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media/image6.jpg" ContentType="image/jp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63.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64.xml" ContentType="application/vnd.openxmlformats-officedocument.drawingml.chart+xml"/>
  <Override PartName="/ppt/charts/style64.xml" ContentType="application/vnd.ms-office.chartstyle+xml"/>
  <Override PartName="/ppt/charts/colors64.xml" ContentType="application/vnd.ms-office.chartcolorstyle+xml"/>
  <Override PartName="/ppt/theme/themeOverride1.xml" ContentType="application/vnd.openxmlformats-officedocument.themeOverride+xml"/>
  <Override PartName="/ppt/charts/chart65.xml" ContentType="application/vnd.openxmlformats-officedocument.drawingml.chart+xml"/>
  <Override PartName="/ppt/charts/style65.xml" ContentType="application/vnd.ms-office.chartstyle+xml"/>
  <Override PartName="/ppt/charts/colors65.xml" ContentType="application/vnd.ms-office.chartcolorstyle+xml"/>
  <Override PartName="/ppt/theme/themeOverride2.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5.xml" ContentType="application/vnd.openxmlformats-officedocument.presentationml.notesSlide+xml"/>
  <Override PartName="/ppt/charts/chart66.xml" ContentType="application/vnd.openxmlformats-officedocument.drawingml.chart+xml"/>
  <Override PartName="/ppt/charts/style66.xml" ContentType="application/vnd.ms-office.chartstyle+xml"/>
  <Override PartName="/ppt/charts/colors66.xml" ContentType="application/vnd.ms-office.chartcolorstyl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6.xml" ContentType="application/vnd.openxmlformats-officedocument.presentationml.notesSlide+xml"/>
  <Override PartName="/ppt/charts/chart67.xml" ContentType="application/vnd.openxmlformats-officedocument.drawingml.chart+xml"/>
  <Override PartName="/ppt/charts/style67.xml" ContentType="application/vnd.ms-office.chartstyle+xml"/>
  <Override PartName="/ppt/charts/colors67.xml" ContentType="application/vnd.ms-office.chartcolorstyl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7.xml" ContentType="application/vnd.openxmlformats-officedocument.presentationml.notesSlide+xml"/>
  <Override PartName="/ppt/charts/chart68.xml" ContentType="application/vnd.openxmlformats-officedocument.drawingml.chart+xml"/>
  <Override PartName="/ppt/charts/style68.xml" ContentType="application/vnd.ms-office.chartstyle+xml"/>
  <Override PartName="/ppt/charts/colors68.xml" ContentType="application/vnd.ms-office.chartcolorstyl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8.xml" ContentType="application/vnd.openxmlformats-officedocument.presentationml.notesSlide+xml"/>
  <Override PartName="/ppt/charts/chart69.xml" ContentType="application/vnd.openxmlformats-officedocument.drawingml.chart+xml"/>
  <Override PartName="/ppt/charts/style69.xml" ContentType="application/vnd.ms-office.chartstyle+xml"/>
  <Override PartName="/ppt/charts/colors69.xml" ContentType="application/vnd.ms-office.chartcolorstyl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9.xml" ContentType="application/vnd.openxmlformats-officedocument.presentationml.notesSlide+xml"/>
  <Override PartName="/ppt/charts/chart70.xml" ContentType="application/vnd.openxmlformats-officedocument.drawingml.chart+xml"/>
  <Override PartName="/ppt/charts/style70.xml" ContentType="application/vnd.ms-office.chartstyle+xml"/>
  <Override PartName="/ppt/charts/colors70.xml" ContentType="application/vnd.ms-office.chartcolorstyl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0.xml" ContentType="application/vnd.openxmlformats-officedocument.presentationml.notesSlide+xml"/>
  <Override PartName="/ppt/charts/chart71.xml" ContentType="application/vnd.openxmlformats-officedocument.drawingml.chart+xml"/>
  <Override PartName="/ppt/charts/style71.xml" ContentType="application/vnd.ms-office.chartstyle+xml"/>
  <Override PartName="/ppt/charts/colors71.xml" ContentType="application/vnd.ms-office.chartcolorstyl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41.xml" ContentType="application/vnd.openxmlformats-officedocument.presentationml.notesSlide+xml"/>
  <Override PartName="/ppt/charts/chart72.xml" ContentType="application/vnd.openxmlformats-officedocument.drawingml.chart+xml"/>
  <Override PartName="/ppt/charts/style72.xml" ContentType="application/vnd.ms-office.chartstyle+xml"/>
  <Override PartName="/ppt/charts/colors7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7" r:id="rId2"/>
    <p:sldMasterId id="2147483743" r:id="rId3"/>
    <p:sldMasterId id="2147483721" r:id="rId4"/>
    <p:sldMasterId id="2147483729" r:id="rId5"/>
  </p:sldMasterIdLst>
  <p:notesMasterIdLst>
    <p:notesMasterId r:id="rId133"/>
  </p:notesMasterIdLst>
  <p:sldIdLst>
    <p:sldId id="2896" r:id="rId6"/>
    <p:sldId id="2933" r:id="rId7"/>
    <p:sldId id="2935" r:id="rId8"/>
    <p:sldId id="2901" r:id="rId9"/>
    <p:sldId id="260" r:id="rId10"/>
    <p:sldId id="2929" r:id="rId11"/>
    <p:sldId id="267" r:id="rId12"/>
    <p:sldId id="268" r:id="rId13"/>
    <p:sldId id="8315" r:id="rId14"/>
    <p:sldId id="1982" r:id="rId15"/>
    <p:sldId id="8699" r:id="rId16"/>
    <p:sldId id="8719" r:id="rId17"/>
    <p:sldId id="8720" r:id="rId18"/>
    <p:sldId id="8701" r:id="rId19"/>
    <p:sldId id="8702" r:id="rId20"/>
    <p:sldId id="8632" r:id="rId21"/>
    <p:sldId id="8728" r:id="rId22"/>
    <p:sldId id="8708" r:id="rId23"/>
    <p:sldId id="8705" r:id="rId24"/>
    <p:sldId id="8721" r:id="rId25"/>
    <p:sldId id="8703" r:id="rId26"/>
    <p:sldId id="8704" r:id="rId27"/>
    <p:sldId id="259" r:id="rId28"/>
    <p:sldId id="8730" r:id="rId29"/>
    <p:sldId id="8722" r:id="rId30"/>
    <p:sldId id="8693" r:id="rId31"/>
    <p:sldId id="8694" r:id="rId32"/>
    <p:sldId id="8695" r:id="rId33"/>
    <p:sldId id="8696" r:id="rId34"/>
    <p:sldId id="8697" r:id="rId35"/>
    <p:sldId id="8698" r:id="rId36"/>
    <p:sldId id="8723" r:id="rId37"/>
    <p:sldId id="3347" r:id="rId38"/>
    <p:sldId id="3348" r:id="rId39"/>
    <p:sldId id="3349" r:id="rId40"/>
    <p:sldId id="8731" r:id="rId41"/>
    <p:sldId id="8732" r:id="rId42"/>
    <p:sldId id="3352" r:id="rId43"/>
    <p:sldId id="8643" r:id="rId44"/>
    <p:sldId id="8678" r:id="rId45"/>
    <p:sldId id="7840" r:id="rId46"/>
    <p:sldId id="7841" r:id="rId47"/>
    <p:sldId id="8677" r:id="rId48"/>
    <p:sldId id="8679" r:id="rId49"/>
    <p:sldId id="7838" r:id="rId50"/>
    <p:sldId id="8680" r:id="rId51"/>
    <p:sldId id="8681" r:id="rId52"/>
    <p:sldId id="8724" r:id="rId53"/>
    <p:sldId id="8683" r:id="rId54"/>
    <p:sldId id="8682" r:id="rId55"/>
    <p:sldId id="8612" r:id="rId56"/>
    <p:sldId id="8609" r:id="rId57"/>
    <p:sldId id="8610" r:id="rId58"/>
    <p:sldId id="8615" r:id="rId59"/>
    <p:sldId id="8611" r:id="rId60"/>
    <p:sldId id="8613" r:id="rId61"/>
    <p:sldId id="7836" r:id="rId62"/>
    <p:sldId id="7837" r:id="rId63"/>
    <p:sldId id="8654" r:id="rId64"/>
    <p:sldId id="8616" r:id="rId65"/>
    <p:sldId id="8631" r:id="rId66"/>
    <p:sldId id="8661" r:id="rId67"/>
    <p:sldId id="8662" r:id="rId68"/>
    <p:sldId id="7242" r:id="rId69"/>
    <p:sldId id="8663" r:id="rId70"/>
    <p:sldId id="8634" r:id="rId71"/>
    <p:sldId id="8642" r:id="rId72"/>
    <p:sldId id="8640" r:id="rId73"/>
    <p:sldId id="8641" r:id="rId74"/>
    <p:sldId id="8617" r:id="rId75"/>
    <p:sldId id="8659" r:id="rId76"/>
    <p:sldId id="8660" r:id="rId77"/>
    <p:sldId id="8644" r:id="rId78"/>
    <p:sldId id="8672" r:id="rId79"/>
    <p:sldId id="8645" r:id="rId80"/>
    <p:sldId id="8646" r:id="rId81"/>
    <p:sldId id="8673" r:id="rId82"/>
    <p:sldId id="8647" r:id="rId83"/>
    <p:sldId id="8648" r:id="rId84"/>
    <p:sldId id="8674" r:id="rId85"/>
    <p:sldId id="8649" r:id="rId86"/>
    <p:sldId id="8650" r:id="rId87"/>
    <p:sldId id="8675" r:id="rId88"/>
    <p:sldId id="8651" r:id="rId89"/>
    <p:sldId id="8652" r:id="rId90"/>
    <p:sldId id="8676" r:id="rId91"/>
    <p:sldId id="8653" r:id="rId92"/>
    <p:sldId id="8655" r:id="rId93"/>
    <p:sldId id="8619" r:id="rId94"/>
    <p:sldId id="8664" r:id="rId95"/>
    <p:sldId id="8665" r:id="rId96"/>
    <p:sldId id="8620" r:id="rId97"/>
    <p:sldId id="8636" r:id="rId98"/>
    <p:sldId id="8656" r:id="rId99"/>
    <p:sldId id="8622" r:id="rId100"/>
    <p:sldId id="8666" r:id="rId101"/>
    <p:sldId id="8667" r:id="rId102"/>
    <p:sldId id="8623" r:id="rId103"/>
    <p:sldId id="8637" r:id="rId104"/>
    <p:sldId id="8657" r:id="rId105"/>
    <p:sldId id="8625" r:id="rId106"/>
    <p:sldId id="8668" r:id="rId107"/>
    <p:sldId id="8669" r:id="rId108"/>
    <p:sldId id="8626" r:id="rId109"/>
    <p:sldId id="8638" r:id="rId110"/>
    <p:sldId id="8658" r:id="rId111"/>
    <p:sldId id="8628" r:id="rId112"/>
    <p:sldId id="8670" r:id="rId113"/>
    <p:sldId id="8671" r:id="rId114"/>
    <p:sldId id="8629" r:id="rId115"/>
    <p:sldId id="8639" r:id="rId116"/>
    <p:sldId id="8725" r:id="rId117"/>
    <p:sldId id="8685" r:id="rId118"/>
    <p:sldId id="8727" r:id="rId119"/>
    <p:sldId id="8691" r:id="rId120"/>
    <p:sldId id="5057" r:id="rId121"/>
    <p:sldId id="8684" r:id="rId122"/>
    <p:sldId id="8686" r:id="rId123"/>
    <p:sldId id="8687" r:id="rId124"/>
    <p:sldId id="8689" r:id="rId125"/>
    <p:sldId id="8690" r:id="rId126"/>
    <p:sldId id="8692" r:id="rId127"/>
    <p:sldId id="8726" r:id="rId128"/>
    <p:sldId id="4033" r:id="rId129"/>
    <p:sldId id="7282" r:id="rId130"/>
    <p:sldId id="4429" r:id="rId131"/>
    <p:sldId id="8707" r:id="rId132"/>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18E"/>
    <a:srgbClr val="254061"/>
    <a:srgbClr val="4A666E"/>
    <a:srgbClr val="215968"/>
    <a:srgbClr val="73BC44"/>
    <a:srgbClr val="5082BE"/>
    <a:srgbClr val="660066"/>
    <a:srgbClr val="4F81BD"/>
    <a:srgbClr val="00B05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p:cViewPr varScale="1">
        <p:scale>
          <a:sx n="66" d="100"/>
          <a:sy n="66" d="100"/>
        </p:scale>
        <p:origin x="1446" y="66"/>
      </p:cViewPr>
      <p:guideLst>
        <p:guide orient="horz" pos="2880"/>
        <p:guide pos="2160"/>
      </p:guideLst>
    </p:cSldViewPr>
  </p:slideViewPr>
  <p:notesTextViewPr>
    <p:cViewPr>
      <p:scale>
        <a:sx n="100" d="100"/>
        <a:sy n="100" d="100"/>
      </p:scale>
      <p:origin x="0" y="0"/>
    </p:cViewPr>
  </p:notesTextViewPr>
  <p:sorterViewPr>
    <p:cViewPr>
      <p:scale>
        <a:sx n="122" d="100"/>
        <a:sy n="122" d="100"/>
      </p:scale>
      <p:origin x="0" y="-1301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presProps" Target="pres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7.xml"/><Relationship Id="rId1" Type="http://schemas.microsoft.com/office/2011/relationships/chartStyle" Target="style57.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8.xml"/><Relationship Id="rId1" Type="http://schemas.microsoft.com/office/2011/relationships/chartStyle" Target="style58.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9.xml"/><Relationship Id="rId1" Type="http://schemas.microsoft.com/office/2011/relationships/chartStyle" Target="style59.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60.xml"/><Relationship Id="rId1" Type="http://schemas.microsoft.com/office/2011/relationships/chartStyle" Target="style60.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61.xml"/><Relationship Id="rId1" Type="http://schemas.microsoft.com/office/2011/relationships/chartStyle" Target="style61.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62.xml"/><Relationship Id="rId1" Type="http://schemas.microsoft.com/office/2011/relationships/chartStyle" Target="style62.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63.xml"/><Relationship Id="rId1" Type="http://schemas.microsoft.com/office/2011/relationships/chartStyle" Target="style63.xml"/></Relationships>
</file>

<file path=ppt/charts/_rels/chart6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64.xml"/><Relationship Id="rId1" Type="http://schemas.microsoft.com/office/2011/relationships/chartStyle" Target="style64.xml"/><Relationship Id="rId4"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65.xml"/><Relationship Id="rId1" Type="http://schemas.microsoft.com/office/2011/relationships/chartStyle" Target="style65.xml"/><Relationship Id="rId4" Type="http://schemas.openxmlformats.org/officeDocument/2006/relationships/package" Target="../embeddings/Microsoft_Excel_Worksheet64.xlsx"/></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66.xml"/><Relationship Id="rId1" Type="http://schemas.microsoft.com/office/2011/relationships/chartStyle" Target="style66.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67.xml"/><Relationship Id="rId1" Type="http://schemas.microsoft.com/office/2011/relationships/chartStyle" Target="style67.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68.xml"/><Relationship Id="rId1" Type="http://schemas.microsoft.com/office/2011/relationships/chartStyle" Target="style68.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69.xml"/><Relationship Id="rId1" Type="http://schemas.microsoft.com/office/2011/relationships/chartStyle" Target="style69.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70.xml"/><Relationship Id="rId1" Type="http://schemas.microsoft.com/office/2011/relationships/chartStyle" Target="style70.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71.xml"/><Relationship Id="rId1" Type="http://schemas.microsoft.com/office/2011/relationships/chartStyle" Target="style71.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72.xml"/><Relationship Id="rId1" Type="http://schemas.microsoft.com/office/2011/relationships/chartStyle" Target="style72.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3948820081166391"/>
          <c:w val="0.99798805302561078"/>
          <c:h val="0.5592005832044239"/>
        </c:manualLayout>
      </c:layout>
      <c:barChart>
        <c:barDir val="col"/>
        <c:grouping val="clustered"/>
        <c:varyColors val="0"/>
        <c:ser>
          <c:idx val="0"/>
          <c:order val="0"/>
          <c:tx>
            <c:strRef>
              <c:f>Sheet1!$B$1</c:f>
              <c:strCache>
                <c:ptCount val="1"/>
                <c:pt idx="0">
                  <c:v>By Value</c:v>
                </c:pt>
              </c:strCache>
            </c:strRef>
          </c:tx>
          <c:spPr>
            <a:solidFill>
              <a:srgbClr val="183D5B"/>
            </a:solidFill>
            <a:ln>
              <a:noFill/>
            </a:ln>
            <a:effectLst/>
          </c:spPr>
          <c:invertIfNegative val="0"/>
          <c:dPt>
            <c:idx val="0"/>
            <c:invertIfNegative val="0"/>
            <c:bubble3D val="0"/>
            <c:extLst>
              <c:ext xmlns:c16="http://schemas.microsoft.com/office/drawing/2014/chart" uri="{C3380CC4-5D6E-409C-BE32-E72D297353CC}">
                <c16:uniqueId val="{00000000-AA3E-45D3-9673-FA223F4FA09A}"/>
              </c:ext>
            </c:extLst>
          </c:dPt>
          <c:dPt>
            <c:idx val="1"/>
            <c:invertIfNegative val="0"/>
            <c:bubble3D val="0"/>
            <c:extLst>
              <c:ext xmlns:c16="http://schemas.microsoft.com/office/drawing/2014/chart" uri="{C3380CC4-5D6E-409C-BE32-E72D297353CC}">
                <c16:uniqueId val="{00000001-AA3E-45D3-9673-FA223F4FA09A}"/>
              </c:ext>
            </c:extLst>
          </c:dPt>
          <c:dPt>
            <c:idx val="3"/>
            <c:invertIfNegative val="0"/>
            <c:bubble3D val="0"/>
            <c:extLst>
              <c:ext xmlns:c16="http://schemas.microsoft.com/office/drawing/2014/chart" uri="{C3380CC4-5D6E-409C-BE32-E72D297353CC}">
                <c16:uniqueId val="{00000002-AA3E-45D3-9673-FA223F4FA09A}"/>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2017</c:v>
                </c:pt>
                <c:pt idx="1">
                  <c:v>2021</c:v>
                </c:pt>
                <c:pt idx="2">
                  <c:v>2030F</c:v>
                </c:pt>
                <c:pt idx="3">
                  <c:v>2035F</c:v>
                </c:pt>
              </c:strCache>
            </c:strRef>
          </c:cat>
          <c:val>
            <c:numRef>
              <c:f>Sheet1!$B$2:$B$5</c:f>
              <c:numCache>
                <c:formatCode>0</c:formatCode>
                <c:ptCount val="4"/>
                <c:pt idx="0">
                  <c:v>2745</c:v>
                </c:pt>
                <c:pt idx="1">
                  <c:v>2845.7499873599995</c:v>
                </c:pt>
                <c:pt idx="2">
                  <c:v>4812.6960130343105</c:v>
                </c:pt>
                <c:pt idx="3">
                  <c:v>6155.1251313765997</c:v>
                </c:pt>
              </c:numCache>
            </c:numRef>
          </c:val>
          <c:extLst>
            <c:ext xmlns:c16="http://schemas.microsoft.com/office/drawing/2014/chart" uri="{C3380CC4-5D6E-409C-BE32-E72D297353CC}">
              <c16:uniqueId val="{00000003-AA3E-45D3-9673-FA223F4FA09A}"/>
            </c:ext>
          </c:extLst>
        </c:ser>
        <c:dLbls>
          <c:showLegendKey val="0"/>
          <c:showVal val="0"/>
          <c:showCatName val="0"/>
          <c:showSerName val="0"/>
          <c:showPercent val="0"/>
          <c:showBubbleSize val="0"/>
        </c:dLbls>
        <c:gapWidth val="219"/>
        <c:overlap val="-27"/>
        <c:axId val="350554472"/>
        <c:axId val="350554864"/>
      </c:barChart>
      <c:catAx>
        <c:axId val="350554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50554864"/>
        <c:crosses val="autoZero"/>
        <c:auto val="0"/>
        <c:lblAlgn val="ctr"/>
        <c:lblOffset val="100"/>
        <c:noMultiLvlLbl val="0"/>
      </c:catAx>
      <c:valAx>
        <c:axId val="350554864"/>
        <c:scaling>
          <c:orientation val="minMax"/>
        </c:scaling>
        <c:delete val="1"/>
        <c:axPos val="l"/>
        <c:numFmt formatCode="0" sourceLinked="1"/>
        <c:majorTickMark val="none"/>
        <c:minorTickMark val="none"/>
        <c:tickLblPos val="nextTo"/>
        <c:crossAx val="350554472"/>
        <c:crosses val="autoZero"/>
        <c:crossBetween val="between"/>
      </c:valAx>
      <c:spPr>
        <a:noFill/>
        <a:ln>
          <a:noFill/>
        </a:ln>
        <a:effectLst/>
      </c:spPr>
    </c:plotArea>
    <c:plotVisOnly val="1"/>
    <c:dispBlanksAs val="gap"/>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58755224654157E-2"/>
          <c:y val="0.22201828995661382"/>
          <c:w val="0.95804792260294591"/>
          <c:h val="0.55711189280371221"/>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c:formatCode>
                <c:ptCount val="19"/>
                <c:pt idx="0">
                  <c:v>3376.35</c:v>
                </c:pt>
                <c:pt idx="1">
                  <c:v>3570.2512999999999</c:v>
                </c:pt>
                <c:pt idx="2">
                  <c:v>3686.5704000000001</c:v>
                </c:pt>
                <c:pt idx="3">
                  <c:v>3356.8719710399996</c:v>
                </c:pt>
                <c:pt idx="4">
                  <c:v>3572.5545341317438</c:v>
                </c:pt>
                <c:pt idx="5">
                  <c:v>3802.7837331241317</c:v>
                </c:pt>
                <c:pt idx="6">
                  <c:v>4037.5265418090407</c:v>
                </c:pt>
                <c:pt idx="7">
                  <c:v>4308.827460883027</c:v>
                </c:pt>
                <c:pt idx="8">
                  <c:v>4604.5257582062704</c:v>
                </c:pt>
                <c:pt idx="9">
                  <c:v>4910.6763433834612</c:v>
                </c:pt>
                <c:pt idx="10">
                  <c:v>5237.6256781753036</c:v>
                </c:pt>
                <c:pt idx="11">
                  <c:v>5577.4726570361227</c:v>
                </c:pt>
                <c:pt idx="12">
                  <c:v>5945.5775856508517</c:v>
                </c:pt>
                <c:pt idx="13">
                  <c:v>6306.5568554801603</c:v>
                </c:pt>
                <c:pt idx="14">
                  <c:v>6694.2905547232267</c:v>
                </c:pt>
                <c:pt idx="15">
                  <c:v>7072.9722101784873</c:v>
                </c:pt>
                <c:pt idx="16">
                  <c:v>7445.9843038468161</c:v>
                </c:pt>
                <c:pt idx="17">
                  <c:v>7840.3170139258291</c:v>
                </c:pt>
                <c:pt idx="18">
                  <c:v>8225.0937130585498</c:v>
                </c:pt>
              </c:numCache>
            </c:numRef>
          </c:val>
          <c:extLst>
            <c:ext xmlns:c16="http://schemas.microsoft.com/office/drawing/2014/chart" uri="{C3380CC4-5D6E-409C-BE32-E72D297353CC}">
              <c16:uniqueId val="{00000000-F246-4B4B-8456-ED431222B3B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0646579926239695"/>
          <c:y val="0.8878831373183891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024547541707933E-2"/>
          <c:y val="0.25476560858819375"/>
          <c:w val="0.95804792260294591"/>
          <c:h val="0.55389904349935737"/>
        </c:manualLayout>
      </c:layout>
      <c:barChart>
        <c:barDir val="col"/>
        <c:grouping val="clustered"/>
        <c:varyColors val="0"/>
        <c:ser>
          <c:idx val="0"/>
          <c:order val="0"/>
          <c:tx>
            <c:strRef>
              <c:f>Sheet1!$B$1</c:f>
              <c:strCache>
                <c:ptCount val="1"/>
                <c:pt idx="0">
                  <c:v>Volume (Kilo Tonnes)</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c:formatCode>
                <c:ptCount val="19"/>
                <c:pt idx="0">
                  <c:v>2745</c:v>
                </c:pt>
                <c:pt idx="1">
                  <c:v>2893</c:v>
                </c:pt>
                <c:pt idx="2">
                  <c:v>2974</c:v>
                </c:pt>
                <c:pt idx="3">
                  <c:v>2701.4903999999997</c:v>
                </c:pt>
                <c:pt idx="4">
                  <c:v>2845.7499873599995</c:v>
                </c:pt>
                <c:pt idx="5">
                  <c:v>3007.1040116433114</c:v>
                </c:pt>
                <c:pt idx="6">
                  <c:v>3185.4252795337597</c:v>
                </c:pt>
                <c:pt idx="7">
                  <c:v>3381.328934225086</c:v>
                </c:pt>
                <c:pt idx="8">
                  <c:v>3598.4102518023365</c:v>
                </c:pt>
                <c:pt idx="9">
                  <c:v>3825.1100976658836</c:v>
                </c:pt>
                <c:pt idx="10">
                  <c:v>4061.1193906918688</c:v>
                </c:pt>
                <c:pt idx="11">
                  <c:v>4305.5987780115192</c:v>
                </c:pt>
                <c:pt idx="12">
                  <c:v>4557.0457466473918</c:v>
                </c:pt>
                <c:pt idx="13">
                  <c:v>4812.6960130343105</c:v>
                </c:pt>
                <c:pt idx="14">
                  <c:v>5076.431754548591</c:v>
                </c:pt>
                <c:pt idx="15">
                  <c:v>5340.913848960573</c:v>
                </c:pt>
                <c:pt idx="16">
                  <c:v>5609.0277241783933</c:v>
                </c:pt>
                <c:pt idx="17">
                  <c:v>5879.9437632562094</c:v>
                </c:pt>
                <c:pt idx="18">
                  <c:v>6155.1251313765997</c:v>
                </c:pt>
              </c:numCache>
            </c:numRef>
          </c:val>
          <c:extLst>
            <c:ext xmlns:c16="http://schemas.microsoft.com/office/drawing/2014/chart" uri="{C3380CC4-5D6E-409C-BE32-E72D297353CC}">
              <c16:uniqueId val="{00000000-8496-4EB5-941B-8405BC5A0141}"/>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1652202243913738"/>
          <c:y val="0.89455126716117694"/>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84316868298805"/>
          <c:y val="3.7056135403171812E-2"/>
          <c:w val="0.75949229960004794"/>
          <c:h val="0.54562308021987371"/>
        </c:manualLayout>
      </c:layout>
      <c:barChart>
        <c:barDir val="col"/>
        <c:grouping val="stacked"/>
        <c:varyColors val="0"/>
        <c:ser>
          <c:idx val="2"/>
          <c:order val="0"/>
          <c:tx>
            <c:strRef>
              <c:f>Sheet1!$D$1</c:f>
              <c:strCache>
                <c:ptCount val="1"/>
                <c:pt idx="0">
                  <c:v>Potassium Sulphate (0-0-50)</c:v>
                </c:pt>
              </c:strCache>
            </c:strRef>
          </c:tx>
          <c:spPr>
            <a:solidFill>
              <a:schemeClr val="accent5"/>
            </a:solidFill>
            <a:ln>
              <a:noFill/>
            </a:ln>
            <a:effectLst/>
          </c:spPr>
          <c:invertIfNegative val="0"/>
          <c:val>
            <c:numRef>
              <c:f>Sheet1!$D$2:$D$20</c:f>
              <c:numCache>
                <c:formatCode>0.00%</c:formatCode>
                <c:ptCount val="19"/>
                <c:pt idx="0">
                  <c:v>0.12839114666666668</c:v>
                </c:pt>
                <c:pt idx="1">
                  <c:v>0.12109227152317881</c:v>
                </c:pt>
                <c:pt idx="2">
                  <c:v>0.11937957142857142</c:v>
                </c:pt>
                <c:pt idx="3">
                  <c:v>0.12008402684563757</c:v>
                </c:pt>
                <c:pt idx="4">
                  <c:v>0.11850276315789474</c:v>
                </c:pt>
                <c:pt idx="5">
                  <c:v>0.11742314266929652</c:v>
                </c:pt>
                <c:pt idx="6">
                  <c:v>0.11679503267973856</c:v>
                </c:pt>
                <c:pt idx="7">
                  <c:v>0.11582227922077921</c:v>
                </c:pt>
                <c:pt idx="8">
                  <c:v>0.11504955585813394</c:v>
                </c:pt>
                <c:pt idx="9">
                  <c:v>0.11415033548387096</c:v>
                </c:pt>
                <c:pt idx="10">
                  <c:v>0.11342299324106854</c:v>
                </c:pt>
                <c:pt idx="11">
                  <c:v>0.11256844230769231</c:v>
                </c:pt>
                <c:pt idx="12">
                  <c:v>0.11253025477707006</c:v>
                </c:pt>
                <c:pt idx="13">
                  <c:v>0.1124326898734177</c:v>
                </c:pt>
                <c:pt idx="14">
                  <c:v>0.11240293542074363</c:v>
                </c:pt>
                <c:pt idx="15">
                  <c:v>0.11240004402515723</c:v>
                </c:pt>
                <c:pt idx="16">
                  <c:v>0.11259071069182389</c:v>
                </c:pt>
                <c:pt idx="17">
                  <c:v>0.11255415000000001</c:v>
                </c:pt>
                <c:pt idx="18">
                  <c:v>0.11274438749999999</c:v>
                </c:pt>
              </c:numCache>
            </c:numRef>
          </c:val>
          <c:extLst>
            <c:ext xmlns:c16="http://schemas.microsoft.com/office/drawing/2014/chart" uri="{C3380CC4-5D6E-409C-BE32-E72D297353CC}">
              <c16:uniqueId val="{00000000-F6C3-4BFC-9062-B2F81AF8CAE1}"/>
            </c:ext>
          </c:extLst>
        </c:ser>
        <c:ser>
          <c:idx val="4"/>
          <c:order val="1"/>
          <c:tx>
            <c:strRef>
              <c:f>Sheet1!$F$1</c:f>
              <c:strCache>
                <c:ptCount val="1"/>
                <c:pt idx="0">
                  <c:v>Mono Potassium Phosphate (0- 52-34)</c:v>
                </c:pt>
              </c:strCache>
            </c:strRef>
          </c:tx>
          <c:spPr>
            <a:solidFill>
              <a:schemeClr val="accent3">
                <a:lumMod val="60000"/>
              </a:schemeClr>
            </a:solidFill>
            <a:ln>
              <a:noFill/>
            </a:ln>
            <a:effectLst/>
          </c:spPr>
          <c:invertIfNegative val="0"/>
          <c:val>
            <c:numRef>
              <c:f>Sheet1!$F$2:$F$20</c:f>
              <c:numCache>
                <c:formatCode>0.00%</c:formatCode>
                <c:ptCount val="19"/>
                <c:pt idx="0">
                  <c:v>0.11970944666666661</c:v>
                </c:pt>
                <c:pt idx="1">
                  <c:v>0.13007107947019869</c:v>
                </c:pt>
                <c:pt idx="2">
                  <c:v>0.14267408441558438</c:v>
                </c:pt>
                <c:pt idx="3">
                  <c:v>0.12417406040268464</c:v>
                </c:pt>
                <c:pt idx="4">
                  <c:v>0.13706220394736834</c:v>
                </c:pt>
                <c:pt idx="5">
                  <c:v>0.13856311637080876</c:v>
                </c:pt>
                <c:pt idx="6">
                  <c:v>0.14311222222222231</c:v>
                </c:pt>
                <c:pt idx="7">
                  <c:v>0.14785516883116889</c:v>
                </c:pt>
                <c:pt idx="8">
                  <c:v>0.14975283667250205</c:v>
                </c:pt>
                <c:pt idx="9">
                  <c:v>0.15376110967741918</c:v>
                </c:pt>
                <c:pt idx="10">
                  <c:v>0.1560769359510783</c:v>
                </c:pt>
                <c:pt idx="11">
                  <c:v>0.15965712820512834</c:v>
                </c:pt>
                <c:pt idx="12">
                  <c:v>0.16337700636942676</c:v>
                </c:pt>
                <c:pt idx="13">
                  <c:v>0.16711085443037998</c:v>
                </c:pt>
                <c:pt idx="14">
                  <c:v>0.16880703869705205</c:v>
                </c:pt>
                <c:pt idx="15">
                  <c:v>0.17092605031446539</c:v>
                </c:pt>
                <c:pt idx="16">
                  <c:v>0.1711764025157233</c:v>
                </c:pt>
                <c:pt idx="17">
                  <c:v>0.17469221250000011</c:v>
                </c:pt>
                <c:pt idx="18">
                  <c:v>0.17487585625000013</c:v>
                </c:pt>
              </c:numCache>
            </c:numRef>
          </c:val>
          <c:extLst>
            <c:ext xmlns:c16="http://schemas.microsoft.com/office/drawing/2014/chart" uri="{C3380CC4-5D6E-409C-BE32-E72D297353CC}">
              <c16:uniqueId val="{00000001-F6C3-4BFC-9062-B2F81AF8CAE1}"/>
            </c:ext>
          </c:extLst>
        </c:ser>
        <c:ser>
          <c:idx val="1"/>
          <c:order val="2"/>
          <c:tx>
            <c:strRef>
              <c:f>Sheet1!$C$1</c:f>
              <c:strCache>
                <c:ptCount val="1"/>
                <c:pt idx="0">
                  <c:v>Potassium Nitrate (13-0-45)</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0.21343158666666667</c:v>
                </c:pt>
                <c:pt idx="1">
                  <c:v>0.20527745695364236</c:v>
                </c:pt>
                <c:pt idx="2">
                  <c:v>0.2039795909090909</c:v>
                </c:pt>
                <c:pt idx="3">
                  <c:v>0.20719769798657711</c:v>
                </c:pt>
                <c:pt idx="4">
                  <c:v>0.2060406578947368</c:v>
                </c:pt>
                <c:pt idx="5">
                  <c:v>0.20631389217619983</c:v>
                </c:pt>
                <c:pt idx="6">
                  <c:v>0.20633744444444446</c:v>
                </c:pt>
                <c:pt idx="7">
                  <c:v>0.20611216233766233</c:v>
                </c:pt>
                <c:pt idx="8">
                  <c:v>0.20637648317447965</c:v>
                </c:pt>
                <c:pt idx="9">
                  <c:v>0.20640739354838711</c:v>
                </c:pt>
                <c:pt idx="10">
                  <c:v>0.20673149662053425</c:v>
                </c:pt>
                <c:pt idx="11">
                  <c:v>0.20675992307692304</c:v>
                </c:pt>
                <c:pt idx="12">
                  <c:v>0.20641091082802548</c:v>
                </c:pt>
                <c:pt idx="13">
                  <c:v>0.20612700632911385</c:v>
                </c:pt>
                <c:pt idx="14">
                  <c:v>0.20609874376617637</c:v>
                </c:pt>
                <c:pt idx="15">
                  <c:v>0.20584642138364778</c:v>
                </c:pt>
                <c:pt idx="16">
                  <c:v>0.20603377358490566</c:v>
                </c:pt>
                <c:pt idx="17">
                  <c:v>0.20557001874999997</c:v>
                </c:pt>
                <c:pt idx="18">
                  <c:v>0.20544319374999997</c:v>
                </c:pt>
              </c:numCache>
            </c:numRef>
          </c:val>
          <c:extLst>
            <c:ext xmlns:c16="http://schemas.microsoft.com/office/drawing/2014/chart" uri="{C3380CC4-5D6E-409C-BE32-E72D297353CC}">
              <c16:uniqueId val="{00000002-F6C3-4BFC-9062-B2F81AF8CAE1}"/>
            </c:ext>
          </c:extLst>
        </c:ser>
        <c:ser>
          <c:idx val="3"/>
          <c:order val="3"/>
          <c:tx>
            <c:strRef>
              <c:f>Sheet1!$E$1</c:f>
              <c:strCache>
                <c:ptCount val="1"/>
                <c:pt idx="0">
                  <c:v>Mono Ammonium Phosphate (12-61-0)</c:v>
                </c:pt>
              </c:strCache>
            </c:strRef>
          </c:tx>
          <c:spPr>
            <a:solidFill>
              <a:schemeClr val="accent1">
                <a:lumMod val="60000"/>
              </a:schemeClr>
            </a:solidFill>
            <a:ln>
              <a:noFill/>
            </a:ln>
            <a:effectLst/>
          </c:spPr>
          <c:invertIfNegative val="0"/>
          <c:val>
            <c:numRef>
              <c:f>Sheet1!$E$2:$E$20</c:f>
              <c:numCache>
                <c:formatCode>0.00%</c:formatCode>
                <c:ptCount val="19"/>
                <c:pt idx="0">
                  <c:v>0.25364688000000002</c:v>
                </c:pt>
                <c:pt idx="1">
                  <c:v>0.25549849006622516</c:v>
                </c:pt>
                <c:pt idx="2">
                  <c:v>0.25195156493506488</c:v>
                </c:pt>
                <c:pt idx="3">
                  <c:v>0.25915305369127511</c:v>
                </c:pt>
                <c:pt idx="4">
                  <c:v>0.25529069736842108</c:v>
                </c:pt>
                <c:pt idx="5">
                  <c:v>0.25364581854043389</c:v>
                </c:pt>
                <c:pt idx="6">
                  <c:v>0.25175147058823533</c:v>
                </c:pt>
                <c:pt idx="7">
                  <c:v>0.24936104545454543</c:v>
                </c:pt>
                <c:pt idx="8">
                  <c:v>0.24867942034623619</c:v>
                </c:pt>
                <c:pt idx="9">
                  <c:v>0.24700094193548391</c:v>
                </c:pt>
                <c:pt idx="10">
                  <c:v>0.24585709687801732</c:v>
                </c:pt>
                <c:pt idx="11">
                  <c:v>0.2442881153846154</c:v>
                </c:pt>
                <c:pt idx="12">
                  <c:v>0.24262689808917204</c:v>
                </c:pt>
                <c:pt idx="13">
                  <c:v>0.24105139873417716</c:v>
                </c:pt>
                <c:pt idx="14">
                  <c:v>0.24031308629505713</c:v>
                </c:pt>
                <c:pt idx="15">
                  <c:v>0.23949600628930823</c:v>
                </c:pt>
                <c:pt idx="16">
                  <c:v>0.23924543396226416</c:v>
                </c:pt>
                <c:pt idx="17">
                  <c:v>0.23777215624999998</c:v>
                </c:pt>
                <c:pt idx="18">
                  <c:v>0.23764884374999995</c:v>
                </c:pt>
              </c:numCache>
            </c:numRef>
          </c:val>
          <c:extLst>
            <c:ext xmlns:c16="http://schemas.microsoft.com/office/drawing/2014/chart" uri="{C3380CC4-5D6E-409C-BE32-E72D297353CC}">
              <c16:uniqueId val="{00000003-F6C3-4BFC-9062-B2F81AF8CAE1}"/>
            </c:ext>
          </c:extLst>
        </c:ser>
        <c:ser>
          <c:idx val="0"/>
          <c:order val="4"/>
          <c:tx>
            <c:strRef>
              <c:f>Sheet1!$B$1</c:f>
              <c:strCache>
                <c:ptCount val="1"/>
                <c:pt idx="0">
                  <c:v>Calcium Nitrate (15.5-0-0-19)</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0.28482094000000002</c:v>
                </c:pt>
                <c:pt idx="1">
                  <c:v>0.28806070198675493</c:v>
                </c:pt>
                <c:pt idx="2">
                  <c:v>0.28201518831168837</c:v>
                </c:pt>
                <c:pt idx="3">
                  <c:v>0.28939116107382545</c:v>
                </c:pt>
                <c:pt idx="4">
                  <c:v>0.28310367763157895</c:v>
                </c:pt>
                <c:pt idx="5">
                  <c:v>0.28405403024326104</c:v>
                </c:pt>
                <c:pt idx="6">
                  <c:v>0.2820038300653594</c:v>
                </c:pt>
                <c:pt idx="7">
                  <c:v>0.28084934415584412</c:v>
                </c:pt>
                <c:pt idx="8">
                  <c:v>0.28014170394864807</c:v>
                </c:pt>
                <c:pt idx="9">
                  <c:v>0.27868021935483883</c:v>
                </c:pt>
                <c:pt idx="10">
                  <c:v>0.27791147730930149</c:v>
                </c:pt>
                <c:pt idx="11">
                  <c:v>0.27672639102564101</c:v>
                </c:pt>
                <c:pt idx="12">
                  <c:v>0.2750549299363057</c:v>
                </c:pt>
                <c:pt idx="13">
                  <c:v>0.27327805063291133</c:v>
                </c:pt>
                <c:pt idx="14">
                  <c:v>0.27237819582097089</c:v>
                </c:pt>
                <c:pt idx="15">
                  <c:v>0.27133147798742141</c:v>
                </c:pt>
                <c:pt idx="16">
                  <c:v>0.27095367924528296</c:v>
                </c:pt>
                <c:pt idx="17">
                  <c:v>0.26941146249999992</c:v>
                </c:pt>
                <c:pt idx="18">
                  <c:v>0.2692877187499999</c:v>
                </c:pt>
              </c:numCache>
            </c:numRef>
          </c:val>
          <c:extLst>
            <c:ext xmlns:c16="http://schemas.microsoft.com/office/drawing/2014/chart" uri="{C3380CC4-5D6E-409C-BE32-E72D297353CC}">
              <c16:uniqueId val="{00000004-F6C3-4BFC-9062-B2F81AF8CAE1}"/>
            </c:ext>
          </c:extLst>
        </c:ser>
        <c:dLbls>
          <c:showLegendKey val="0"/>
          <c:showVal val="0"/>
          <c:showCatName val="0"/>
          <c:showSerName val="0"/>
          <c:showPercent val="0"/>
          <c:showBubbleSize val="0"/>
        </c:dLbls>
        <c:gapWidth val="75"/>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0"/>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59319880174179"/>
          <c:y val="0"/>
          <c:w val="0.80561568268456463"/>
          <c:h val="0.68263800641667716"/>
        </c:manualLayout>
      </c:layout>
      <c:barChart>
        <c:barDir val="col"/>
        <c:grouping val="stacked"/>
        <c:varyColors val="0"/>
        <c:ser>
          <c:idx val="3"/>
          <c:order val="0"/>
          <c:tx>
            <c:strRef>
              <c:f>Sheet1!$E$1</c:f>
              <c:strCache>
                <c:ptCount val="1"/>
                <c:pt idx="0">
                  <c:v>Field &amp; Cash Crops</c:v>
                </c:pt>
              </c:strCache>
            </c:strRef>
          </c:tx>
          <c:spPr>
            <a:solidFill>
              <a:schemeClr val="accent1">
                <a:lumMod val="60000"/>
              </a:schemeClr>
            </a:solidFill>
            <a:ln>
              <a:noFill/>
            </a:ln>
            <a:effectLst/>
          </c:spPr>
          <c:invertIfNegative val="0"/>
          <c:val>
            <c:numRef>
              <c:f>Sheet1!$E$2:$E$20</c:f>
              <c:numCache>
                <c:formatCode>0.00%</c:formatCode>
                <c:ptCount val="19"/>
                <c:pt idx="0">
                  <c:v>5.7435649999999949E-2</c:v>
                </c:pt>
                <c:pt idx="1">
                  <c:v>5.6856149999999772E-2</c:v>
                </c:pt>
                <c:pt idx="2">
                  <c:v>5.6502899999999912E-2</c:v>
                </c:pt>
                <c:pt idx="3">
                  <c:v>5.6001540000000016E-2</c:v>
                </c:pt>
                <c:pt idx="4">
                  <c:v>5.5291549999999967E-2</c:v>
                </c:pt>
                <c:pt idx="5">
                  <c:v>5.4504320000000051E-2</c:v>
                </c:pt>
                <c:pt idx="6">
                  <c:v>5.3578220000000121E-2</c:v>
                </c:pt>
                <c:pt idx="7">
                  <c:v>5.3691099999999992E-2</c:v>
                </c:pt>
                <c:pt idx="8">
                  <c:v>5.2896779999999866E-2</c:v>
                </c:pt>
                <c:pt idx="9">
                  <c:v>5.2875569999999872E-2</c:v>
                </c:pt>
                <c:pt idx="10">
                  <c:v>5.2637050000000074E-2</c:v>
                </c:pt>
                <c:pt idx="11">
                  <c:v>5.1803629999999989E-2</c:v>
                </c:pt>
                <c:pt idx="12">
                  <c:v>5.136373999999988E-2</c:v>
                </c:pt>
                <c:pt idx="13">
                  <c:v>5.0588359999999999E-2</c:v>
                </c:pt>
                <c:pt idx="14">
                  <c:v>5.0121209999999916E-2</c:v>
                </c:pt>
                <c:pt idx="15">
                  <c:v>4.9294380000000082E-2</c:v>
                </c:pt>
                <c:pt idx="16">
                  <c:v>4.9286810000000125E-2</c:v>
                </c:pt>
                <c:pt idx="17">
                  <c:v>4.8701959999999933E-2</c:v>
                </c:pt>
                <c:pt idx="18">
                  <c:v>4.8816680000000057E-2</c:v>
                </c:pt>
              </c:numCache>
            </c:numRef>
          </c:val>
          <c:extLst>
            <c:ext xmlns:c16="http://schemas.microsoft.com/office/drawing/2014/chart" uri="{C3380CC4-5D6E-409C-BE32-E72D297353CC}">
              <c16:uniqueId val="{00000000-47AF-4951-A992-E88A6A4C455F}"/>
            </c:ext>
          </c:extLst>
        </c:ser>
        <c:ser>
          <c:idx val="1"/>
          <c:order val="1"/>
          <c:tx>
            <c:strRef>
              <c:f>Sheet1!$C$1</c:f>
              <c:strCache>
                <c:ptCount val="1"/>
                <c:pt idx="0">
                  <c:v>Foliage Crops</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0.24820698000000002</c:v>
                </c:pt>
                <c:pt idx="1">
                  <c:v>0.24840554000000004</c:v>
                </c:pt>
                <c:pt idx="2">
                  <c:v>0.24854928000000004</c:v>
                </c:pt>
                <c:pt idx="3">
                  <c:v>0.24844393999999997</c:v>
                </c:pt>
                <c:pt idx="4">
                  <c:v>0.24863244000000001</c:v>
                </c:pt>
                <c:pt idx="5">
                  <c:v>0.24903511</c:v>
                </c:pt>
                <c:pt idx="6">
                  <c:v>0.24924969000000002</c:v>
                </c:pt>
                <c:pt idx="7">
                  <c:v>0.24914435000000001</c:v>
                </c:pt>
                <c:pt idx="8">
                  <c:v>0.24942853999999998</c:v>
                </c:pt>
                <c:pt idx="9">
                  <c:v>0.24934189000000001</c:v>
                </c:pt>
                <c:pt idx="10">
                  <c:v>0.2495462</c:v>
                </c:pt>
                <c:pt idx="11">
                  <c:v>0.24964661000000005</c:v>
                </c:pt>
                <c:pt idx="12">
                  <c:v>0.24993265000000003</c:v>
                </c:pt>
                <c:pt idx="13">
                  <c:v>0.25007926000000003</c:v>
                </c:pt>
                <c:pt idx="14">
                  <c:v>0.25017741000000004</c:v>
                </c:pt>
                <c:pt idx="15">
                  <c:v>0.25039588999999995</c:v>
                </c:pt>
                <c:pt idx="16">
                  <c:v>0.25052976999999998</c:v>
                </c:pt>
                <c:pt idx="17">
                  <c:v>0.25064517000000003</c:v>
                </c:pt>
                <c:pt idx="18">
                  <c:v>0.25037083999999998</c:v>
                </c:pt>
              </c:numCache>
            </c:numRef>
          </c:val>
          <c:extLst>
            <c:ext xmlns:c16="http://schemas.microsoft.com/office/drawing/2014/chart" uri="{C3380CC4-5D6E-409C-BE32-E72D297353CC}">
              <c16:uniqueId val="{00000001-47AF-4951-A992-E88A6A4C455F}"/>
            </c:ext>
          </c:extLst>
        </c:ser>
        <c:ser>
          <c:idx val="2"/>
          <c:order val="2"/>
          <c:tx>
            <c:strRef>
              <c:f>Sheet1!$D$1</c:f>
              <c:strCache>
                <c:ptCount val="1"/>
                <c:pt idx="0">
                  <c:v>Fruits &amp; Vegetable</c:v>
                </c:pt>
              </c:strCache>
            </c:strRef>
          </c:tx>
          <c:spPr>
            <a:solidFill>
              <a:schemeClr val="accent5"/>
            </a:solidFill>
            <a:ln>
              <a:noFill/>
            </a:ln>
            <a:effectLst/>
          </c:spPr>
          <c:invertIfNegative val="0"/>
          <c:val>
            <c:numRef>
              <c:f>Sheet1!$D$2:$D$20</c:f>
              <c:numCache>
                <c:formatCode>0.00%</c:formatCode>
                <c:ptCount val="19"/>
                <c:pt idx="0">
                  <c:v>0.26397566</c:v>
                </c:pt>
                <c:pt idx="1">
                  <c:v>0.26426428000000007</c:v>
                </c:pt>
                <c:pt idx="2">
                  <c:v>0.26441914999999999</c:v>
                </c:pt>
                <c:pt idx="3">
                  <c:v>0.26453003000000003</c:v>
                </c:pt>
                <c:pt idx="4">
                  <c:v>0.26461171999999999</c:v>
                </c:pt>
                <c:pt idx="5">
                  <c:v>0.26486405000000002</c:v>
                </c:pt>
                <c:pt idx="6">
                  <c:v>0.26508470999999995</c:v>
                </c:pt>
                <c:pt idx="7">
                  <c:v>0.26499398999999996</c:v>
                </c:pt>
                <c:pt idx="8">
                  <c:v>0.26527675000000006</c:v>
                </c:pt>
                <c:pt idx="9">
                  <c:v>0.26523205999999999</c:v>
                </c:pt>
                <c:pt idx="10">
                  <c:v>0.26539661999999997</c:v>
                </c:pt>
                <c:pt idx="11">
                  <c:v>0.26550703999999997</c:v>
                </c:pt>
                <c:pt idx="12">
                  <c:v>0.26580923000000001</c:v>
                </c:pt>
                <c:pt idx="13">
                  <c:v>0.26592804999999997</c:v>
                </c:pt>
                <c:pt idx="14">
                  <c:v>0.26618342</c:v>
                </c:pt>
                <c:pt idx="15">
                  <c:v>0.26638579000000001</c:v>
                </c:pt>
                <c:pt idx="16">
                  <c:v>0.26627817999999998</c:v>
                </c:pt>
                <c:pt idx="17">
                  <c:v>0.26647896999999998</c:v>
                </c:pt>
                <c:pt idx="18">
                  <c:v>0.26669148999999998</c:v>
                </c:pt>
              </c:numCache>
            </c:numRef>
          </c:val>
          <c:extLst>
            <c:ext xmlns:c16="http://schemas.microsoft.com/office/drawing/2014/chart" uri="{C3380CC4-5D6E-409C-BE32-E72D297353CC}">
              <c16:uniqueId val="{00000002-47AF-4951-A992-E88A6A4C455F}"/>
            </c:ext>
          </c:extLst>
        </c:ser>
        <c:ser>
          <c:idx val="0"/>
          <c:order val="3"/>
          <c:tx>
            <c:strRef>
              <c:f>Sheet1!$B$1</c:f>
              <c:strCache>
                <c:ptCount val="1"/>
                <c:pt idx="0">
                  <c:v>Gardening &amp; Horticulture</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0.43038170999999997</c:v>
                </c:pt>
                <c:pt idx="1">
                  <c:v>0.43047403000000012</c:v>
                </c:pt>
                <c:pt idx="2">
                  <c:v>0.43052867</c:v>
                </c:pt>
                <c:pt idx="3">
                  <c:v>0.43102449000000004</c:v>
                </c:pt>
                <c:pt idx="4">
                  <c:v>0.43146428999999997</c:v>
                </c:pt>
                <c:pt idx="5">
                  <c:v>0.43159651999999998</c:v>
                </c:pt>
                <c:pt idx="6">
                  <c:v>0.43208737999999991</c:v>
                </c:pt>
                <c:pt idx="7">
                  <c:v>0.43217055999999998</c:v>
                </c:pt>
                <c:pt idx="8">
                  <c:v>0.43239793000000004</c:v>
                </c:pt>
                <c:pt idx="9">
                  <c:v>0.43255048000000007</c:v>
                </c:pt>
                <c:pt idx="10">
                  <c:v>0.43242012999999996</c:v>
                </c:pt>
                <c:pt idx="11">
                  <c:v>0.43304271999999999</c:v>
                </c:pt>
                <c:pt idx="12">
                  <c:v>0.43289438000000002</c:v>
                </c:pt>
                <c:pt idx="13">
                  <c:v>0.43340433</c:v>
                </c:pt>
                <c:pt idx="14">
                  <c:v>0.43351795999999998</c:v>
                </c:pt>
                <c:pt idx="15">
                  <c:v>0.43392394000000001</c:v>
                </c:pt>
                <c:pt idx="16">
                  <c:v>0.43390523999999997</c:v>
                </c:pt>
                <c:pt idx="17">
                  <c:v>0.4341739</c:v>
                </c:pt>
                <c:pt idx="18">
                  <c:v>0.43412098999999993</c:v>
                </c:pt>
              </c:numCache>
            </c:numRef>
          </c:val>
          <c:extLst>
            <c:ext xmlns:c16="http://schemas.microsoft.com/office/drawing/2014/chart" uri="{C3380CC4-5D6E-409C-BE32-E72D297353CC}">
              <c16:uniqueId val="{00000003-47AF-4951-A992-E88A6A4C455F}"/>
            </c:ext>
          </c:extLst>
        </c:ser>
        <c:dLbls>
          <c:showLegendKey val="0"/>
          <c:showVal val="0"/>
          <c:showCatName val="0"/>
          <c:showSerName val="0"/>
          <c:showPercent val="0"/>
          <c:showBubbleSize val="0"/>
        </c:dLbls>
        <c:gapWidth val="76"/>
        <c:overlap val="100"/>
        <c:axId val="514429984"/>
        <c:axId val="514432280"/>
      </c:barChart>
      <c:catAx>
        <c:axId val="5144299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max val="1"/>
        </c:scaling>
        <c:delete val="1"/>
        <c:axPos val="l"/>
        <c:numFmt formatCode="0.00%" sourceLinked="1"/>
        <c:majorTickMark val="out"/>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28171173005504"/>
          <c:y val="7.1906926633702566E-3"/>
          <c:w val="0.9101347640676658"/>
          <c:h val="0.7523331253790011"/>
        </c:manualLayout>
      </c:layout>
      <c:barChart>
        <c:barDir val="col"/>
        <c:grouping val="stacked"/>
        <c:varyColors val="0"/>
        <c:ser>
          <c:idx val="4"/>
          <c:order val="0"/>
          <c:tx>
            <c:strRef>
              <c:f>Sheet1!$F$1</c:f>
              <c:strCache>
                <c:ptCount val="1"/>
                <c:pt idx="0">
                  <c:v>South America</c:v>
                </c:pt>
              </c:strCache>
            </c:strRef>
          </c:tx>
          <c:spPr>
            <a:solidFill>
              <a:schemeClr val="accent3">
                <a:lumMod val="60000"/>
              </a:schemeClr>
            </a:solidFill>
            <a:ln>
              <a:noFill/>
            </a:ln>
            <a:effectLst/>
          </c:spPr>
          <c:invertIfNegative val="0"/>
          <c:val>
            <c:numRef>
              <c:f>Sheet1!$F$2:$F$20</c:f>
              <c:numCache>
                <c:formatCode>0.00%</c:formatCode>
                <c:ptCount val="19"/>
                <c:pt idx="0">
                  <c:v>5.1200000000000023E-2</c:v>
                </c:pt>
                <c:pt idx="1">
                  <c:v>5.0538888888888911E-2</c:v>
                </c:pt>
                <c:pt idx="2">
                  <c:v>4.9877777777777799E-2</c:v>
                </c:pt>
                <c:pt idx="3">
                  <c:v>4.9216666666666686E-2</c:v>
                </c:pt>
                <c:pt idx="4">
                  <c:v>4.8555555555555685E-2</c:v>
                </c:pt>
                <c:pt idx="5">
                  <c:v>4.7894444444444573E-2</c:v>
                </c:pt>
                <c:pt idx="6">
                  <c:v>4.7233333333333349E-2</c:v>
                </c:pt>
                <c:pt idx="7">
                  <c:v>4.6572222222222348E-2</c:v>
                </c:pt>
                <c:pt idx="8">
                  <c:v>4.5911111111111125E-2</c:v>
                </c:pt>
                <c:pt idx="9">
                  <c:v>4.5249999999999901E-2</c:v>
                </c:pt>
                <c:pt idx="10">
                  <c:v>4.4588888888889011E-2</c:v>
                </c:pt>
                <c:pt idx="11">
                  <c:v>4.3927777777777788E-2</c:v>
                </c:pt>
                <c:pt idx="12">
                  <c:v>4.3266666666666675E-2</c:v>
                </c:pt>
                <c:pt idx="13">
                  <c:v>4.2605555555555674E-2</c:v>
                </c:pt>
                <c:pt idx="14">
                  <c:v>4.1944444444444451E-2</c:v>
                </c:pt>
                <c:pt idx="15">
                  <c:v>4.1283333333333339E-2</c:v>
                </c:pt>
                <c:pt idx="16">
                  <c:v>4.0622222222222115E-2</c:v>
                </c:pt>
                <c:pt idx="17">
                  <c:v>3.9961111111111114E-2</c:v>
                </c:pt>
                <c:pt idx="18">
                  <c:v>3.9300000000000002E-2</c:v>
                </c:pt>
              </c:numCache>
            </c:numRef>
          </c:val>
          <c:extLst>
            <c:ext xmlns:c16="http://schemas.microsoft.com/office/drawing/2014/chart" uri="{C3380CC4-5D6E-409C-BE32-E72D297353CC}">
              <c16:uniqueId val="{00000000-0AE1-4C2E-BDB8-57B5AEBD1E0C}"/>
            </c:ext>
          </c:extLst>
        </c:ser>
        <c:ser>
          <c:idx val="3"/>
          <c:order val="1"/>
          <c:tx>
            <c:strRef>
              <c:f>Sheet1!$E$1</c:f>
              <c:strCache>
                <c:ptCount val="1"/>
                <c:pt idx="0">
                  <c:v>Middle East &amp; Africa</c:v>
                </c:pt>
              </c:strCache>
            </c:strRef>
          </c:tx>
          <c:spPr>
            <a:solidFill>
              <a:schemeClr val="accent1">
                <a:lumMod val="60000"/>
              </a:schemeClr>
            </a:solidFill>
            <a:ln>
              <a:noFill/>
            </a:ln>
            <a:effectLst/>
          </c:spPr>
          <c:invertIfNegative val="0"/>
          <c:val>
            <c:numRef>
              <c:f>Sheet1!$E$2:$E$20</c:f>
              <c:numCache>
                <c:formatCode>0.00%</c:formatCode>
                <c:ptCount val="19"/>
                <c:pt idx="0">
                  <c:v>8.7799999999999989E-2</c:v>
                </c:pt>
                <c:pt idx="1">
                  <c:v>8.6972222222222229E-2</c:v>
                </c:pt>
                <c:pt idx="2">
                  <c:v>8.614444444444444E-2</c:v>
                </c:pt>
                <c:pt idx="3">
                  <c:v>8.5316666666666652E-2</c:v>
                </c:pt>
                <c:pt idx="4">
                  <c:v>8.4488888888888891E-2</c:v>
                </c:pt>
                <c:pt idx="5">
                  <c:v>8.3661111111111103E-2</c:v>
                </c:pt>
                <c:pt idx="6">
                  <c:v>8.2833333333333342E-2</c:v>
                </c:pt>
                <c:pt idx="7">
                  <c:v>8.2005555555555554E-2</c:v>
                </c:pt>
                <c:pt idx="8">
                  <c:v>8.1177777777777779E-2</c:v>
                </c:pt>
                <c:pt idx="9">
                  <c:v>8.0350000000000005E-2</c:v>
                </c:pt>
                <c:pt idx="10">
                  <c:v>7.9522222222222216E-2</c:v>
                </c:pt>
                <c:pt idx="11">
                  <c:v>7.8694444444444456E-2</c:v>
                </c:pt>
                <c:pt idx="12">
                  <c:v>7.7866666666666667E-2</c:v>
                </c:pt>
                <c:pt idx="13">
                  <c:v>7.7038888888888893E-2</c:v>
                </c:pt>
                <c:pt idx="14">
                  <c:v>7.6211111111111118E-2</c:v>
                </c:pt>
                <c:pt idx="15">
                  <c:v>7.538333333333333E-2</c:v>
                </c:pt>
                <c:pt idx="16">
                  <c:v>7.4555555555555569E-2</c:v>
                </c:pt>
                <c:pt idx="17">
                  <c:v>7.3727777777777781E-2</c:v>
                </c:pt>
                <c:pt idx="18">
                  <c:v>7.2900000000000006E-2</c:v>
                </c:pt>
              </c:numCache>
            </c:numRef>
          </c:val>
          <c:extLst>
            <c:ext xmlns:c16="http://schemas.microsoft.com/office/drawing/2014/chart" uri="{C3380CC4-5D6E-409C-BE32-E72D297353CC}">
              <c16:uniqueId val="{00000000-2002-4552-A450-1CED2FFD4116}"/>
            </c:ext>
          </c:extLst>
        </c:ser>
        <c:ser>
          <c:idx val="2"/>
          <c:order val="2"/>
          <c:tx>
            <c:strRef>
              <c:f>Sheet1!$D$1</c:f>
              <c:strCache>
                <c:ptCount val="1"/>
                <c:pt idx="0">
                  <c:v>North America</c:v>
                </c:pt>
              </c:strCache>
            </c:strRef>
          </c:tx>
          <c:spPr>
            <a:solidFill>
              <a:schemeClr val="accent5"/>
            </a:solidFill>
            <a:ln>
              <a:noFill/>
            </a:ln>
            <a:effectLst/>
          </c:spPr>
          <c:invertIfNegative val="0"/>
          <c:val>
            <c:numRef>
              <c:f>Sheet1!$D$2:$D$20</c:f>
              <c:numCache>
                <c:formatCode>0.00%</c:formatCode>
                <c:ptCount val="19"/>
                <c:pt idx="0">
                  <c:v>0.11610000000000006</c:v>
                </c:pt>
                <c:pt idx="1">
                  <c:v>0.11555555555555561</c:v>
                </c:pt>
                <c:pt idx="2">
                  <c:v>0.11501111111111115</c:v>
                </c:pt>
                <c:pt idx="3">
                  <c:v>0.11446666666666672</c:v>
                </c:pt>
                <c:pt idx="4">
                  <c:v>0.11392222222222229</c:v>
                </c:pt>
                <c:pt idx="5">
                  <c:v>0.11337777777777783</c:v>
                </c:pt>
                <c:pt idx="6">
                  <c:v>0.11283333333333337</c:v>
                </c:pt>
                <c:pt idx="7">
                  <c:v>0.11228888888888894</c:v>
                </c:pt>
                <c:pt idx="8">
                  <c:v>0.11174444444444451</c:v>
                </c:pt>
                <c:pt idx="9">
                  <c:v>0.11120000000000005</c:v>
                </c:pt>
                <c:pt idx="10">
                  <c:v>0.11065555555555559</c:v>
                </c:pt>
                <c:pt idx="11">
                  <c:v>0.11011111111111116</c:v>
                </c:pt>
                <c:pt idx="12">
                  <c:v>0.10956666666666673</c:v>
                </c:pt>
                <c:pt idx="13">
                  <c:v>0.10902222222222227</c:v>
                </c:pt>
                <c:pt idx="14">
                  <c:v>0.10847777777777781</c:v>
                </c:pt>
                <c:pt idx="15">
                  <c:v>0.10793333333333338</c:v>
                </c:pt>
                <c:pt idx="16">
                  <c:v>0.10738888888888895</c:v>
                </c:pt>
                <c:pt idx="17">
                  <c:v>0.10684444444444449</c:v>
                </c:pt>
                <c:pt idx="18">
                  <c:v>0.10630000000000003</c:v>
                </c:pt>
              </c:numCache>
            </c:numRef>
          </c:val>
          <c:extLst>
            <c:ext xmlns:c16="http://schemas.microsoft.com/office/drawing/2014/chart" uri="{C3380CC4-5D6E-409C-BE32-E72D297353CC}">
              <c16:uniqueId val="{00000001-2002-4552-A450-1CED2FFD4116}"/>
            </c:ext>
          </c:extLst>
        </c:ser>
        <c:ser>
          <c:idx val="1"/>
          <c:order val="3"/>
          <c:tx>
            <c:strRef>
              <c:f>Sheet1!$C$1</c:f>
              <c:strCache>
                <c:ptCount val="1"/>
                <c:pt idx="0">
                  <c:v>Europe</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0.30840000000000006</c:v>
                </c:pt>
                <c:pt idx="1">
                  <c:v>0.3094277777777778</c:v>
                </c:pt>
                <c:pt idx="2">
                  <c:v>0.3104555555555556</c:v>
                </c:pt>
                <c:pt idx="3">
                  <c:v>0.31148333333333339</c:v>
                </c:pt>
                <c:pt idx="4">
                  <c:v>0.31251111111111113</c:v>
                </c:pt>
                <c:pt idx="5">
                  <c:v>0.31353888888888892</c:v>
                </c:pt>
                <c:pt idx="6">
                  <c:v>0.31456666666666672</c:v>
                </c:pt>
                <c:pt idx="7">
                  <c:v>0.31559444444444446</c:v>
                </c:pt>
                <c:pt idx="8">
                  <c:v>0.31662222222222225</c:v>
                </c:pt>
                <c:pt idx="9">
                  <c:v>0.31765000000000004</c:v>
                </c:pt>
                <c:pt idx="10">
                  <c:v>0.31867777777777778</c:v>
                </c:pt>
                <c:pt idx="11">
                  <c:v>0.31970555555555558</c:v>
                </c:pt>
                <c:pt idx="12">
                  <c:v>0.32073333333333337</c:v>
                </c:pt>
                <c:pt idx="13">
                  <c:v>0.32176111111111111</c:v>
                </c:pt>
                <c:pt idx="14">
                  <c:v>0.3227888888888889</c:v>
                </c:pt>
                <c:pt idx="15">
                  <c:v>0.3238166666666667</c:v>
                </c:pt>
                <c:pt idx="16">
                  <c:v>0.32484444444444444</c:v>
                </c:pt>
                <c:pt idx="17">
                  <c:v>0.32587222222222223</c:v>
                </c:pt>
                <c:pt idx="18">
                  <c:v>0.32690000000000002</c:v>
                </c:pt>
              </c:numCache>
            </c:numRef>
          </c:val>
          <c:extLst>
            <c:ext xmlns:c16="http://schemas.microsoft.com/office/drawing/2014/chart" uri="{C3380CC4-5D6E-409C-BE32-E72D297353CC}">
              <c16:uniqueId val="{00000002-2002-4552-A450-1CED2FFD4116}"/>
            </c:ext>
          </c:extLst>
        </c:ser>
        <c:ser>
          <c:idx val="0"/>
          <c:order val="4"/>
          <c:tx>
            <c:strRef>
              <c:f>Sheet1!$B$1</c:f>
              <c:strCache>
                <c:ptCount val="1"/>
                <c:pt idx="0">
                  <c:v>Asia Pacific</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0.43649999999999989</c:v>
                </c:pt>
                <c:pt idx="1">
                  <c:v>0.43750555555555548</c:v>
                </c:pt>
                <c:pt idx="2">
                  <c:v>0.43851111111111102</c:v>
                </c:pt>
                <c:pt idx="3">
                  <c:v>0.43951666666666661</c:v>
                </c:pt>
                <c:pt idx="4">
                  <c:v>0.44052222222222215</c:v>
                </c:pt>
                <c:pt idx="5">
                  <c:v>0.44152777777777769</c:v>
                </c:pt>
                <c:pt idx="6">
                  <c:v>0.44253333333333328</c:v>
                </c:pt>
                <c:pt idx="7">
                  <c:v>0.44353888888888882</c:v>
                </c:pt>
                <c:pt idx="8">
                  <c:v>0.44454444444444435</c:v>
                </c:pt>
                <c:pt idx="9">
                  <c:v>0.44554999999999995</c:v>
                </c:pt>
                <c:pt idx="10">
                  <c:v>0.44655555555555548</c:v>
                </c:pt>
                <c:pt idx="11">
                  <c:v>0.44756111111111108</c:v>
                </c:pt>
                <c:pt idx="12">
                  <c:v>0.44856666666666661</c:v>
                </c:pt>
                <c:pt idx="13">
                  <c:v>0.44957222222222215</c:v>
                </c:pt>
                <c:pt idx="14">
                  <c:v>0.45057777777777774</c:v>
                </c:pt>
                <c:pt idx="15">
                  <c:v>0.45158333333333328</c:v>
                </c:pt>
                <c:pt idx="16">
                  <c:v>0.45258888888888887</c:v>
                </c:pt>
                <c:pt idx="17">
                  <c:v>0.45359444444444441</c:v>
                </c:pt>
                <c:pt idx="18">
                  <c:v>0.45459999999999995</c:v>
                </c:pt>
              </c:numCache>
            </c:numRef>
          </c:val>
          <c:extLst>
            <c:ext xmlns:c16="http://schemas.microsoft.com/office/drawing/2014/chart" uri="{C3380CC4-5D6E-409C-BE32-E72D297353CC}">
              <c16:uniqueId val="{00000003-2002-4552-A450-1CED2FFD4116}"/>
            </c:ext>
          </c:extLst>
        </c:ser>
        <c:dLbls>
          <c:showLegendKey val="0"/>
          <c:showVal val="0"/>
          <c:showCatName val="0"/>
          <c:showSerName val="0"/>
          <c:showPercent val="0"/>
          <c:showBubbleSize val="0"/>
        </c:dLbls>
        <c:gapWidth val="91"/>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61983678673234"/>
          <c:y val="0"/>
          <c:w val="0.78258381845041425"/>
          <c:h val="0.61544571565610284"/>
        </c:manualLayout>
      </c:layout>
      <c:lineChart>
        <c:grouping val="standard"/>
        <c:varyColors val="0"/>
        <c:ser>
          <c:idx val="0"/>
          <c:order val="0"/>
          <c:tx>
            <c:strRef>
              <c:f>Sheet1!$B$1</c:f>
              <c:strCache>
                <c:ptCount val="1"/>
                <c:pt idx="0">
                  <c:v>Potassium Chloride Ferilizer Grade Ex-Ahmedabad (India)</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Sheet1!$A$2:$A$21</c:f>
              <c:strCache>
                <c:ptCount val="20"/>
                <c:pt idx="0">
                  <c:v>Q1 2018</c:v>
                </c:pt>
                <c:pt idx="1">
                  <c:v>Q2 2018</c:v>
                </c:pt>
                <c:pt idx="2">
                  <c:v>Q3 2018</c:v>
                </c:pt>
                <c:pt idx="3">
                  <c:v>Q4 2018</c:v>
                </c:pt>
                <c:pt idx="4">
                  <c:v>Q1 2019</c:v>
                </c:pt>
                <c:pt idx="5">
                  <c:v>Q2 2019</c:v>
                </c:pt>
                <c:pt idx="6">
                  <c:v>Q3 2019</c:v>
                </c:pt>
                <c:pt idx="7">
                  <c:v>Q4 2019</c:v>
                </c:pt>
                <c:pt idx="8">
                  <c:v>Q1 2020</c:v>
                </c:pt>
                <c:pt idx="9">
                  <c:v>Q2 2020</c:v>
                </c:pt>
                <c:pt idx="10">
                  <c:v>Q3 2020</c:v>
                </c:pt>
                <c:pt idx="11">
                  <c:v>Q4 2020</c:v>
                </c:pt>
                <c:pt idx="12">
                  <c:v>Q1 2021</c:v>
                </c:pt>
                <c:pt idx="13">
                  <c:v>Q2 2021</c:v>
                </c:pt>
                <c:pt idx="14">
                  <c:v>Q3 2021</c:v>
                </c:pt>
                <c:pt idx="15">
                  <c:v>Q4 2021</c:v>
                </c:pt>
                <c:pt idx="16">
                  <c:v>Q1 2022</c:v>
                </c:pt>
                <c:pt idx="17">
                  <c:v>Q2 2022</c:v>
                </c:pt>
                <c:pt idx="18">
                  <c:v>Q3 2022</c:v>
                </c:pt>
                <c:pt idx="19">
                  <c:v>Q4 2022</c:v>
                </c:pt>
              </c:strCache>
            </c:strRef>
          </c:cat>
          <c:val>
            <c:numRef>
              <c:f>Sheet1!$B$2:$B$21</c:f>
              <c:numCache>
                <c:formatCode>0</c:formatCode>
                <c:ptCount val="20"/>
                <c:pt idx="0">
                  <c:v>15924.820162331573</c:v>
                </c:pt>
                <c:pt idx="1">
                  <c:v>16045.158853734581</c:v>
                </c:pt>
                <c:pt idx="2">
                  <c:v>16066.044711859999</c:v>
                </c:pt>
                <c:pt idx="3">
                  <c:v>16133.806699999999</c:v>
                </c:pt>
                <c:pt idx="4">
                  <c:v>16171</c:v>
                </c:pt>
                <c:pt idx="5">
                  <c:v>17664</c:v>
                </c:pt>
                <c:pt idx="6">
                  <c:v>21256</c:v>
                </c:pt>
                <c:pt idx="7">
                  <c:v>20705</c:v>
                </c:pt>
                <c:pt idx="8">
                  <c:v>20355</c:v>
                </c:pt>
                <c:pt idx="9">
                  <c:v>20497</c:v>
                </c:pt>
                <c:pt idx="10">
                  <c:v>20562</c:v>
                </c:pt>
                <c:pt idx="11">
                  <c:v>20501</c:v>
                </c:pt>
                <c:pt idx="12">
                  <c:v>19780</c:v>
                </c:pt>
                <c:pt idx="13">
                  <c:v>17376</c:v>
                </c:pt>
                <c:pt idx="14">
                  <c:v>17096</c:v>
                </c:pt>
                <c:pt idx="15">
                  <c:v>18106</c:v>
                </c:pt>
                <c:pt idx="16">
                  <c:v>20888</c:v>
                </c:pt>
                <c:pt idx="17">
                  <c:v>20918</c:v>
                </c:pt>
                <c:pt idx="18">
                  <c:v>24975</c:v>
                </c:pt>
                <c:pt idx="19">
                  <c:v>39128</c:v>
                </c:pt>
              </c:numCache>
            </c:numRef>
          </c:val>
          <c:smooth val="0"/>
          <c:extLst>
            <c:ext xmlns:c16="http://schemas.microsoft.com/office/drawing/2014/chart" uri="{C3380CC4-5D6E-409C-BE32-E72D297353CC}">
              <c16:uniqueId val="{00000000-56EA-4D2F-AA9E-098D29E5DE47}"/>
            </c:ext>
          </c:extLst>
        </c:ser>
        <c:ser>
          <c:idx val="1"/>
          <c:order val="1"/>
          <c:tx>
            <c:strRef>
              <c:f>Sheet1!$C$1</c:f>
              <c:strCache>
                <c:ptCount val="1"/>
                <c:pt idx="0">
                  <c:v>Potassium Chloride Technical Grade Ex-Ahmedabad (India)</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Sheet1!$A$2:$A$21</c:f>
              <c:strCache>
                <c:ptCount val="20"/>
                <c:pt idx="0">
                  <c:v>Q1 2018</c:v>
                </c:pt>
                <c:pt idx="1">
                  <c:v>Q2 2018</c:v>
                </c:pt>
                <c:pt idx="2">
                  <c:v>Q3 2018</c:v>
                </c:pt>
                <c:pt idx="3">
                  <c:v>Q4 2018</c:v>
                </c:pt>
                <c:pt idx="4">
                  <c:v>Q1 2019</c:v>
                </c:pt>
                <c:pt idx="5">
                  <c:v>Q2 2019</c:v>
                </c:pt>
                <c:pt idx="6">
                  <c:v>Q3 2019</c:v>
                </c:pt>
                <c:pt idx="7">
                  <c:v>Q4 2019</c:v>
                </c:pt>
                <c:pt idx="8">
                  <c:v>Q1 2020</c:v>
                </c:pt>
                <c:pt idx="9">
                  <c:v>Q2 2020</c:v>
                </c:pt>
                <c:pt idx="10">
                  <c:v>Q3 2020</c:v>
                </c:pt>
                <c:pt idx="11">
                  <c:v>Q4 2020</c:v>
                </c:pt>
                <c:pt idx="12">
                  <c:v>Q1 2021</c:v>
                </c:pt>
                <c:pt idx="13">
                  <c:v>Q2 2021</c:v>
                </c:pt>
                <c:pt idx="14">
                  <c:v>Q3 2021</c:v>
                </c:pt>
                <c:pt idx="15">
                  <c:v>Q4 2021</c:v>
                </c:pt>
                <c:pt idx="16">
                  <c:v>Q1 2022</c:v>
                </c:pt>
                <c:pt idx="17">
                  <c:v>Q2 2022</c:v>
                </c:pt>
                <c:pt idx="18">
                  <c:v>Q3 2022</c:v>
                </c:pt>
                <c:pt idx="19">
                  <c:v>Q4 2022</c:v>
                </c:pt>
              </c:strCache>
            </c:strRef>
          </c:cat>
          <c:val>
            <c:numRef>
              <c:f>Sheet1!$C$2:$C$21</c:f>
              <c:numCache>
                <c:formatCode>0</c:formatCode>
                <c:ptCount val="20"/>
                <c:pt idx="0">
                  <c:v>34850.074143579994</c:v>
                </c:pt>
                <c:pt idx="1">
                  <c:v>35134.664929509017</c:v>
                </c:pt>
                <c:pt idx="2">
                  <c:v>35389.469107079996</c:v>
                </c:pt>
                <c:pt idx="3">
                  <c:v>35581.609799999998</c:v>
                </c:pt>
                <c:pt idx="4" formatCode="General">
                  <c:v>35703</c:v>
                </c:pt>
                <c:pt idx="5" formatCode="General">
                  <c:v>38987</c:v>
                </c:pt>
                <c:pt idx="6" formatCode="General">
                  <c:v>42550</c:v>
                </c:pt>
                <c:pt idx="7" formatCode="General">
                  <c:v>42153</c:v>
                </c:pt>
                <c:pt idx="8" formatCode="General">
                  <c:v>41793</c:v>
                </c:pt>
                <c:pt idx="9" formatCode="General">
                  <c:v>43863</c:v>
                </c:pt>
                <c:pt idx="10" formatCode="General">
                  <c:v>43863</c:v>
                </c:pt>
                <c:pt idx="11" formatCode="General">
                  <c:v>44290</c:v>
                </c:pt>
                <c:pt idx="12" formatCode="General">
                  <c:v>40038</c:v>
                </c:pt>
                <c:pt idx="13" formatCode="General">
                  <c:v>36192</c:v>
                </c:pt>
                <c:pt idx="14" formatCode="General">
                  <c:v>37847</c:v>
                </c:pt>
                <c:pt idx="15" formatCode="General">
                  <c:v>38597</c:v>
                </c:pt>
                <c:pt idx="16" formatCode="General">
                  <c:v>39450</c:v>
                </c:pt>
                <c:pt idx="17" formatCode="General">
                  <c:v>41953</c:v>
                </c:pt>
                <c:pt idx="18" formatCode="General">
                  <c:v>42833</c:v>
                </c:pt>
                <c:pt idx="19" formatCode="General">
                  <c:v>45557</c:v>
                </c:pt>
              </c:numCache>
            </c:numRef>
          </c:val>
          <c:smooth val="0"/>
          <c:extLst>
            <c:ext xmlns:c16="http://schemas.microsoft.com/office/drawing/2014/chart" uri="{C3380CC4-5D6E-409C-BE32-E72D297353CC}">
              <c16:uniqueId val="{00000000-1D04-4414-AD78-8BD09A9A557E}"/>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lumMod val="65000"/>
                    <a:lumOff val="35000"/>
                  </a:schemeClr>
                </a:solidFill>
                <a:latin typeface="+mn-lt"/>
                <a:ea typeface="+mn-ea"/>
                <a:cs typeface="+mn-cs"/>
              </a:defRPr>
            </a:pPr>
            <a:endParaRPr lang="en-US"/>
          </a:p>
        </c:txPr>
        <c:crossAx val="390733872"/>
        <c:crosses val="autoZero"/>
        <c:auto val="1"/>
        <c:lblAlgn val="ctr"/>
        <c:lblOffset val="100"/>
        <c:noMultiLvlLbl val="1"/>
      </c:catAx>
      <c:valAx>
        <c:axId val="390733872"/>
        <c:scaling>
          <c:orientation val="minMax"/>
        </c:scaling>
        <c:delete val="1"/>
        <c:axPos val="l"/>
        <c:numFmt formatCode="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068014509198665"/>
          <c:y val="0"/>
          <c:w val="0.78258381845041425"/>
          <c:h val="0.62685278858023252"/>
        </c:manualLayout>
      </c:layout>
      <c:lineChart>
        <c:grouping val="standard"/>
        <c:varyColors val="0"/>
        <c:ser>
          <c:idx val="0"/>
          <c:order val="0"/>
          <c:tx>
            <c:strRef>
              <c:f>Sheet1!$B$1</c:f>
              <c:strCache>
                <c:ptCount val="1"/>
                <c:pt idx="0">
                  <c:v>Nitric Acid 68% Ex-Mumbai</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Sheet1!$A$2:$A$21</c:f>
              <c:strCache>
                <c:ptCount val="20"/>
                <c:pt idx="0">
                  <c:v>Q1 2018</c:v>
                </c:pt>
                <c:pt idx="1">
                  <c:v>Q2 2018</c:v>
                </c:pt>
                <c:pt idx="2">
                  <c:v>Q3 2018</c:v>
                </c:pt>
                <c:pt idx="3">
                  <c:v>Q4 2018</c:v>
                </c:pt>
                <c:pt idx="4">
                  <c:v>Q1 2019</c:v>
                </c:pt>
                <c:pt idx="5">
                  <c:v>Q2 2019</c:v>
                </c:pt>
                <c:pt idx="6">
                  <c:v>Q3 2019</c:v>
                </c:pt>
                <c:pt idx="7">
                  <c:v>Q4 2019</c:v>
                </c:pt>
                <c:pt idx="8">
                  <c:v>Q1 2020</c:v>
                </c:pt>
                <c:pt idx="9">
                  <c:v>Q2 2020</c:v>
                </c:pt>
                <c:pt idx="10">
                  <c:v>Q3 2020</c:v>
                </c:pt>
                <c:pt idx="11">
                  <c:v>Q4 2020</c:v>
                </c:pt>
                <c:pt idx="12">
                  <c:v>Q1 2021</c:v>
                </c:pt>
                <c:pt idx="13">
                  <c:v>Q2 2021</c:v>
                </c:pt>
                <c:pt idx="14">
                  <c:v>Q3 2021</c:v>
                </c:pt>
                <c:pt idx="15">
                  <c:v>Q4 2021</c:v>
                </c:pt>
                <c:pt idx="16">
                  <c:v>Q1 2022</c:v>
                </c:pt>
                <c:pt idx="17">
                  <c:v>Q2 2022</c:v>
                </c:pt>
                <c:pt idx="18">
                  <c:v>Q3 2022</c:v>
                </c:pt>
                <c:pt idx="19">
                  <c:v>Q4 2022</c:v>
                </c:pt>
              </c:strCache>
            </c:strRef>
          </c:cat>
          <c:val>
            <c:numRef>
              <c:f>Sheet1!$B$2:$B$21</c:f>
              <c:numCache>
                <c:formatCode>0</c:formatCode>
                <c:ptCount val="20"/>
                <c:pt idx="0">
                  <c:v>22174.49648484826</c:v>
                </c:pt>
                <c:pt idx="1">
                  <c:v>22380.396129237241</c:v>
                </c:pt>
                <c:pt idx="2">
                  <c:v>22495.1212476</c:v>
                </c:pt>
                <c:pt idx="3">
                  <c:v>22585.463100000001</c:v>
                </c:pt>
                <c:pt idx="4">
                  <c:v>22683</c:v>
                </c:pt>
                <c:pt idx="5">
                  <c:v>23733</c:v>
                </c:pt>
                <c:pt idx="6">
                  <c:v>24000</c:v>
                </c:pt>
                <c:pt idx="7">
                  <c:v>22933</c:v>
                </c:pt>
                <c:pt idx="8">
                  <c:v>22367</c:v>
                </c:pt>
                <c:pt idx="9">
                  <c:v>21300</c:v>
                </c:pt>
                <c:pt idx="10">
                  <c:v>21600</c:v>
                </c:pt>
                <c:pt idx="11">
                  <c:v>21417</c:v>
                </c:pt>
                <c:pt idx="12">
                  <c:v>23133</c:v>
                </c:pt>
                <c:pt idx="13">
                  <c:v>22617</c:v>
                </c:pt>
                <c:pt idx="14">
                  <c:v>21567</c:v>
                </c:pt>
                <c:pt idx="15">
                  <c:v>19893</c:v>
                </c:pt>
                <c:pt idx="16">
                  <c:v>22393</c:v>
                </c:pt>
                <c:pt idx="17">
                  <c:v>29390</c:v>
                </c:pt>
                <c:pt idx="18">
                  <c:v>38037</c:v>
                </c:pt>
                <c:pt idx="19">
                  <c:v>49073</c:v>
                </c:pt>
              </c:numCache>
            </c:numRef>
          </c:val>
          <c:smooth val="0"/>
          <c:extLst>
            <c:ext xmlns:c16="http://schemas.microsoft.com/office/drawing/2014/chart" uri="{C3380CC4-5D6E-409C-BE32-E72D297353CC}">
              <c16:uniqueId val="{00000000-56EA-4D2F-AA9E-098D29E5DE47}"/>
            </c:ext>
          </c:extLst>
        </c:ser>
        <c:ser>
          <c:idx val="1"/>
          <c:order val="1"/>
          <c:tx>
            <c:strRef>
              <c:f>Sheet1!$C$1</c:f>
              <c:strCache>
                <c:ptCount val="1"/>
                <c:pt idx="0">
                  <c:v>Nitric Acid 64% Ex-Vadodara</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Sheet1!$A$2:$A$21</c:f>
              <c:strCache>
                <c:ptCount val="20"/>
                <c:pt idx="0">
                  <c:v>Q1 2018</c:v>
                </c:pt>
                <c:pt idx="1">
                  <c:v>Q2 2018</c:v>
                </c:pt>
                <c:pt idx="2">
                  <c:v>Q3 2018</c:v>
                </c:pt>
                <c:pt idx="3">
                  <c:v>Q4 2018</c:v>
                </c:pt>
                <c:pt idx="4">
                  <c:v>Q1 2019</c:v>
                </c:pt>
                <c:pt idx="5">
                  <c:v>Q2 2019</c:v>
                </c:pt>
                <c:pt idx="6">
                  <c:v>Q3 2019</c:v>
                </c:pt>
                <c:pt idx="7">
                  <c:v>Q4 2019</c:v>
                </c:pt>
                <c:pt idx="8">
                  <c:v>Q1 2020</c:v>
                </c:pt>
                <c:pt idx="9">
                  <c:v>Q2 2020</c:v>
                </c:pt>
                <c:pt idx="10">
                  <c:v>Q3 2020</c:v>
                </c:pt>
                <c:pt idx="11">
                  <c:v>Q4 2020</c:v>
                </c:pt>
                <c:pt idx="12">
                  <c:v>Q1 2021</c:v>
                </c:pt>
                <c:pt idx="13">
                  <c:v>Q2 2021</c:v>
                </c:pt>
                <c:pt idx="14">
                  <c:v>Q3 2021</c:v>
                </c:pt>
                <c:pt idx="15">
                  <c:v>Q4 2021</c:v>
                </c:pt>
                <c:pt idx="16">
                  <c:v>Q1 2022</c:v>
                </c:pt>
                <c:pt idx="17">
                  <c:v>Q2 2022</c:v>
                </c:pt>
                <c:pt idx="18">
                  <c:v>Q3 2022</c:v>
                </c:pt>
                <c:pt idx="19">
                  <c:v>Q4 2022</c:v>
                </c:pt>
              </c:strCache>
            </c:strRef>
          </c:cat>
          <c:val>
            <c:numRef>
              <c:f>Sheet1!$C$2:$C$21</c:f>
              <c:numCache>
                <c:formatCode>0</c:formatCode>
                <c:ptCount val="20"/>
                <c:pt idx="0">
                  <c:v>19627.710967198418</c:v>
                </c:pt>
                <c:pt idx="1">
                  <c:v>19809.962623333082</c:v>
                </c:pt>
                <c:pt idx="2">
                  <c:v>19979.790845520001</c:v>
                </c:pt>
                <c:pt idx="3">
                  <c:v>20041.9208</c:v>
                </c:pt>
                <c:pt idx="4" formatCode="General">
                  <c:v>20066</c:v>
                </c:pt>
                <c:pt idx="5" formatCode="General">
                  <c:v>22327</c:v>
                </c:pt>
                <c:pt idx="6" formatCode="General">
                  <c:v>21527</c:v>
                </c:pt>
                <c:pt idx="7" formatCode="General">
                  <c:v>20550</c:v>
                </c:pt>
                <c:pt idx="8" formatCode="General">
                  <c:v>20940</c:v>
                </c:pt>
                <c:pt idx="9" formatCode="General">
                  <c:v>18650</c:v>
                </c:pt>
                <c:pt idx="10" formatCode="General">
                  <c:v>18970</c:v>
                </c:pt>
                <c:pt idx="11" formatCode="General">
                  <c:v>18790</c:v>
                </c:pt>
                <c:pt idx="12" formatCode="General">
                  <c:v>20467</c:v>
                </c:pt>
                <c:pt idx="13" formatCode="General">
                  <c:v>20677</c:v>
                </c:pt>
                <c:pt idx="14" formatCode="General">
                  <c:v>19770</c:v>
                </c:pt>
                <c:pt idx="15" formatCode="General">
                  <c:v>18377</c:v>
                </c:pt>
                <c:pt idx="16" formatCode="General">
                  <c:v>20433</c:v>
                </c:pt>
                <c:pt idx="17" formatCode="General">
                  <c:v>25727</c:v>
                </c:pt>
                <c:pt idx="18" formatCode="General">
                  <c:v>35347</c:v>
                </c:pt>
                <c:pt idx="19" formatCode="General">
                  <c:v>46383</c:v>
                </c:pt>
              </c:numCache>
            </c:numRef>
          </c:val>
          <c:smooth val="0"/>
          <c:extLst>
            <c:ext xmlns:c16="http://schemas.microsoft.com/office/drawing/2014/chart" uri="{C3380CC4-5D6E-409C-BE32-E72D297353CC}">
              <c16:uniqueId val="{00000000-1D04-4414-AD78-8BD09A9A557E}"/>
            </c:ext>
          </c:extLst>
        </c:ser>
        <c:ser>
          <c:idx val="2"/>
          <c:order val="2"/>
          <c:tx>
            <c:strRef>
              <c:f>Sheet1!$D$1</c:f>
              <c:strCache>
                <c:ptCount val="1"/>
                <c:pt idx="0">
                  <c:v>Nitric Acid 60% Ex-Vadodara</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Sheet1!$A$2:$A$21</c:f>
              <c:strCache>
                <c:ptCount val="20"/>
                <c:pt idx="0">
                  <c:v>Q1 2018</c:v>
                </c:pt>
                <c:pt idx="1">
                  <c:v>Q2 2018</c:v>
                </c:pt>
                <c:pt idx="2">
                  <c:v>Q3 2018</c:v>
                </c:pt>
                <c:pt idx="3">
                  <c:v>Q4 2018</c:v>
                </c:pt>
                <c:pt idx="4">
                  <c:v>Q1 2019</c:v>
                </c:pt>
                <c:pt idx="5">
                  <c:v>Q2 2019</c:v>
                </c:pt>
                <c:pt idx="6">
                  <c:v>Q3 2019</c:v>
                </c:pt>
                <c:pt idx="7">
                  <c:v>Q4 2019</c:v>
                </c:pt>
                <c:pt idx="8">
                  <c:v>Q1 2020</c:v>
                </c:pt>
                <c:pt idx="9">
                  <c:v>Q2 2020</c:v>
                </c:pt>
                <c:pt idx="10">
                  <c:v>Q3 2020</c:v>
                </c:pt>
                <c:pt idx="11">
                  <c:v>Q4 2020</c:v>
                </c:pt>
                <c:pt idx="12">
                  <c:v>Q1 2021</c:v>
                </c:pt>
                <c:pt idx="13">
                  <c:v>Q2 2021</c:v>
                </c:pt>
                <c:pt idx="14">
                  <c:v>Q3 2021</c:v>
                </c:pt>
                <c:pt idx="15">
                  <c:v>Q4 2021</c:v>
                </c:pt>
                <c:pt idx="16">
                  <c:v>Q1 2022</c:v>
                </c:pt>
                <c:pt idx="17">
                  <c:v>Q2 2022</c:v>
                </c:pt>
                <c:pt idx="18">
                  <c:v>Q3 2022</c:v>
                </c:pt>
                <c:pt idx="19">
                  <c:v>Q4 2022</c:v>
                </c:pt>
              </c:strCache>
            </c:strRef>
          </c:cat>
          <c:val>
            <c:numRef>
              <c:f>Sheet1!$D$2:$D$21</c:f>
              <c:numCache>
                <c:formatCode>0</c:formatCode>
                <c:ptCount val="20"/>
                <c:pt idx="0">
                  <c:v>16379.412634631275</c:v>
                </c:pt>
                <c:pt idx="1">
                  <c:v>16402.375960976642</c:v>
                </c:pt>
                <c:pt idx="2">
                  <c:v>16504.705132800002</c:v>
                </c:pt>
                <c:pt idx="3">
                  <c:v>16609.344000000001</c:v>
                </c:pt>
                <c:pt idx="4">
                  <c:v>16746.666666666668</c:v>
                </c:pt>
                <c:pt idx="5">
                  <c:v>19006.666666666668</c:v>
                </c:pt>
                <c:pt idx="6">
                  <c:v>18206.666666666668</c:v>
                </c:pt>
                <c:pt idx="7">
                  <c:v>17230</c:v>
                </c:pt>
                <c:pt idx="8">
                  <c:v>17620</c:v>
                </c:pt>
                <c:pt idx="9">
                  <c:v>15330</c:v>
                </c:pt>
                <c:pt idx="10">
                  <c:v>15650</c:v>
                </c:pt>
                <c:pt idx="11">
                  <c:v>15470</c:v>
                </c:pt>
                <c:pt idx="12">
                  <c:v>17146.666666666668</c:v>
                </c:pt>
                <c:pt idx="13">
                  <c:v>17356.666666666668</c:v>
                </c:pt>
                <c:pt idx="14">
                  <c:v>16450</c:v>
                </c:pt>
                <c:pt idx="15">
                  <c:v>15056.666666666666</c:v>
                </c:pt>
                <c:pt idx="16">
                  <c:v>16723.333333333332</c:v>
                </c:pt>
                <c:pt idx="17">
                  <c:v>22406.666666666668</c:v>
                </c:pt>
                <c:pt idx="18">
                  <c:v>32260</c:v>
                </c:pt>
                <c:pt idx="19">
                  <c:v>42063.333333333336</c:v>
                </c:pt>
              </c:numCache>
            </c:numRef>
          </c:val>
          <c:smooth val="0"/>
          <c:extLst>
            <c:ext xmlns:c16="http://schemas.microsoft.com/office/drawing/2014/chart" uri="{C3380CC4-5D6E-409C-BE32-E72D297353CC}">
              <c16:uniqueId val="{00000001-1D04-4414-AD78-8BD09A9A557E}"/>
            </c:ext>
          </c:extLst>
        </c:ser>
        <c:ser>
          <c:idx val="3"/>
          <c:order val="3"/>
          <c:tx>
            <c:strRef>
              <c:f>Sheet1!$E$1</c:f>
              <c:strCache>
                <c:ptCount val="1"/>
                <c:pt idx="0">
                  <c:v>Nitric Acid 98% Ex-Vadodara</c:v>
                </c:pt>
              </c:strCache>
            </c:strRef>
          </c:tx>
          <c:spPr>
            <a:ln w="22225" cap="rnd">
              <a:solidFill>
                <a:schemeClr val="accent4"/>
              </a:solidFill>
              <a:round/>
            </a:ln>
            <a:effectLst/>
          </c:spPr>
          <c:marker>
            <c:symbol val="x"/>
            <c:size val="6"/>
            <c:spPr>
              <a:noFill/>
              <a:ln w="9525">
                <a:solidFill>
                  <a:schemeClr val="accent4"/>
                </a:solidFill>
                <a:round/>
              </a:ln>
              <a:effectLst/>
            </c:spPr>
          </c:marker>
          <c:cat>
            <c:strRef>
              <c:f>Sheet1!$A$2:$A$21</c:f>
              <c:strCache>
                <c:ptCount val="20"/>
                <c:pt idx="0">
                  <c:v>Q1 2018</c:v>
                </c:pt>
                <c:pt idx="1">
                  <c:v>Q2 2018</c:v>
                </c:pt>
                <c:pt idx="2">
                  <c:v>Q3 2018</c:v>
                </c:pt>
                <c:pt idx="3">
                  <c:v>Q4 2018</c:v>
                </c:pt>
                <c:pt idx="4">
                  <c:v>Q1 2019</c:v>
                </c:pt>
                <c:pt idx="5">
                  <c:v>Q2 2019</c:v>
                </c:pt>
                <c:pt idx="6">
                  <c:v>Q3 2019</c:v>
                </c:pt>
                <c:pt idx="7">
                  <c:v>Q4 2019</c:v>
                </c:pt>
                <c:pt idx="8">
                  <c:v>Q1 2020</c:v>
                </c:pt>
                <c:pt idx="9">
                  <c:v>Q2 2020</c:v>
                </c:pt>
                <c:pt idx="10">
                  <c:v>Q3 2020</c:v>
                </c:pt>
                <c:pt idx="11">
                  <c:v>Q4 2020</c:v>
                </c:pt>
                <c:pt idx="12">
                  <c:v>Q1 2021</c:v>
                </c:pt>
                <c:pt idx="13">
                  <c:v>Q2 2021</c:v>
                </c:pt>
                <c:pt idx="14">
                  <c:v>Q3 2021</c:v>
                </c:pt>
                <c:pt idx="15">
                  <c:v>Q4 2021</c:v>
                </c:pt>
                <c:pt idx="16">
                  <c:v>Q1 2022</c:v>
                </c:pt>
                <c:pt idx="17">
                  <c:v>Q2 2022</c:v>
                </c:pt>
                <c:pt idx="18">
                  <c:v>Q3 2022</c:v>
                </c:pt>
                <c:pt idx="19">
                  <c:v>Q4 2022</c:v>
                </c:pt>
              </c:strCache>
            </c:strRef>
          </c:cat>
          <c:val>
            <c:numRef>
              <c:f>Sheet1!$E$2:$E$21</c:f>
              <c:numCache>
                <c:formatCode>0</c:formatCode>
                <c:ptCount val="20"/>
                <c:pt idx="0">
                  <c:v>22515.201290660538</c:v>
                </c:pt>
                <c:pt idx="1">
                  <c:v>22630.617439602509</c:v>
                </c:pt>
                <c:pt idx="2">
                  <c:v>22843.057877866668</c:v>
                </c:pt>
                <c:pt idx="3">
                  <c:v>23008.720666666668</c:v>
                </c:pt>
                <c:pt idx="4">
                  <c:v>23126.666666666668</c:v>
                </c:pt>
                <c:pt idx="5">
                  <c:v>25386.666666666668</c:v>
                </c:pt>
                <c:pt idx="6">
                  <c:v>24586.666666666668</c:v>
                </c:pt>
                <c:pt idx="7">
                  <c:v>23610</c:v>
                </c:pt>
                <c:pt idx="8">
                  <c:v>21770</c:v>
                </c:pt>
                <c:pt idx="9">
                  <c:v>21780</c:v>
                </c:pt>
                <c:pt idx="10">
                  <c:v>22030</c:v>
                </c:pt>
                <c:pt idx="11">
                  <c:v>21850</c:v>
                </c:pt>
                <c:pt idx="12">
                  <c:v>23526.666666666668</c:v>
                </c:pt>
                <c:pt idx="13">
                  <c:v>23736.666666666668</c:v>
                </c:pt>
                <c:pt idx="14">
                  <c:v>22830</c:v>
                </c:pt>
                <c:pt idx="15">
                  <c:v>21436.666666666668</c:v>
                </c:pt>
                <c:pt idx="16">
                  <c:v>23103.333333333332</c:v>
                </c:pt>
                <c:pt idx="17">
                  <c:v>28786.666666666668</c:v>
                </c:pt>
                <c:pt idx="18">
                  <c:v>39026.666666666664</c:v>
                </c:pt>
                <c:pt idx="19">
                  <c:v>50090</c:v>
                </c:pt>
              </c:numCache>
            </c:numRef>
          </c:val>
          <c:smooth val="0"/>
          <c:extLst>
            <c:ext xmlns:c16="http://schemas.microsoft.com/office/drawing/2014/chart" uri="{C3380CC4-5D6E-409C-BE32-E72D297353CC}">
              <c16:uniqueId val="{00000000-EABC-4660-AB29-10C757FF8544}"/>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390733872"/>
        <c:crosses val="autoZero"/>
        <c:auto val="1"/>
        <c:lblAlgn val="ctr"/>
        <c:lblOffset val="100"/>
        <c:noMultiLvlLbl val="1"/>
      </c:catAx>
      <c:valAx>
        <c:axId val="390733872"/>
        <c:scaling>
          <c:orientation val="minMax"/>
        </c:scaling>
        <c:delete val="1"/>
        <c:axPos val="l"/>
        <c:numFmt formatCode="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068014509198665"/>
          <c:y val="0"/>
          <c:w val="0.78258381845041425"/>
          <c:h val="0.68210134450767401"/>
        </c:manualLayout>
      </c:layout>
      <c:lineChart>
        <c:grouping val="standard"/>
        <c:varyColors val="0"/>
        <c:ser>
          <c:idx val="0"/>
          <c:order val="0"/>
          <c:tx>
            <c:strRef>
              <c:f>Sheet1!$B$1</c:f>
              <c:strCache>
                <c:ptCount val="1"/>
                <c:pt idx="0">
                  <c:v>Sulphuric Acid (IR Grade) Ex-Chennai</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Sheet1!$A$2:$A$21</c:f>
              <c:strCache>
                <c:ptCount val="20"/>
                <c:pt idx="0">
                  <c:v>Q1 2018</c:v>
                </c:pt>
                <c:pt idx="1">
                  <c:v>Q2 2018</c:v>
                </c:pt>
                <c:pt idx="2">
                  <c:v>Q3 2018</c:v>
                </c:pt>
                <c:pt idx="3">
                  <c:v>Q4 2018</c:v>
                </c:pt>
                <c:pt idx="4">
                  <c:v>Q1 2019</c:v>
                </c:pt>
                <c:pt idx="5">
                  <c:v>Q2 2019</c:v>
                </c:pt>
                <c:pt idx="6">
                  <c:v>Q3 2019</c:v>
                </c:pt>
                <c:pt idx="7">
                  <c:v>Q4 2019</c:v>
                </c:pt>
                <c:pt idx="8">
                  <c:v>Q1 2020</c:v>
                </c:pt>
                <c:pt idx="9">
                  <c:v>Q2 2020</c:v>
                </c:pt>
                <c:pt idx="10">
                  <c:v>Q3 2020</c:v>
                </c:pt>
                <c:pt idx="11">
                  <c:v>Q4 2020</c:v>
                </c:pt>
                <c:pt idx="12">
                  <c:v>Q1 2021</c:v>
                </c:pt>
                <c:pt idx="13">
                  <c:v>Q2 2021</c:v>
                </c:pt>
                <c:pt idx="14">
                  <c:v>Q3 2021</c:v>
                </c:pt>
                <c:pt idx="15">
                  <c:v>Q4 2021</c:v>
                </c:pt>
                <c:pt idx="16">
                  <c:v>Q1 2022</c:v>
                </c:pt>
                <c:pt idx="17">
                  <c:v>Q2 2022</c:v>
                </c:pt>
                <c:pt idx="18">
                  <c:v>Q3 2022</c:v>
                </c:pt>
                <c:pt idx="19">
                  <c:v>Q4 2022</c:v>
                </c:pt>
              </c:strCache>
            </c:strRef>
          </c:cat>
          <c:val>
            <c:numRef>
              <c:f>Sheet1!$B$2:$B$21</c:f>
              <c:numCache>
                <c:formatCode>0</c:formatCode>
                <c:ptCount val="20"/>
                <c:pt idx="0">
                  <c:v>3353.0130812916213</c:v>
                </c:pt>
                <c:pt idx="1">
                  <c:v>3418.9997769874799</c:v>
                </c:pt>
                <c:pt idx="2">
                  <c:v>3479.5438397999997</c:v>
                </c:pt>
                <c:pt idx="3">
                  <c:v>3522.1619999999998</c:v>
                </c:pt>
                <c:pt idx="4">
                  <c:v>3570</c:v>
                </c:pt>
                <c:pt idx="5">
                  <c:v>5020</c:v>
                </c:pt>
                <c:pt idx="6">
                  <c:v>7096.666666666667</c:v>
                </c:pt>
                <c:pt idx="7">
                  <c:v>9103.3333333333339</c:v>
                </c:pt>
                <c:pt idx="8">
                  <c:v>7846.666666666667</c:v>
                </c:pt>
                <c:pt idx="9">
                  <c:v>8470</c:v>
                </c:pt>
                <c:pt idx="10">
                  <c:v>8476.6666666666661</c:v>
                </c:pt>
                <c:pt idx="11">
                  <c:v>8740</c:v>
                </c:pt>
                <c:pt idx="12">
                  <c:v>9366.6666666666661</c:v>
                </c:pt>
                <c:pt idx="13">
                  <c:v>9990</c:v>
                </c:pt>
                <c:pt idx="14">
                  <c:v>9996.6666666666661</c:v>
                </c:pt>
                <c:pt idx="15">
                  <c:v>13873.333333333334</c:v>
                </c:pt>
                <c:pt idx="16">
                  <c:v>18720</c:v>
                </c:pt>
                <c:pt idx="17">
                  <c:v>14970</c:v>
                </c:pt>
                <c:pt idx="18">
                  <c:v>15816.666666666666</c:v>
                </c:pt>
                <c:pt idx="19">
                  <c:v>10800</c:v>
                </c:pt>
              </c:numCache>
            </c:numRef>
          </c:val>
          <c:smooth val="0"/>
          <c:extLst>
            <c:ext xmlns:c16="http://schemas.microsoft.com/office/drawing/2014/chart" uri="{C3380CC4-5D6E-409C-BE32-E72D297353CC}">
              <c16:uniqueId val="{00000000-56EA-4D2F-AA9E-098D29E5DE47}"/>
            </c:ext>
          </c:extLst>
        </c:ser>
        <c:ser>
          <c:idx val="1"/>
          <c:order val="1"/>
          <c:tx>
            <c:strRef>
              <c:f>Sheet1!$C$1</c:f>
              <c:strCache>
                <c:ptCount val="1"/>
                <c:pt idx="0">
                  <c:v>Sulphuric Acid (Battery Grade) Ex-Dhaula</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Sheet1!$A$2:$A$21</c:f>
              <c:strCache>
                <c:ptCount val="20"/>
                <c:pt idx="0">
                  <c:v>Q1 2018</c:v>
                </c:pt>
                <c:pt idx="1">
                  <c:v>Q2 2018</c:v>
                </c:pt>
                <c:pt idx="2">
                  <c:v>Q3 2018</c:v>
                </c:pt>
                <c:pt idx="3">
                  <c:v>Q4 2018</c:v>
                </c:pt>
                <c:pt idx="4">
                  <c:v>Q1 2019</c:v>
                </c:pt>
                <c:pt idx="5">
                  <c:v>Q2 2019</c:v>
                </c:pt>
                <c:pt idx="6">
                  <c:v>Q3 2019</c:v>
                </c:pt>
                <c:pt idx="7">
                  <c:v>Q4 2019</c:v>
                </c:pt>
                <c:pt idx="8">
                  <c:v>Q1 2020</c:v>
                </c:pt>
                <c:pt idx="9">
                  <c:v>Q2 2020</c:v>
                </c:pt>
                <c:pt idx="10">
                  <c:v>Q3 2020</c:v>
                </c:pt>
                <c:pt idx="11">
                  <c:v>Q4 2020</c:v>
                </c:pt>
                <c:pt idx="12">
                  <c:v>Q1 2021</c:v>
                </c:pt>
                <c:pt idx="13">
                  <c:v>Q2 2021</c:v>
                </c:pt>
                <c:pt idx="14">
                  <c:v>Q3 2021</c:v>
                </c:pt>
                <c:pt idx="15">
                  <c:v>Q4 2021</c:v>
                </c:pt>
                <c:pt idx="16">
                  <c:v>Q1 2022</c:v>
                </c:pt>
                <c:pt idx="17">
                  <c:v>Q2 2022</c:v>
                </c:pt>
                <c:pt idx="18">
                  <c:v>Q3 2022</c:v>
                </c:pt>
                <c:pt idx="19">
                  <c:v>Q4 2022</c:v>
                </c:pt>
              </c:strCache>
            </c:strRef>
          </c:cat>
          <c:val>
            <c:numRef>
              <c:f>Sheet1!$C$2:$C$21</c:f>
              <c:numCache>
                <c:formatCode>0</c:formatCode>
                <c:ptCount val="20"/>
                <c:pt idx="0">
                  <c:v>8412.4971008058073</c:v>
                </c:pt>
                <c:pt idx="1">
                  <c:v>8475.2136820529995</c:v>
                </c:pt>
                <c:pt idx="2">
                  <c:v>8581.6258424999996</c:v>
                </c:pt>
                <c:pt idx="3">
                  <c:v>8712.3104999999996</c:v>
                </c:pt>
                <c:pt idx="4" formatCode="General">
                  <c:v>8787</c:v>
                </c:pt>
                <c:pt idx="5" formatCode="General">
                  <c:v>10653</c:v>
                </c:pt>
                <c:pt idx="6" formatCode="General">
                  <c:v>12920</c:v>
                </c:pt>
                <c:pt idx="7" formatCode="General">
                  <c:v>14943</c:v>
                </c:pt>
                <c:pt idx="8" formatCode="General">
                  <c:v>13063</c:v>
                </c:pt>
                <c:pt idx="9" formatCode="General">
                  <c:v>14103</c:v>
                </c:pt>
                <c:pt idx="10" formatCode="General">
                  <c:v>14300</c:v>
                </c:pt>
                <c:pt idx="11" formatCode="General">
                  <c:v>14493</c:v>
                </c:pt>
                <c:pt idx="12" formatCode="General">
                  <c:v>14583</c:v>
                </c:pt>
                <c:pt idx="13" formatCode="General">
                  <c:v>15623</c:v>
                </c:pt>
                <c:pt idx="14" formatCode="General">
                  <c:v>15820</c:v>
                </c:pt>
                <c:pt idx="15" formatCode="General">
                  <c:v>19257</c:v>
                </c:pt>
                <c:pt idx="16" formatCode="General">
                  <c:v>23620</c:v>
                </c:pt>
                <c:pt idx="17" formatCode="General">
                  <c:v>19720</c:v>
                </c:pt>
                <c:pt idx="18" formatCode="General">
                  <c:v>20780</c:v>
                </c:pt>
                <c:pt idx="19" formatCode="General">
                  <c:v>15617</c:v>
                </c:pt>
              </c:numCache>
            </c:numRef>
          </c:val>
          <c:smooth val="0"/>
          <c:extLst>
            <c:ext xmlns:c16="http://schemas.microsoft.com/office/drawing/2014/chart" uri="{C3380CC4-5D6E-409C-BE32-E72D297353CC}">
              <c16:uniqueId val="{00000000-1D04-4414-AD78-8BD09A9A557E}"/>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390733872"/>
        <c:crosses val="autoZero"/>
        <c:auto val="1"/>
        <c:lblAlgn val="ctr"/>
        <c:lblOffset val="100"/>
        <c:noMultiLvlLbl val="1"/>
      </c:catAx>
      <c:valAx>
        <c:axId val="390733872"/>
        <c:scaling>
          <c:orientation val="minMax"/>
        </c:scaling>
        <c:delete val="1"/>
        <c:axPos val="l"/>
        <c:numFmt formatCode="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568944298600838"/>
          <c:y val="0"/>
          <c:w val="0.78258381845041425"/>
          <c:h val="0.8075758532924675"/>
        </c:manualLayout>
      </c:layout>
      <c:lineChart>
        <c:grouping val="standard"/>
        <c:varyColors val="0"/>
        <c:ser>
          <c:idx val="0"/>
          <c:order val="0"/>
          <c:tx>
            <c:strRef>
              <c:f>Sheet1!$B$1</c:f>
              <c:strCache>
                <c:ptCount val="1"/>
                <c:pt idx="0">
                  <c:v>Phosphoric Acid Food Grade 85% Ex-Mumbai</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Sheet1!$A$2:$A$21</c:f>
              <c:strCache>
                <c:ptCount val="20"/>
                <c:pt idx="0">
                  <c:v>Q1 2018</c:v>
                </c:pt>
                <c:pt idx="1">
                  <c:v>Q2 2018</c:v>
                </c:pt>
                <c:pt idx="2">
                  <c:v>Q3 2018</c:v>
                </c:pt>
                <c:pt idx="3">
                  <c:v>Q4 2018</c:v>
                </c:pt>
                <c:pt idx="4">
                  <c:v>Q1 2019</c:v>
                </c:pt>
                <c:pt idx="5">
                  <c:v>Q2 2019</c:v>
                </c:pt>
                <c:pt idx="6">
                  <c:v>Q3 2019</c:v>
                </c:pt>
                <c:pt idx="7">
                  <c:v>Q4 2019</c:v>
                </c:pt>
                <c:pt idx="8">
                  <c:v>Q1 2020</c:v>
                </c:pt>
                <c:pt idx="9">
                  <c:v>Q2 2020</c:v>
                </c:pt>
                <c:pt idx="10">
                  <c:v>Q3 2020</c:v>
                </c:pt>
                <c:pt idx="11">
                  <c:v>Q4 2020</c:v>
                </c:pt>
                <c:pt idx="12">
                  <c:v>Q1 2021</c:v>
                </c:pt>
                <c:pt idx="13">
                  <c:v>Q2 2021</c:v>
                </c:pt>
                <c:pt idx="14">
                  <c:v>Q3 2021</c:v>
                </c:pt>
                <c:pt idx="15">
                  <c:v>Q4 2021</c:v>
                </c:pt>
                <c:pt idx="16">
                  <c:v>Q1 2022</c:v>
                </c:pt>
                <c:pt idx="17">
                  <c:v>Q2 2022</c:v>
                </c:pt>
                <c:pt idx="18">
                  <c:v>Q3 2022</c:v>
                </c:pt>
                <c:pt idx="19">
                  <c:v>Q4 2022</c:v>
                </c:pt>
              </c:strCache>
            </c:strRef>
          </c:cat>
          <c:val>
            <c:numRef>
              <c:f>Sheet1!$B$2:$B$21</c:f>
              <c:numCache>
                <c:formatCode>0</c:formatCode>
                <c:ptCount val="20"/>
                <c:pt idx="0">
                  <c:v>53845.494121951007</c:v>
                </c:pt>
                <c:pt idx="1">
                  <c:v>55786.877457470997</c:v>
                </c:pt>
                <c:pt idx="2">
                  <c:v>57187.983042</c:v>
                </c:pt>
                <c:pt idx="3">
                  <c:v>57748.14</c:v>
                </c:pt>
                <c:pt idx="4">
                  <c:v>58050</c:v>
                </c:pt>
                <c:pt idx="5">
                  <c:v>64160</c:v>
                </c:pt>
                <c:pt idx="6">
                  <c:v>67416.666670000006</c:v>
                </c:pt>
                <c:pt idx="7">
                  <c:v>62730</c:v>
                </c:pt>
                <c:pt idx="8">
                  <c:v>60946.666669999999</c:v>
                </c:pt>
                <c:pt idx="9">
                  <c:v>60230</c:v>
                </c:pt>
                <c:pt idx="10">
                  <c:v>56333.333330000001</c:v>
                </c:pt>
                <c:pt idx="11">
                  <c:v>55346.666669999999</c:v>
                </c:pt>
                <c:pt idx="12">
                  <c:v>65048.937337251002</c:v>
                </c:pt>
                <c:pt idx="13">
                  <c:v>76302.40349659542</c:v>
                </c:pt>
                <c:pt idx="14">
                  <c:v>90441.238864514555</c:v>
                </c:pt>
                <c:pt idx="15">
                  <c:v>111722.06236933483</c:v>
                </c:pt>
                <c:pt idx="16">
                  <c:v>111834.733665746</c:v>
                </c:pt>
                <c:pt idx="17">
                  <c:v>111983.573784091</c:v>
                </c:pt>
                <c:pt idx="18">
                  <c:v>112439.32410355601</c:v>
                </c:pt>
                <c:pt idx="19">
                  <c:v>112759.691690625</c:v>
                </c:pt>
              </c:numCache>
            </c:numRef>
          </c:val>
          <c:smooth val="0"/>
          <c:extLst>
            <c:ext xmlns:c16="http://schemas.microsoft.com/office/drawing/2014/chart" uri="{C3380CC4-5D6E-409C-BE32-E72D297353CC}">
              <c16:uniqueId val="{00000000-56EA-4D2F-AA9E-098D29E5DE47}"/>
            </c:ext>
          </c:extLst>
        </c:ser>
        <c:ser>
          <c:idx val="1"/>
          <c:order val="1"/>
          <c:tx>
            <c:strRef>
              <c:f>Sheet1!$C$1</c:f>
              <c:strCache>
                <c:ptCount val="1"/>
                <c:pt idx="0">
                  <c:v>Phosphoric Acid Technical Grade 75% Ex-Kandla</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Sheet1!$A$2:$A$21</c:f>
              <c:strCache>
                <c:ptCount val="20"/>
                <c:pt idx="0">
                  <c:v>Q1 2018</c:v>
                </c:pt>
                <c:pt idx="1">
                  <c:v>Q2 2018</c:v>
                </c:pt>
                <c:pt idx="2">
                  <c:v>Q3 2018</c:v>
                </c:pt>
                <c:pt idx="3">
                  <c:v>Q4 2018</c:v>
                </c:pt>
                <c:pt idx="4">
                  <c:v>Q1 2019</c:v>
                </c:pt>
                <c:pt idx="5">
                  <c:v>Q2 2019</c:v>
                </c:pt>
                <c:pt idx="6">
                  <c:v>Q3 2019</c:v>
                </c:pt>
                <c:pt idx="7">
                  <c:v>Q4 2019</c:v>
                </c:pt>
                <c:pt idx="8">
                  <c:v>Q1 2020</c:v>
                </c:pt>
                <c:pt idx="9">
                  <c:v>Q2 2020</c:v>
                </c:pt>
                <c:pt idx="10">
                  <c:v>Q3 2020</c:v>
                </c:pt>
                <c:pt idx="11">
                  <c:v>Q4 2020</c:v>
                </c:pt>
                <c:pt idx="12">
                  <c:v>Q1 2021</c:v>
                </c:pt>
                <c:pt idx="13">
                  <c:v>Q2 2021</c:v>
                </c:pt>
                <c:pt idx="14">
                  <c:v>Q3 2021</c:v>
                </c:pt>
                <c:pt idx="15">
                  <c:v>Q4 2021</c:v>
                </c:pt>
                <c:pt idx="16">
                  <c:v>Q1 2022</c:v>
                </c:pt>
                <c:pt idx="17">
                  <c:v>Q2 2022</c:v>
                </c:pt>
                <c:pt idx="18">
                  <c:v>Q3 2022</c:v>
                </c:pt>
                <c:pt idx="19">
                  <c:v>Q4 2022</c:v>
                </c:pt>
              </c:strCache>
            </c:strRef>
          </c:cat>
          <c:val>
            <c:numRef>
              <c:f>Sheet1!$C$2:$C$21</c:f>
              <c:numCache>
                <c:formatCode>0</c:formatCode>
                <c:ptCount val="20"/>
                <c:pt idx="0">
                  <c:v>46648.683116538843</c:v>
                </c:pt>
                <c:pt idx="1">
                  <c:v>46887.810952396067</c:v>
                </c:pt>
                <c:pt idx="2">
                  <c:v>47756.988136480002</c:v>
                </c:pt>
                <c:pt idx="3">
                  <c:v>48796.350400000003</c:v>
                </c:pt>
                <c:pt idx="4" formatCode="General">
                  <c:v>48953</c:v>
                </c:pt>
                <c:pt idx="5" formatCode="General">
                  <c:v>53253</c:v>
                </c:pt>
                <c:pt idx="6" formatCode="General">
                  <c:v>56790</c:v>
                </c:pt>
                <c:pt idx="7" formatCode="General">
                  <c:v>53880</c:v>
                </c:pt>
                <c:pt idx="8" formatCode="General">
                  <c:v>51850</c:v>
                </c:pt>
                <c:pt idx="9" formatCode="General">
                  <c:v>47777</c:v>
                </c:pt>
                <c:pt idx="10" formatCode="General">
                  <c:v>45053</c:v>
                </c:pt>
                <c:pt idx="11" formatCode="General">
                  <c:v>47913</c:v>
                </c:pt>
                <c:pt idx="12">
                  <c:v>54357.298499999997</c:v>
                </c:pt>
                <c:pt idx="13">
                  <c:v>65473.366043249996</c:v>
                </c:pt>
                <c:pt idx="14">
                  <c:v>79517.403059527118</c:v>
                </c:pt>
                <c:pt idx="15">
                  <c:v>98164.234076986235</c:v>
                </c:pt>
                <c:pt idx="16">
                  <c:v>108422.3965380313</c:v>
                </c:pt>
                <c:pt idx="17">
                  <c:v>108684.089045495</c:v>
                </c:pt>
                <c:pt idx="18">
                  <c:v>109344.103679384</c:v>
                </c:pt>
                <c:pt idx="19">
                  <c:v>109893.298366705</c:v>
                </c:pt>
              </c:numCache>
            </c:numRef>
          </c:val>
          <c:smooth val="0"/>
          <c:extLst>
            <c:ext xmlns:c16="http://schemas.microsoft.com/office/drawing/2014/chart" uri="{C3380CC4-5D6E-409C-BE32-E72D297353CC}">
              <c16:uniqueId val="{00000000-1D04-4414-AD78-8BD09A9A557E}"/>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cap="all" spc="120" normalizeH="0" baseline="0">
                <a:solidFill>
                  <a:schemeClr val="tx1">
                    <a:lumMod val="65000"/>
                    <a:lumOff val="35000"/>
                  </a:schemeClr>
                </a:solidFill>
                <a:latin typeface="+mn-lt"/>
                <a:ea typeface="+mn-ea"/>
                <a:cs typeface="+mn-cs"/>
              </a:defRPr>
            </a:pPr>
            <a:endParaRPr lang="en-US"/>
          </a:p>
        </c:txPr>
        <c:crossAx val="390733872"/>
        <c:crosses val="autoZero"/>
        <c:auto val="1"/>
        <c:lblAlgn val="ctr"/>
        <c:lblOffset val="100"/>
        <c:noMultiLvlLbl val="1"/>
      </c:catAx>
      <c:valAx>
        <c:axId val="390733872"/>
        <c:scaling>
          <c:orientation val="minMax"/>
        </c:scaling>
        <c:delete val="1"/>
        <c:axPos val="l"/>
        <c:numFmt formatCode="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7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927464538161178"/>
          <c:y val="1.5908547657545243E-2"/>
          <c:w val="0.78258381845041425"/>
          <c:h val="0.73326191687327635"/>
        </c:manualLayout>
      </c:layout>
      <c:lineChart>
        <c:grouping val="standard"/>
        <c:varyColors val="0"/>
        <c:ser>
          <c:idx val="0"/>
          <c:order val="0"/>
          <c:tx>
            <c:strRef>
              <c:f>Sheet1!$B$1</c:f>
              <c:strCache>
                <c:ptCount val="1"/>
                <c:pt idx="0">
                  <c:v>Anhydrous Ammonia Ex-Depot Mumbai</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Sheet1!$A$2:$A$21</c:f>
              <c:strCache>
                <c:ptCount val="20"/>
                <c:pt idx="0">
                  <c:v>Q1 2018</c:v>
                </c:pt>
                <c:pt idx="1">
                  <c:v>Q2 2018</c:v>
                </c:pt>
                <c:pt idx="2">
                  <c:v>Q3 2018</c:v>
                </c:pt>
                <c:pt idx="3">
                  <c:v>Q4 2018</c:v>
                </c:pt>
                <c:pt idx="4">
                  <c:v>Q1 2019</c:v>
                </c:pt>
                <c:pt idx="5">
                  <c:v>Q2 2019</c:v>
                </c:pt>
                <c:pt idx="6">
                  <c:v>Q3 2019</c:v>
                </c:pt>
                <c:pt idx="7">
                  <c:v>Q4 2019</c:v>
                </c:pt>
                <c:pt idx="8">
                  <c:v>Q1 2020</c:v>
                </c:pt>
                <c:pt idx="9">
                  <c:v>Q2 2020</c:v>
                </c:pt>
                <c:pt idx="10">
                  <c:v>Q3 2020</c:v>
                </c:pt>
                <c:pt idx="11">
                  <c:v>Q4 2020</c:v>
                </c:pt>
                <c:pt idx="12">
                  <c:v>Q1 2021</c:v>
                </c:pt>
                <c:pt idx="13">
                  <c:v>Q2 2021</c:v>
                </c:pt>
                <c:pt idx="14">
                  <c:v>Q3 2021</c:v>
                </c:pt>
                <c:pt idx="15">
                  <c:v>Q4 2021</c:v>
                </c:pt>
                <c:pt idx="16">
                  <c:v>Q1 2022</c:v>
                </c:pt>
                <c:pt idx="17">
                  <c:v>Q2 2022</c:v>
                </c:pt>
                <c:pt idx="18">
                  <c:v>Q3 2022</c:v>
                </c:pt>
                <c:pt idx="19">
                  <c:v>Q4 2022</c:v>
                </c:pt>
              </c:strCache>
            </c:strRef>
          </c:cat>
          <c:val>
            <c:numRef>
              <c:f>Sheet1!$B$2:$B$21</c:f>
              <c:numCache>
                <c:formatCode>0</c:formatCode>
                <c:ptCount val="20"/>
                <c:pt idx="0">
                  <c:v>21293.482673867038</c:v>
                </c:pt>
                <c:pt idx="1">
                  <c:v>21754.681930799998</c:v>
                </c:pt>
                <c:pt idx="2">
                  <c:v>22609.313999999998</c:v>
                </c:pt>
                <c:pt idx="3" formatCode="General">
                  <c:v>23220</c:v>
                </c:pt>
                <c:pt idx="4">
                  <c:v>20690</c:v>
                </c:pt>
                <c:pt idx="5">
                  <c:v>25843.333333333332</c:v>
                </c:pt>
                <c:pt idx="6">
                  <c:v>31800</c:v>
                </c:pt>
                <c:pt idx="7">
                  <c:v>33090</c:v>
                </c:pt>
                <c:pt idx="8">
                  <c:v>33100</c:v>
                </c:pt>
                <c:pt idx="9">
                  <c:v>35486.51</c:v>
                </c:pt>
                <c:pt idx="10">
                  <c:v>36980.492071000001</c:v>
                </c:pt>
                <c:pt idx="11">
                  <c:v>39336.1494159227</c:v>
                </c:pt>
                <c:pt idx="12">
                  <c:v>39812.116823855366</c:v>
                </c:pt>
                <c:pt idx="13">
                  <c:v>40250.050108917778</c:v>
                </c:pt>
                <c:pt idx="14">
                  <c:v>41127.501201292187</c:v>
                </c:pt>
                <c:pt idx="15">
                  <c:v>42546.399992736769</c:v>
                </c:pt>
                <c:pt idx="16">
                  <c:v>45613.995432213094</c:v>
                </c:pt>
                <c:pt idx="17">
                  <c:v>47990.484594231399</c:v>
                </c:pt>
                <c:pt idx="18">
                  <c:v>62826</c:v>
                </c:pt>
                <c:pt idx="19">
                  <c:v>88489</c:v>
                </c:pt>
              </c:numCache>
            </c:numRef>
          </c:val>
          <c:smooth val="0"/>
          <c:extLst>
            <c:ext xmlns:c16="http://schemas.microsoft.com/office/drawing/2014/chart" uri="{C3380CC4-5D6E-409C-BE32-E72D297353CC}">
              <c16:uniqueId val="{00000000-56EA-4D2F-AA9E-098D29E5DE47}"/>
            </c:ext>
          </c:extLst>
        </c:ser>
        <c:ser>
          <c:idx val="1"/>
          <c:order val="1"/>
          <c:tx>
            <c:strRef>
              <c:f>Sheet1!$C$1</c:f>
              <c:strCache>
                <c:ptCount val="1"/>
                <c:pt idx="0">
                  <c:v>Aqueous Ammonia CFR JNPT </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Sheet1!$A$2:$A$21</c:f>
              <c:strCache>
                <c:ptCount val="20"/>
                <c:pt idx="0">
                  <c:v>Q1 2018</c:v>
                </c:pt>
                <c:pt idx="1">
                  <c:v>Q2 2018</c:v>
                </c:pt>
                <c:pt idx="2">
                  <c:v>Q3 2018</c:v>
                </c:pt>
                <c:pt idx="3">
                  <c:v>Q4 2018</c:v>
                </c:pt>
                <c:pt idx="4">
                  <c:v>Q1 2019</c:v>
                </c:pt>
                <c:pt idx="5">
                  <c:v>Q2 2019</c:v>
                </c:pt>
                <c:pt idx="6">
                  <c:v>Q3 2019</c:v>
                </c:pt>
                <c:pt idx="7">
                  <c:v>Q4 2019</c:v>
                </c:pt>
                <c:pt idx="8">
                  <c:v>Q1 2020</c:v>
                </c:pt>
                <c:pt idx="9">
                  <c:v>Q2 2020</c:v>
                </c:pt>
                <c:pt idx="10">
                  <c:v>Q3 2020</c:v>
                </c:pt>
                <c:pt idx="11">
                  <c:v>Q4 2020</c:v>
                </c:pt>
                <c:pt idx="12">
                  <c:v>Q1 2021</c:v>
                </c:pt>
                <c:pt idx="13">
                  <c:v>Q2 2021</c:v>
                </c:pt>
                <c:pt idx="14">
                  <c:v>Q3 2021</c:v>
                </c:pt>
                <c:pt idx="15">
                  <c:v>Q4 2021</c:v>
                </c:pt>
                <c:pt idx="16">
                  <c:v>Q1 2022</c:v>
                </c:pt>
                <c:pt idx="17">
                  <c:v>Q2 2022</c:v>
                </c:pt>
                <c:pt idx="18">
                  <c:v>Q3 2022</c:v>
                </c:pt>
                <c:pt idx="19">
                  <c:v>Q4 2022</c:v>
                </c:pt>
              </c:strCache>
            </c:strRef>
          </c:cat>
          <c:val>
            <c:numRef>
              <c:f>Sheet1!$C$2:$C$21</c:f>
              <c:numCache>
                <c:formatCode>0</c:formatCode>
                <c:ptCount val="20"/>
                <c:pt idx="0">
                  <c:v>8027.022388732019</c:v>
                </c:pt>
                <c:pt idx="1">
                  <c:v>8163.350339399999</c:v>
                </c:pt>
                <c:pt idx="2">
                  <c:v>8548.905999999999</c:v>
                </c:pt>
                <c:pt idx="3">
                  <c:v>8870</c:v>
                </c:pt>
                <c:pt idx="4">
                  <c:v>6446.666666666667</c:v>
                </c:pt>
                <c:pt idx="5">
                  <c:v>15893.333333333334</c:v>
                </c:pt>
                <c:pt idx="6">
                  <c:v>18293.333333333332</c:v>
                </c:pt>
                <c:pt idx="7">
                  <c:v>18740</c:v>
                </c:pt>
                <c:pt idx="8">
                  <c:v>18856.666666666668</c:v>
                </c:pt>
                <c:pt idx="9">
                  <c:v>19939.039333333334</c:v>
                </c:pt>
                <c:pt idx="10">
                  <c:v>24373.208825100002</c:v>
                </c:pt>
                <c:pt idx="11">
                  <c:v>28694.578749790235</c:v>
                </c:pt>
                <c:pt idx="12">
                  <c:v>30338.778112153217</c:v>
                </c:pt>
                <c:pt idx="13">
                  <c:v>32987.353441344196</c:v>
                </c:pt>
                <c:pt idx="14">
                  <c:v>34511.369170334299</c:v>
                </c:pt>
                <c:pt idx="15">
                  <c:v>38148</c:v>
                </c:pt>
                <c:pt idx="16">
                  <c:v>45317.042441455837</c:v>
                </c:pt>
                <c:pt idx="17">
                  <c:v>46632.731519838599</c:v>
                </c:pt>
                <c:pt idx="18">
                  <c:v>58103.587503107599</c:v>
                </c:pt>
                <c:pt idx="19">
                  <c:v>73400.581817346407</c:v>
                </c:pt>
              </c:numCache>
            </c:numRef>
          </c:val>
          <c:smooth val="0"/>
          <c:extLst>
            <c:ext xmlns:c16="http://schemas.microsoft.com/office/drawing/2014/chart" uri="{C3380CC4-5D6E-409C-BE32-E72D297353CC}">
              <c16:uniqueId val="{00000000-1D04-4414-AD78-8BD09A9A557E}"/>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lumMod val="65000"/>
                    <a:lumOff val="35000"/>
                  </a:schemeClr>
                </a:solidFill>
                <a:latin typeface="+mn-lt"/>
                <a:ea typeface="+mn-ea"/>
                <a:cs typeface="+mn-cs"/>
              </a:defRPr>
            </a:pPr>
            <a:endParaRPr lang="en-US"/>
          </a:p>
        </c:txPr>
        <c:crossAx val="390733872"/>
        <c:crosses val="autoZero"/>
        <c:auto val="1"/>
        <c:lblAlgn val="ctr"/>
        <c:lblOffset val="100"/>
        <c:noMultiLvlLbl val="1"/>
      </c:catAx>
      <c:valAx>
        <c:axId val="390733872"/>
        <c:scaling>
          <c:orientation val="minMax"/>
        </c:scaling>
        <c:delete val="1"/>
        <c:axPos val="l"/>
        <c:numFmt formatCode="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3948820081166391"/>
          <c:w val="0.99798805302561078"/>
          <c:h val="0.5592005832044239"/>
        </c:manualLayout>
      </c:layout>
      <c:barChart>
        <c:barDir val="col"/>
        <c:grouping val="clustered"/>
        <c:varyColors val="0"/>
        <c:ser>
          <c:idx val="0"/>
          <c:order val="0"/>
          <c:tx>
            <c:strRef>
              <c:f>Sheet1!$B$1</c:f>
              <c:strCache>
                <c:ptCount val="1"/>
                <c:pt idx="0">
                  <c:v>By Value</c:v>
                </c:pt>
              </c:strCache>
            </c:strRef>
          </c:tx>
          <c:spPr>
            <a:solidFill>
              <a:srgbClr val="183D5B"/>
            </a:solidFill>
            <a:ln>
              <a:noFill/>
            </a:ln>
            <a:effectLst/>
          </c:spPr>
          <c:invertIfNegative val="0"/>
          <c:dPt>
            <c:idx val="0"/>
            <c:invertIfNegative val="0"/>
            <c:bubble3D val="0"/>
            <c:extLst>
              <c:ext xmlns:c16="http://schemas.microsoft.com/office/drawing/2014/chart" uri="{C3380CC4-5D6E-409C-BE32-E72D297353CC}">
                <c16:uniqueId val="{00000000-4FB8-4DD9-ADDA-73656F9964B4}"/>
              </c:ext>
            </c:extLst>
          </c:dPt>
          <c:dPt>
            <c:idx val="1"/>
            <c:invertIfNegative val="0"/>
            <c:bubble3D val="0"/>
            <c:extLst>
              <c:ext xmlns:c16="http://schemas.microsoft.com/office/drawing/2014/chart" uri="{C3380CC4-5D6E-409C-BE32-E72D297353CC}">
                <c16:uniqueId val="{00000001-4FB8-4DD9-ADDA-73656F9964B4}"/>
              </c:ext>
            </c:extLst>
          </c:dPt>
          <c:dPt>
            <c:idx val="3"/>
            <c:invertIfNegative val="0"/>
            <c:bubble3D val="0"/>
            <c:extLst>
              <c:ext xmlns:c16="http://schemas.microsoft.com/office/drawing/2014/chart" uri="{C3380CC4-5D6E-409C-BE32-E72D297353CC}">
                <c16:uniqueId val="{00000002-4FB8-4DD9-ADDA-73656F9964B4}"/>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2017</c:v>
                </c:pt>
                <c:pt idx="1">
                  <c:v>2021</c:v>
                </c:pt>
                <c:pt idx="2">
                  <c:v>2030F</c:v>
                </c:pt>
                <c:pt idx="3">
                  <c:v>2035F</c:v>
                </c:pt>
              </c:strCache>
            </c:strRef>
          </c:cat>
          <c:val>
            <c:numRef>
              <c:f>Sheet1!$B$2:$B$5</c:f>
              <c:numCache>
                <c:formatCode>0</c:formatCode>
                <c:ptCount val="4"/>
                <c:pt idx="0">
                  <c:v>3376.35</c:v>
                </c:pt>
                <c:pt idx="1">
                  <c:v>3572.5545341317438</c:v>
                </c:pt>
                <c:pt idx="2">
                  <c:v>6306.5568554801603</c:v>
                </c:pt>
                <c:pt idx="3">
                  <c:v>8225.0937130585498</c:v>
                </c:pt>
              </c:numCache>
            </c:numRef>
          </c:val>
          <c:extLst>
            <c:ext xmlns:c16="http://schemas.microsoft.com/office/drawing/2014/chart" uri="{C3380CC4-5D6E-409C-BE32-E72D297353CC}">
              <c16:uniqueId val="{00000003-4FB8-4DD9-ADDA-73656F9964B4}"/>
            </c:ext>
          </c:extLst>
        </c:ser>
        <c:dLbls>
          <c:showLegendKey val="0"/>
          <c:showVal val="0"/>
          <c:showCatName val="0"/>
          <c:showSerName val="0"/>
          <c:showPercent val="0"/>
          <c:showBubbleSize val="0"/>
        </c:dLbls>
        <c:gapWidth val="219"/>
        <c:overlap val="-27"/>
        <c:axId val="350554472"/>
        <c:axId val="350554864"/>
      </c:barChart>
      <c:catAx>
        <c:axId val="350554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50554864"/>
        <c:crosses val="autoZero"/>
        <c:auto val="0"/>
        <c:lblAlgn val="ctr"/>
        <c:lblOffset val="100"/>
        <c:noMultiLvlLbl val="0"/>
      </c:catAx>
      <c:valAx>
        <c:axId val="350554864"/>
        <c:scaling>
          <c:orientation val="minMax"/>
        </c:scaling>
        <c:delete val="1"/>
        <c:axPos val="l"/>
        <c:numFmt formatCode="0" sourceLinked="1"/>
        <c:majorTickMark val="none"/>
        <c:minorTickMark val="none"/>
        <c:tickLblPos val="nextTo"/>
        <c:crossAx val="350554472"/>
        <c:crosses val="autoZero"/>
        <c:crossBetween val="between"/>
      </c:valAx>
      <c:spPr>
        <a:noFill/>
        <a:ln>
          <a:noFill/>
        </a:ln>
        <a:effectLst/>
      </c:spPr>
    </c:plotArea>
    <c:plotVisOnly val="1"/>
    <c:dispBlanksAs val="gap"/>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023973852767767"/>
          <c:y val="7.6047152827531947E-3"/>
          <c:w val="0.75589424994266197"/>
          <c:h val="0.74852823310428374"/>
        </c:manualLayout>
      </c:layout>
      <c:lineChart>
        <c:grouping val="standard"/>
        <c:varyColors val="0"/>
        <c:ser>
          <c:idx val="0"/>
          <c:order val="0"/>
          <c:tx>
            <c:strRef>
              <c:f>Sheet1!$B$1</c:f>
              <c:strCache>
                <c:ptCount val="1"/>
                <c:pt idx="0">
                  <c:v>Agricultural Grade</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Sheet1!$A$2:$A$21</c:f>
              <c:strCache>
                <c:ptCount val="20"/>
                <c:pt idx="0">
                  <c:v>Q1 2018</c:v>
                </c:pt>
                <c:pt idx="1">
                  <c:v>Q2 2018</c:v>
                </c:pt>
                <c:pt idx="2">
                  <c:v>Q3 2018</c:v>
                </c:pt>
                <c:pt idx="3">
                  <c:v>Q4 2018</c:v>
                </c:pt>
                <c:pt idx="4">
                  <c:v>Q1 2019</c:v>
                </c:pt>
                <c:pt idx="5">
                  <c:v>Q2 2019</c:v>
                </c:pt>
                <c:pt idx="6">
                  <c:v>Q3 2019</c:v>
                </c:pt>
                <c:pt idx="7">
                  <c:v>Q4 2019</c:v>
                </c:pt>
                <c:pt idx="8">
                  <c:v>Q1 2020</c:v>
                </c:pt>
                <c:pt idx="9">
                  <c:v>Q2 2020</c:v>
                </c:pt>
                <c:pt idx="10">
                  <c:v>Q3 2020</c:v>
                </c:pt>
                <c:pt idx="11">
                  <c:v>Q4 2020</c:v>
                </c:pt>
                <c:pt idx="12">
                  <c:v>Q1 2021</c:v>
                </c:pt>
                <c:pt idx="13">
                  <c:v>Q2 2021</c:v>
                </c:pt>
                <c:pt idx="14">
                  <c:v>Q3 2021</c:v>
                </c:pt>
                <c:pt idx="15">
                  <c:v>Q4 2021</c:v>
                </c:pt>
                <c:pt idx="16">
                  <c:v>Q1 2022</c:v>
                </c:pt>
                <c:pt idx="17">
                  <c:v>Q2 2022</c:v>
                </c:pt>
                <c:pt idx="18">
                  <c:v>Q3 2022</c:v>
                </c:pt>
                <c:pt idx="19">
                  <c:v>Q4 2022</c:v>
                </c:pt>
              </c:strCache>
            </c:strRef>
          </c:cat>
          <c:val>
            <c:numRef>
              <c:f>Sheet1!$B$2:$B$21</c:f>
              <c:numCache>
                <c:formatCode>General</c:formatCode>
                <c:ptCount val="20"/>
                <c:pt idx="0">
                  <c:v>2148</c:v>
                </c:pt>
                <c:pt idx="1">
                  <c:v>2206</c:v>
                </c:pt>
                <c:pt idx="2">
                  <c:v>2295</c:v>
                </c:pt>
                <c:pt idx="3">
                  <c:v>2324</c:v>
                </c:pt>
                <c:pt idx="4" formatCode="0">
                  <c:v>2321.2112000000002</c:v>
                </c:pt>
                <c:pt idx="5" formatCode="0">
                  <c:v>2326.5499857600003</c:v>
                </c:pt>
                <c:pt idx="6" formatCode="0">
                  <c:v>2323.7581257770885</c:v>
                </c:pt>
                <c:pt idx="7" formatCode="0">
                  <c:v>2334.2150373430854</c:v>
                </c:pt>
                <c:pt idx="8" formatCode="0">
                  <c:v>2351.9550716268927</c:v>
                </c:pt>
                <c:pt idx="9" formatCode="0">
                  <c:v>2343.9584243833615</c:v>
                </c:pt>
                <c:pt idx="10" formatCode="0">
                  <c:v>2346.7711744926214</c:v>
                </c:pt>
                <c:pt idx="11" formatCode="0">
                  <c:v>2351.934071076505</c:v>
                </c:pt>
                <c:pt idx="12" formatCode="0">
                  <c:v>2368.6328029811484</c:v>
                </c:pt>
                <c:pt idx="13" formatCode="0">
                  <c:v>2371.475162344726</c:v>
                </c:pt>
                <c:pt idx="14" formatCode="0">
                  <c:v>2392.106996257125</c:v>
                </c:pt>
                <c:pt idx="15" formatCode="0">
                  <c:v>2418.8985946152047</c:v>
                </c:pt>
                <c:pt idx="16" formatCode="0">
                  <c:v>2490.7398828752762</c:v>
                </c:pt>
                <c:pt idx="17" formatCode="0">
                  <c:v>2604.3176215343888</c:v>
                </c:pt>
                <c:pt idx="18" formatCode="0">
                  <c:v>2931.6803465612616</c:v>
                </c:pt>
                <c:pt idx="19" formatCode="0">
                  <c:v>3445.3107432787947</c:v>
                </c:pt>
              </c:numCache>
            </c:numRef>
          </c:val>
          <c:smooth val="0"/>
          <c:extLst>
            <c:ext xmlns:c16="http://schemas.microsoft.com/office/drawing/2014/chart" uri="{C3380CC4-5D6E-409C-BE32-E72D297353CC}">
              <c16:uniqueId val="{00000000-56EA-4D2F-AA9E-098D29E5DE47}"/>
            </c:ext>
          </c:extLst>
        </c:ser>
        <c:ser>
          <c:idx val="1"/>
          <c:order val="1"/>
          <c:tx>
            <c:strRef>
              <c:f>Sheet1!$C$1</c:f>
              <c:strCache>
                <c:ptCount val="1"/>
                <c:pt idx="0">
                  <c:v>Hydrated Grade</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Sheet1!$A$2:$A$21</c:f>
              <c:strCache>
                <c:ptCount val="20"/>
                <c:pt idx="0">
                  <c:v>Q1 2018</c:v>
                </c:pt>
                <c:pt idx="1">
                  <c:v>Q2 2018</c:v>
                </c:pt>
                <c:pt idx="2">
                  <c:v>Q3 2018</c:v>
                </c:pt>
                <c:pt idx="3">
                  <c:v>Q4 2018</c:v>
                </c:pt>
                <c:pt idx="4">
                  <c:v>Q1 2019</c:v>
                </c:pt>
                <c:pt idx="5">
                  <c:v>Q2 2019</c:v>
                </c:pt>
                <c:pt idx="6">
                  <c:v>Q3 2019</c:v>
                </c:pt>
                <c:pt idx="7">
                  <c:v>Q4 2019</c:v>
                </c:pt>
                <c:pt idx="8">
                  <c:v>Q1 2020</c:v>
                </c:pt>
                <c:pt idx="9">
                  <c:v>Q2 2020</c:v>
                </c:pt>
                <c:pt idx="10">
                  <c:v>Q3 2020</c:v>
                </c:pt>
                <c:pt idx="11">
                  <c:v>Q4 2020</c:v>
                </c:pt>
                <c:pt idx="12">
                  <c:v>Q1 2021</c:v>
                </c:pt>
                <c:pt idx="13">
                  <c:v>Q2 2021</c:v>
                </c:pt>
                <c:pt idx="14">
                  <c:v>Q3 2021</c:v>
                </c:pt>
                <c:pt idx="15">
                  <c:v>Q4 2021</c:v>
                </c:pt>
                <c:pt idx="16">
                  <c:v>Q1 2022</c:v>
                </c:pt>
                <c:pt idx="17">
                  <c:v>Q2 2022</c:v>
                </c:pt>
                <c:pt idx="18">
                  <c:v>Q3 2022</c:v>
                </c:pt>
                <c:pt idx="19">
                  <c:v>Q4 2022</c:v>
                </c:pt>
              </c:strCache>
            </c:strRef>
          </c:cat>
          <c:val>
            <c:numRef>
              <c:f>Sheet1!$C$2:$C$21</c:f>
              <c:numCache>
                <c:formatCode>General</c:formatCode>
                <c:ptCount val="20"/>
                <c:pt idx="0">
                  <c:v>11650</c:v>
                </c:pt>
                <c:pt idx="1">
                  <c:v>11830</c:v>
                </c:pt>
                <c:pt idx="2">
                  <c:v>12245</c:v>
                </c:pt>
                <c:pt idx="3">
                  <c:v>12650</c:v>
                </c:pt>
                <c:pt idx="4">
                  <c:v>12850</c:v>
                </c:pt>
                <c:pt idx="5">
                  <c:v>12540</c:v>
                </c:pt>
                <c:pt idx="6">
                  <c:v>13530</c:v>
                </c:pt>
                <c:pt idx="7">
                  <c:v>11885</c:v>
                </c:pt>
                <c:pt idx="8">
                  <c:v>10535</c:v>
                </c:pt>
                <c:pt idx="9">
                  <c:v>11415</c:v>
                </c:pt>
                <c:pt idx="10">
                  <c:v>11620</c:v>
                </c:pt>
                <c:pt idx="11">
                  <c:v>12030</c:v>
                </c:pt>
                <c:pt idx="12">
                  <c:v>13820</c:v>
                </c:pt>
                <c:pt idx="13">
                  <c:v>14855</c:v>
                </c:pt>
                <c:pt idx="14">
                  <c:v>14985</c:v>
                </c:pt>
                <c:pt idx="15">
                  <c:v>13640</c:v>
                </c:pt>
                <c:pt idx="16">
                  <c:v>16970</c:v>
                </c:pt>
                <c:pt idx="17">
                  <c:v>17670</c:v>
                </c:pt>
                <c:pt idx="18">
                  <c:v>17960</c:v>
                </c:pt>
                <c:pt idx="19">
                  <c:v>18500</c:v>
                </c:pt>
              </c:numCache>
            </c:numRef>
          </c:val>
          <c:smooth val="0"/>
          <c:extLst>
            <c:ext xmlns:c16="http://schemas.microsoft.com/office/drawing/2014/chart" uri="{C3380CC4-5D6E-409C-BE32-E72D297353CC}">
              <c16:uniqueId val="{00000000-1D04-4414-AD78-8BD09A9A557E}"/>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lumMod val="65000"/>
                    <a:lumOff val="35000"/>
                  </a:schemeClr>
                </a:solidFill>
                <a:latin typeface="+mn-lt"/>
                <a:ea typeface="+mn-ea"/>
                <a:cs typeface="+mn-cs"/>
              </a:defRPr>
            </a:pPr>
            <a:endParaRPr lang="en-US"/>
          </a:p>
        </c:txPr>
        <c:crossAx val="390733872"/>
        <c:crosses val="autoZero"/>
        <c:auto val="1"/>
        <c:lblAlgn val="ctr"/>
        <c:lblOffset val="100"/>
        <c:noMultiLvlLbl val="1"/>
      </c:catAx>
      <c:valAx>
        <c:axId val="390733872"/>
        <c:scaling>
          <c:orientation val="minMax"/>
        </c:scaling>
        <c:delete val="1"/>
        <c:axPos val="l"/>
        <c:numFmt formatCode="General"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5358755224654157E-2"/>
          <c:y val="0.22201828995661382"/>
          <c:w val="0.95804792260294591"/>
          <c:h val="0.55711189280371221"/>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290.01</c:v>
                </c:pt>
                <c:pt idx="1">
                  <c:v>304.6123</c:v>
                </c:pt>
                <c:pt idx="2">
                  <c:v>319.41140000000001</c:v>
                </c:pt>
                <c:pt idx="3">
                  <c:v>321.27380000000005</c:v>
                </c:pt>
                <c:pt idx="4">
                  <c:v>335.49439999999998</c:v>
                </c:pt>
                <c:pt idx="5">
                  <c:v>353.23944926399997</c:v>
                </c:pt>
                <c:pt idx="6">
                  <c:v>375.26361539947197</c:v>
                </c:pt>
                <c:pt idx="7">
                  <c:v>400.53038442168901</c:v>
                </c:pt>
                <c:pt idx="8">
                  <c:v>426.6403567857156</c:v>
                </c:pt>
                <c:pt idx="9">
                  <c:v>457.28360746517978</c:v>
                </c:pt>
                <c:pt idx="10">
                  <c:v>489.61917867601466</c:v>
                </c:pt>
                <c:pt idx="11">
                  <c:v>523.97036858412935</c:v>
                </c:pt>
                <c:pt idx="12">
                  <c:v>560.65635546761189</c:v>
                </c:pt>
                <c:pt idx="13">
                  <c:v>599.43520575610819</c:v>
                </c:pt>
                <c:pt idx="14">
                  <c:v>637.95163035993869</c:v>
                </c:pt>
                <c:pt idx="15">
                  <c:v>678.235088273987</c:v>
                </c:pt>
                <c:pt idx="16">
                  <c:v>717.43707637622344</c:v>
                </c:pt>
                <c:pt idx="17">
                  <c:v>762.66719746801766</c:v>
                </c:pt>
                <c:pt idx="18">
                  <c:v>804.6901600485055</c:v>
                </c:pt>
              </c:numCache>
            </c:numRef>
          </c:val>
          <c:extLst>
            <c:ext xmlns:c16="http://schemas.microsoft.com/office/drawing/2014/chart" uri="{C3380CC4-5D6E-409C-BE32-E72D297353CC}">
              <c16:uniqueId val="{00000000-F246-4B4B-8456-ED431222B3B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0646579926239695"/>
          <c:y val="0.8878831373183891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024547541707933E-2"/>
          <c:y val="0.25476560858819375"/>
          <c:w val="0.95804792260294591"/>
          <c:h val="0.55389904349935737"/>
        </c:manualLayout>
      </c:layout>
      <c:barChart>
        <c:barDir val="col"/>
        <c:grouping val="clustered"/>
        <c:varyColors val="0"/>
        <c:ser>
          <c:idx val="0"/>
          <c:order val="0"/>
          <c:tx>
            <c:strRef>
              <c:f>Sheet1!$B$1</c:f>
              <c:strCache>
                <c:ptCount val="1"/>
                <c:pt idx="0">
                  <c:v>Volume (Kilo Tonnes)</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193.34000000000003</c:v>
                </c:pt>
                <c:pt idx="1">
                  <c:v>201.73000000000002</c:v>
                </c:pt>
                <c:pt idx="2">
                  <c:v>207.41</c:v>
                </c:pt>
                <c:pt idx="3">
                  <c:v>215.62000000000003</c:v>
                </c:pt>
                <c:pt idx="4">
                  <c:v>220.72</c:v>
                </c:pt>
                <c:pt idx="5">
                  <c:v>232.24158399999996</c:v>
                </c:pt>
                <c:pt idx="6">
                  <c:v>245.27033686239997</c:v>
                </c:pt>
                <c:pt idx="7">
                  <c:v>260.08466520888896</c:v>
                </c:pt>
                <c:pt idx="8">
                  <c:v>276.62604991617428</c:v>
                </c:pt>
                <c:pt idx="9">
                  <c:v>295.02168223559994</c:v>
                </c:pt>
                <c:pt idx="10">
                  <c:v>315.17166313229131</c:v>
                </c:pt>
                <c:pt idx="11">
                  <c:v>335.87844140008292</c:v>
                </c:pt>
                <c:pt idx="12">
                  <c:v>357.10595889656815</c:v>
                </c:pt>
                <c:pt idx="13">
                  <c:v>379.38937073171394</c:v>
                </c:pt>
                <c:pt idx="14">
                  <c:v>402.72181703171429</c:v>
                </c:pt>
                <c:pt idx="15">
                  <c:v>426.5629485999919</c:v>
                </c:pt>
                <c:pt idx="16">
                  <c:v>451.2182870290714</c:v>
                </c:pt>
                <c:pt idx="17">
                  <c:v>476.66699841751102</c:v>
                </c:pt>
                <c:pt idx="18">
                  <c:v>502.93135003031585</c:v>
                </c:pt>
              </c:numCache>
            </c:numRef>
          </c:val>
          <c:extLst>
            <c:ext xmlns:c16="http://schemas.microsoft.com/office/drawing/2014/chart" uri="{C3380CC4-5D6E-409C-BE32-E72D297353CC}">
              <c16:uniqueId val="{00000000-8496-4EB5-941B-8405BC5A0141}"/>
            </c:ext>
          </c:extLst>
        </c:ser>
        <c:dLbls>
          <c:dLblPos val="outEnd"/>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1652202243913738"/>
          <c:y val="0.89455126716117694"/>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940525629657151"/>
          <c:y val="3.3687395821065287E-2"/>
          <c:w val="0.74989047791810814"/>
          <c:h val="0.54562308021987371"/>
        </c:manualLayout>
      </c:layout>
      <c:barChart>
        <c:barDir val="col"/>
        <c:grouping val="stacked"/>
        <c:varyColors val="0"/>
        <c:ser>
          <c:idx val="2"/>
          <c:order val="0"/>
          <c:tx>
            <c:strRef>
              <c:f>Sheet1!$D$1</c:f>
              <c:strCache>
                <c:ptCount val="1"/>
                <c:pt idx="0">
                  <c:v>Potassium Sulphate (0-0-50)</c:v>
                </c:pt>
              </c:strCache>
            </c:strRef>
          </c:tx>
          <c:spPr>
            <a:solidFill>
              <a:schemeClr val="accent5"/>
            </a:solidFill>
            <a:ln>
              <a:noFill/>
            </a:ln>
            <a:effectLst/>
          </c:spPr>
          <c:invertIfNegative val="0"/>
          <c:val>
            <c:numRef>
              <c:f>Sheet1!$D$2:$D$20</c:f>
              <c:numCache>
                <c:formatCode>0.00%</c:formatCode>
                <c:ptCount val="19"/>
                <c:pt idx="0">
                  <c:v>7.7836720000000012E-2</c:v>
                </c:pt>
                <c:pt idx="1">
                  <c:v>6.7334330000000012E-2</c:v>
                </c:pt>
                <c:pt idx="2">
                  <c:v>6.6034540000000003E-2</c:v>
                </c:pt>
                <c:pt idx="3">
                  <c:v>6.4940199999999976E-2</c:v>
                </c:pt>
                <c:pt idx="4">
                  <c:v>6.3844200000000004E-2</c:v>
                </c:pt>
                <c:pt idx="5">
                  <c:v>6.2244099999999997E-2</c:v>
                </c:pt>
                <c:pt idx="6">
                  <c:v>6.1651400000000002E-2</c:v>
                </c:pt>
                <c:pt idx="7">
                  <c:v>6.0556309999999995E-2</c:v>
                </c:pt>
                <c:pt idx="8">
                  <c:v>5.9454979999999977E-2</c:v>
                </c:pt>
                <c:pt idx="9">
                  <c:v>5.8358019999999983E-2</c:v>
                </c:pt>
                <c:pt idx="10">
                  <c:v>5.7359869999999979E-2</c:v>
                </c:pt>
                <c:pt idx="11">
                  <c:v>5.6266769999999987E-2</c:v>
                </c:pt>
                <c:pt idx="12">
                  <c:v>5.6567499999999979E-2</c:v>
                </c:pt>
                <c:pt idx="13">
                  <c:v>5.6773649999999995E-2</c:v>
                </c:pt>
                <c:pt idx="14">
                  <c:v>5.6873839999999974E-2</c:v>
                </c:pt>
                <c:pt idx="15">
                  <c:v>5.7081069999999991E-2</c:v>
                </c:pt>
                <c:pt idx="16">
                  <c:v>5.7384229999999981E-2</c:v>
                </c:pt>
                <c:pt idx="17">
                  <c:v>5.7686640000000011E-2</c:v>
                </c:pt>
                <c:pt idx="18">
                  <c:v>5.799101999999997E-2</c:v>
                </c:pt>
              </c:numCache>
            </c:numRef>
          </c:val>
          <c:extLst>
            <c:ext xmlns:c16="http://schemas.microsoft.com/office/drawing/2014/chart" uri="{C3380CC4-5D6E-409C-BE32-E72D297353CC}">
              <c16:uniqueId val="{00000000-F6C3-4BFC-9062-B2F81AF8CAE1}"/>
            </c:ext>
          </c:extLst>
        </c:ser>
        <c:ser>
          <c:idx val="4"/>
          <c:order val="1"/>
          <c:tx>
            <c:strRef>
              <c:f>Sheet1!$F$1</c:f>
              <c:strCache>
                <c:ptCount val="1"/>
                <c:pt idx="0">
                  <c:v>Mono Potassium Phosphate (0- 52-34)</c:v>
                </c:pt>
              </c:strCache>
            </c:strRef>
          </c:tx>
          <c:spPr>
            <a:solidFill>
              <a:schemeClr val="accent3">
                <a:lumMod val="60000"/>
              </a:schemeClr>
            </a:solidFill>
            <a:ln>
              <a:noFill/>
            </a:ln>
            <a:effectLst/>
          </c:spPr>
          <c:invertIfNegative val="0"/>
          <c:val>
            <c:numRef>
              <c:f>Sheet1!$F$2:$F$20</c:f>
              <c:numCache>
                <c:formatCode>0.00%</c:formatCode>
                <c:ptCount val="19"/>
                <c:pt idx="0">
                  <c:v>9.3714170000000013E-2</c:v>
                </c:pt>
                <c:pt idx="1">
                  <c:v>0.10331833000000012</c:v>
                </c:pt>
                <c:pt idx="2">
                  <c:v>0.10491208999999999</c:v>
                </c:pt>
                <c:pt idx="3">
                  <c:v>0.10640835000000012</c:v>
                </c:pt>
                <c:pt idx="4">
                  <c:v>0.10800655000000001</c:v>
                </c:pt>
                <c:pt idx="5">
                  <c:v>0.10970259999999998</c:v>
                </c:pt>
                <c:pt idx="6">
                  <c:v>0.11139470000000004</c:v>
                </c:pt>
                <c:pt idx="7">
                  <c:v>0.11289096000000014</c:v>
                </c:pt>
                <c:pt idx="8">
                  <c:v>0.11449283000000017</c:v>
                </c:pt>
                <c:pt idx="9">
                  <c:v>0.11628471999999994</c:v>
                </c:pt>
                <c:pt idx="10">
                  <c:v>0.1178868700000001</c:v>
                </c:pt>
                <c:pt idx="11">
                  <c:v>0.1197811200000001</c:v>
                </c:pt>
                <c:pt idx="12">
                  <c:v>0.11997890000000011</c:v>
                </c:pt>
                <c:pt idx="13">
                  <c:v>0.12027315000000006</c:v>
                </c:pt>
                <c:pt idx="14">
                  <c:v>0.12067724000000003</c:v>
                </c:pt>
                <c:pt idx="15">
                  <c:v>0.12077142000000003</c:v>
                </c:pt>
                <c:pt idx="16">
                  <c:v>0.12116948000000013</c:v>
                </c:pt>
                <c:pt idx="17">
                  <c:v>0.12126754000000012</c:v>
                </c:pt>
                <c:pt idx="18">
                  <c:v>0.12156137000000009</c:v>
                </c:pt>
              </c:numCache>
            </c:numRef>
          </c:val>
          <c:extLst>
            <c:ext xmlns:c16="http://schemas.microsoft.com/office/drawing/2014/chart" uri="{C3380CC4-5D6E-409C-BE32-E72D297353CC}">
              <c16:uniqueId val="{00000001-F6C3-4BFC-9062-B2F81AF8CAE1}"/>
            </c:ext>
          </c:extLst>
        </c:ser>
        <c:ser>
          <c:idx val="1"/>
          <c:order val="2"/>
          <c:tx>
            <c:strRef>
              <c:f>Sheet1!$C$1</c:f>
              <c:strCache>
                <c:ptCount val="1"/>
                <c:pt idx="0">
                  <c:v>Potassium Nitrate (13-0-45)</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0.13714738000000001</c:v>
                </c:pt>
                <c:pt idx="1">
                  <c:v>0.12574896000000002</c:v>
                </c:pt>
                <c:pt idx="2">
                  <c:v>0.12624857</c:v>
                </c:pt>
                <c:pt idx="3">
                  <c:v>0.12694456999999998</c:v>
                </c:pt>
                <c:pt idx="4">
                  <c:v>0.12774180000000002</c:v>
                </c:pt>
                <c:pt idx="5">
                  <c:v>0.12824143000000002</c:v>
                </c:pt>
                <c:pt idx="6">
                  <c:v>0.12903629000000003</c:v>
                </c:pt>
                <c:pt idx="7">
                  <c:v>0.12953273000000001</c:v>
                </c:pt>
                <c:pt idx="8">
                  <c:v>0.13013385000000002</c:v>
                </c:pt>
                <c:pt idx="9">
                  <c:v>0.13083146000000001</c:v>
                </c:pt>
                <c:pt idx="10">
                  <c:v>0.13163037999999999</c:v>
                </c:pt>
                <c:pt idx="11">
                  <c:v>0.13222548000000001</c:v>
                </c:pt>
                <c:pt idx="12">
                  <c:v>0.13252513000000002</c:v>
                </c:pt>
                <c:pt idx="13">
                  <c:v>0.13292066999999996</c:v>
                </c:pt>
                <c:pt idx="14">
                  <c:v>0.13322081999999999</c:v>
                </c:pt>
                <c:pt idx="15">
                  <c:v>0.13331580999999998</c:v>
                </c:pt>
                <c:pt idx="16">
                  <c:v>0.1336137</c:v>
                </c:pt>
                <c:pt idx="17">
                  <c:v>0.13371203000000001</c:v>
                </c:pt>
                <c:pt idx="18">
                  <c:v>0.13350910999999999</c:v>
                </c:pt>
              </c:numCache>
            </c:numRef>
          </c:val>
          <c:extLst>
            <c:ext xmlns:c16="http://schemas.microsoft.com/office/drawing/2014/chart" uri="{C3380CC4-5D6E-409C-BE32-E72D297353CC}">
              <c16:uniqueId val="{00000002-F6C3-4BFC-9062-B2F81AF8CAE1}"/>
            </c:ext>
          </c:extLst>
        </c:ser>
        <c:ser>
          <c:idx val="3"/>
          <c:order val="3"/>
          <c:tx>
            <c:strRef>
              <c:f>Sheet1!$E$1</c:f>
              <c:strCache>
                <c:ptCount val="1"/>
                <c:pt idx="0">
                  <c:v>Mono Ammonium Phosphate (12-61-0)</c:v>
                </c:pt>
              </c:strCache>
            </c:strRef>
          </c:tx>
          <c:spPr>
            <a:solidFill>
              <a:schemeClr val="accent1">
                <a:lumMod val="60000"/>
              </a:schemeClr>
            </a:solidFill>
            <a:ln>
              <a:noFill/>
            </a:ln>
            <a:effectLst/>
          </c:spPr>
          <c:invertIfNegative val="0"/>
          <c:val>
            <c:numRef>
              <c:f>Sheet1!$E$2:$E$20</c:f>
              <c:numCache>
                <c:formatCode>0.00%</c:formatCode>
                <c:ptCount val="19"/>
                <c:pt idx="0">
                  <c:v>0.30037032000000002</c:v>
                </c:pt>
                <c:pt idx="1">
                  <c:v>0.30516872000000006</c:v>
                </c:pt>
                <c:pt idx="2">
                  <c:v>0.30576940999999996</c:v>
                </c:pt>
                <c:pt idx="3">
                  <c:v>0.30657204999999998</c:v>
                </c:pt>
                <c:pt idx="4">
                  <c:v>0.30687386</c:v>
                </c:pt>
                <c:pt idx="5">
                  <c:v>0.30457388999999996</c:v>
                </c:pt>
                <c:pt idx="6">
                  <c:v>0.30347774999999999</c:v>
                </c:pt>
                <c:pt idx="7">
                  <c:v>0.30178000999999993</c:v>
                </c:pt>
                <c:pt idx="8">
                  <c:v>0.30117945000000007</c:v>
                </c:pt>
                <c:pt idx="9">
                  <c:v>0.30008146000000002</c:v>
                </c:pt>
                <c:pt idx="10">
                  <c:v>0.29898209999999992</c:v>
                </c:pt>
                <c:pt idx="11">
                  <c:v>0.29778546</c:v>
                </c:pt>
                <c:pt idx="12">
                  <c:v>0.29708623000000001</c:v>
                </c:pt>
                <c:pt idx="13">
                  <c:v>0.29648920999999995</c:v>
                </c:pt>
                <c:pt idx="14">
                  <c:v>0.29608901999999998</c:v>
                </c:pt>
                <c:pt idx="15">
                  <c:v>0.29589265000000003</c:v>
                </c:pt>
                <c:pt idx="16">
                  <c:v>0.29549424000000002</c:v>
                </c:pt>
                <c:pt idx="17">
                  <c:v>0.29499544999999999</c:v>
                </c:pt>
                <c:pt idx="18">
                  <c:v>0.29479814999999993</c:v>
                </c:pt>
              </c:numCache>
            </c:numRef>
          </c:val>
          <c:extLst>
            <c:ext xmlns:c16="http://schemas.microsoft.com/office/drawing/2014/chart" uri="{C3380CC4-5D6E-409C-BE32-E72D297353CC}">
              <c16:uniqueId val="{00000003-F6C3-4BFC-9062-B2F81AF8CAE1}"/>
            </c:ext>
          </c:extLst>
        </c:ser>
        <c:ser>
          <c:idx val="0"/>
          <c:order val="4"/>
          <c:tx>
            <c:strRef>
              <c:f>Sheet1!$B$1</c:f>
              <c:strCache>
                <c:ptCount val="1"/>
                <c:pt idx="0">
                  <c:v>Calcium Nitrate (15.5-0-0-19)</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0.39093141000000003</c:v>
                </c:pt>
                <c:pt idx="1">
                  <c:v>0.39842965999999996</c:v>
                </c:pt>
                <c:pt idx="2">
                  <c:v>0.3970353900000001</c:v>
                </c:pt>
                <c:pt idx="3">
                  <c:v>0.39513482999999999</c:v>
                </c:pt>
                <c:pt idx="4">
                  <c:v>0.39353359000000004</c:v>
                </c:pt>
                <c:pt idx="5">
                  <c:v>0.39523797999999999</c:v>
                </c:pt>
                <c:pt idx="6">
                  <c:v>0.39443985999999981</c:v>
                </c:pt>
                <c:pt idx="7">
                  <c:v>0.39523998999999993</c:v>
                </c:pt>
                <c:pt idx="8">
                  <c:v>0.3947388899999999</c:v>
                </c:pt>
                <c:pt idx="9">
                  <c:v>0.39444434000000017</c:v>
                </c:pt>
                <c:pt idx="10">
                  <c:v>0.39414077999999986</c:v>
                </c:pt>
                <c:pt idx="11">
                  <c:v>0.39394116999999995</c:v>
                </c:pt>
                <c:pt idx="12">
                  <c:v>0.39384223999999984</c:v>
                </c:pt>
                <c:pt idx="13">
                  <c:v>0.39354331999999997</c:v>
                </c:pt>
                <c:pt idx="14">
                  <c:v>0.39313907999999992</c:v>
                </c:pt>
                <c:pt idx="15">
                  <c:v>0.39293905000000001</c:v>
                </c:pt>
                <c:pt idx="16">
                  <c:v>0.39233834999999989</c:v>
                </c:pt>
                <c:pt idx="17">
                  <c:v>0.3923383399999999</c:v>
                </c:pt>
                <c:pt idx="18">
                  <c:v>0.39214034999999986</c:v>
                </c:pt>
              </c:numCache>
            </c:numRef>
          </c:val>
          <c:extLst>
            <c:ext xmlns:c16="http://schemas.microsoft.com/office/drawing/2014/chart" uri="{C3380CC4-5D6E-409C-BE32-E72D297353CC}">
              <c16:uniqueId val="{00000004-F6C3-4BFC-9062-B2F81AF8CAE1}"/>
            </c:ext>
          </c:extLst>
        </c:ser>
        <c:dLbls>
          <c:showLegendKey val="0"/>
          <c:showVal val="0"/>
          <c:showCatName val="0"/>
          <c:showSerName val="0"/>
          <c:showPercent val="0"/>
          <c:showBubbleSize val="0"/>
        </c:dLbls>
        <c:gapWidth val="75"/>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0"/>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295533877714468"/>
          <c:y val="8.437694436536412E-3"/>
          <c:w val="0.80561568268456463"/>
          <c:h val="0.68263800641667716"/>
        </c:manualLayout>
      </c:layout>
      <c:barChart>
        <c:barDir val="col"/>
        <c:grouping val="stacked"/>
        <c:varyColors val="0"/>
        <c:ser>
          <c:idx val="3"/>
          <c:order val="0"/>
          <c:tx>
            <c:strRef>
              <c:f>Sheet1!$E$1</c:f>
              <c:strCache>
                <c:ptCount val="1"/>
                <c:pt idx="0">
                  <c:v>Field &amp; Cash Crops</c:v>
                </c:pt>
              </c:strCache>
            </c:strRef>
          </c:tx>
          <c:spPr>
            <a:solidFill>
              <a:schemeClr val="accent1">
                <a:lumMod val="60000"/>
              </a:schemeClr>
            </a:solidFill>
            <a:ln>
              <a:noFill/>
            </a:ln>
            <a:effectLst/>
          </c:spPr>
          <c:invertIfNegative val="0"/>
          <c:val>
            <c:numRef>
              <c:f>Sheet1!$E$2:$E$20</c:f>
              <c:numCache>
                <c:formatCode>0.00%</c:formatCode>
                <c:ptCount val="19"/>
                <c:pt idx="0">
                  <c:v>0.12318959999999998</c:v>
                </c:pt>
                <c:pt idx="1">
                  <c:v>0.12251629000000006</c:v>
                </c:pt>
                <c:pt idx="2">
                  <c:v>0.12247287000000003</c:v>
                </c:pt>
                <c:pt idx="3">
                  <c:v>0.12154724999999998</c:v>
                </c:pt>
                <c:pt idx="4">
                  <c:v>0.12130006000000004</c:v>
                </c:pt>
                <c:pt idx="5">
                  <c:v>0.12079699000000005</c:v>
                </c:pt>
                <c:pt idx="6">
                  <c:v>0.11987614999999995</c:v>
                </c:pt>
                <c:pt idx="7">
                  <c:v>0.11958199999999995</c:v>
                </c:pt>
                <c:pt idx="8">
                  <c:v>0.11884687000000001</c:v>
                </c:pt>
                <c:pt idx="9">
                  <c:v>0.11889564000000004</c:v>
                </c:pt>
                <c:pt idx="10">
                  <c:v>0.11850593000000002</c:v>
                </c:pt>
                <c:pt idx="11">
                  <c:v>0.11785978999999996</c:v>
                </c:pt>
                <c:pt idx="12">
                  <c:v>0.11779153000000001</c:v>
                </c:pt>
                <c:pt idx="13">
                  <c:v>0.11736685999999995</c:v>
                </c:pt>
                <c:pt idx="14">
                  <c:v>0.11703557999999999</c:v>
                </c:pt>
                <c:pt idx="15">
                  <c:v>0.11669588000000006</c:v>
                </c:pt>
                <c:pt idx="16">
                  <c:v>0.11699451000000002</c:v>
                </c:pt>
                <c:pt idx="17">
                  <c:v>0.11671461000000002</c:v>
                </c:pt>
                <c:pt idx="18">
                  <c:v>0.11643592999999995</c:v>
                </c:pt>
              </c:numCache>
            </c:numRef>
          </c:val>
          <c:extLst>
            <c:ext xmlns:c16="http://schemas.microsoft.com/office/drawing/2014/chart" uri="{C3380CC4-5D6E-409C-BE32-E72D297353CC}">
              <c16:uniqueId val="{00000000-47AF-4951-A992-E88A6A4C455F}"/>
            </c:ext>
          </c:extLst>
        </c:ser>
        <c:ser>
          <c:idx val="1"/>
          <c:order val="1"/>
          <c:tx>
            <c:strRef>
              <c:f>Sheet1!$C$1</c:f>
              <c:strCache>
                <c:ptCount val="1"/>
                <c:pt idx="0">
                  <c:v>Foliage Crops</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0.21285303000000003</c:v>
                </c:pt>
                <c:pt idx="1">
                  <c:v>0.21314540000000004</c:v>
                </c:pt>
                <c:pt idx="2">
                  <c:v>0.21297931000000001</c:v>
                </c:pt>
                <c:pt idx="3">
                  <c:v>0.21329823000000001</c:v>
                </c:pt>
                <c:pt idx="4">
                  <c:v>0.21302393</c:v>
                </c:pt>
                <c:pt idx="5">
                  <c:v>0.21314243999999999</c:v>
                </c:pt>
                <c:pt idx="6">
                  <c:v>0.21335176</c:v>
                </c:pt>
                <c:pt idx="7">
                  <c:v>0.21365344999999999</c:v>
                </c:pt>
                <c:pt idx="8">
                  <c:v>0.21387845000000005</c:v>
                </c:pt>
                <c:pt idx="9">
                  <c:v>0.21372182000000001</c:v>
                </c:pt>
                <c:pt idx="10">
                  <c:v>0.21407732000000002</c:v>
                </c:pt>
                <c:pt idx="11">
                  <c:v>0.21399045</c:v>
                </c:pt>
                <c:pt idx="12">
                  <c:v>0.21390486</c:v>
                </c:pt>
                <c:pt idx="13">
                  <c:v>0.21370076000000005</c:v>
                </c:pt>
                <c:pt idx="14">
                  <c:v>0.21366303999999997</c:v>
                </c:pt>
                <c:pt idx="15">
                  <c:v>0.21339438999999996</c:v>
                </c:pt>
                <c:pt idx="16">
                  <c:v>0.21322206999999996</c:v>
                </c:pt>
                <c:pt idx="17">
                  <c:v>0.21303252000000006</c:v>
                </c:pt>
                <c:pt idx="18">
                  <c:v>0.21315159000000003</c:v>
                </c:pt>
              </c:numCache>
            </c:numRef>
          </c:val>
          <c:extLst>
            <c:ext xmlns:c16="http://schemas.microsoft.com/office/drawing/2014/chart" uri="{C3380CC4-5D6E-409C-BE32-E72D297353CC}">
              <c16:uniqueId val="{00000001-47AF-4951-A992-E88A6A4C455F}"/>
            </c:ext>
          </c:extLst>
        </c:ser>
        <c:ser>
          <c:idx val="2"/>
          <c:order val="2"/>
          <c:tx>
            <c:strRef>
              <c:f>Sheet1!$D$1</c:f>
              <c:strCache>
                <c:ptCount val="1"/>
                <c:pt idx="0">
                  <c:v>Fruits &amp; Vegetable</c:v>
                </c:pt>
              </c:strCache>
            </c:strRef>
          </c:tx>
          <c:spPr>
            <a:solidFill>
              <a:schemeClr val="accent5"/>
            </a:solidFill>
            <a:ln>
              <a:noFill/>
            </a:ln>
            <a:effectLst/>
          </c:spPr>
          <c:invertIfNegative val="0"/>
          <c:val>
            <c:numRef>
              <c:f>Sheet1!$D$2:$D$20</c:f>
              <c:numCache>
                <c:formatCode>0.00%</c:formatCode>
                <c:ptCount val="19"/>
                <c:pt idx="0">
                  <c:v>0.26397566</c:v>
                </c:pt>
                <c:pt idx="1">
                  <c:v>0.26426428000000007</c:v>
                </c:pt>
                <c:pt idx="2">
                  <c:v>0.26441914999999999</c:v>
                </c:pt>
                <c:pt idx="3">
                  <c:v>0.26453003000000003</c:v>
                </c:pt>
                <c:pt idx="4">
                  <c:v>0.26461171999999999</c:v>
                </c:pt>
                <c:pt idx="5">
                  <c:v>0.26486405000000002</c:v>
                </c:pt>
                <c:pt idx="6">
                  <c:v>0.26508470999999995</c:v>
                </c:pt>
                <c:pt idx="7">
                  <c:v>0.26499398999999996</c:v>
                </c:pt>
                <c:pt idx="8">
                  <c:v>0.26527675000000006</c:v>
                </c:pt>
                <c:pt idx="9">
                  <c:v>0.26523205999999999</c:v>
                </c:pt>
                <c:pt idx="10">
                  <c:v>0.26539661999999997</c:v>
                </c:pt>
                <c:pt idx="11">
                  <c:v>0.26550703999999997</c:v>
                </c:pt>
                <c:pt idx="12">
                  <c:v>0.26580923000000001</c:v>
                </c:pt>
                <c:pt idx="13">
                  <c:v>0.26592804999999997</c:v>
                </c:pt>
                <c:pt idx="14">
                  <c:v>0.26618342</c:v>
                </c:pt>
                <c:pt idx="15">
                  <c:v>0.26638579000000001</c:v>
                </c:pt>
                <c:pt idx="16">
                  <c:v>0.26627817999999998</c:v>
                </c:pt>
                <c:pt idx="17">
                  <c:v>0.26647896999999998</c:v>
                </c:pt>
                <c:pt idx="18">
                  <c:v>0.26669148999999998</c:v>
                </c:pt>
              </c:numCache>
            </c:numRef>
          </c:val>
          <c:extLst>
            <c:ext xmlns:c16="http://schemas.microsoft.com/office/drawing/2014/chart" uri="{C3380CC4-5D6E-409C-BE32-E72D297353CC}">
              <c16:uniqueId val="{00000002-47AF-4951-A992-E88A6A4C455F}"/>
            </c:ext>
          </c:extLst>
        </c:ser>
        <c:ser>
          <c:idx val="0"/>
          <c:order val="3"/>
          <c:tx>
            <c:strRef>
              <c:f>Sheet1!$B$1</c:f>
              <c:strCache>
                <c:ptCount val="1"/>
                <c:pt idx="0">
                  <c:v>Gardening &amp; Horticulture</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0.39998170999999999</c:v>
                </c:pt>
                <c:pt idx="1">
                  <c:v>0.40007403000000014</c:v>
                </c:pt>
                <c:pt idx="2">
                  <c:v>0.40012867000000002</c:v>
                </c:pt>
                <c:pt idx="3">
                  <c:v>0.40062449000000006</c:v>
                </c:pt>
                <c:pt idx="4">
                  <c:v>0.40106428999999999</c:v>
                </c:pt>
                <c:pt idx="5">
                  <c:v>0.40119652</c:v>
                </c:pt>
                <c:pt idx="6">
                  <c:v>0.40168737999999993</c:v>
                </c:pt>
                <c:pt idx="7">
                  <c:v>0.40177056</c:v>
                </c:pt>
                <c:pt idx="8">
                  <c:v>0.40199793000000006</c:v>
                </c:pt>
                <c:pt idx="9">
                  <c:v>0.40215048000000009</c:v>
                </c:pt>
                <c:pt idx="10">
                  <c:v>0.40202012999999998</c:v>
                </c:pt>
                <c:pt idx="11">
                  <c:v>0.40264272000000001</c:v>
                </c:pt>
                <c:pt idx="12">
                  <c:v>0.40249438000000004</c:v>
                </c:pt>
                <c:pt idx="13">
                  <c:v>0.40300433000000002</c:v>
                </c:pt>
                <c:pt idx="14">
                  <c:v>0.40311796</c:v>
                </c:pt>
                <c:pt idx="15">
                  <c:v>0.40352394000000003</c:v>
                </c:pt>
                <c:pt idx="16">
                  <c:v>0.40350523999999999</c:v>
                </c:pt>
                <c:pt idx="17">
                  <c:v>0.40377390000000002</c:v>
                </c:pt>
                <c:pt idx="18">
                  <c:v>0.40372098999999995</c:v>
                </c:pt>
              </c:numCache>
            </c:numRef>
          </c:val>
          <c:extLst>
            <c:ext xmlns:c16="http://schemas.microsoft.com/office/drawing/2014/chart" uri="{C3380CC4-5D6E-409C-BE32-E72D297353CC}">
              <c16:uniqueId val="{00000003-47AF-4951-A992-E88A6A4C455F}"/>
            </c:ext>
          </c:extLst>
        </c:ser>
        <c:dLbls>
          <c:showLegendKey val="0"/>
          <c:showVal val="0"/>
          <c:showCatName val="0"/>
          <c:showSerName val="0"/>
          <c:showPercent val="0"/>
          <c:showBubbleSize val="0"/>
        </c:dLbls>
        <c:gapWidth val="76"/>
        <c:overlap val="100"/>
        <c:axId val="514429984"/>
        <c:axId val="514432280"/>
      </c:barChart>
      <c:catAx>
        <c:axId val="51442998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max val="1"/>
        </c:scaling>
        <c:delete val="1"/>
        <c:axPos val="l"/>
        <c:numFmt formatCode="0.00%" sourceLinked="1"/>
        <c:majorTickMark val="out"/>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53219034973609E-2"/>
          <c:y val="0"/>
          <c:w val="0.9101347640676658"/>
          <c:h val="0.77680235717045665"/>
        </c:manualLayout>
      </c:layout>
      <c:barChart>
        <c:barDir val="col"/>
        <c:grouping val="stacked"/>
        <c:varyColors val="0"/>
        <c:ser>
          <c:idx val="3"/>
          <c:order val="0"/>
          <c:tx>
            <c:strRef>
              <c:f>Sheet1!$E$1</c:f>
              <c:strCache>
                <c:ptCount val="1"/>
                <c:pt idx="0">
                  <c:v>East</c:v>
                </c:pt>
              </c:strCache>
            </c:strRef>
          </c:tx>
          <c:spPr>
            <a:solidFill>
              <a:schemeClr val="accent1">
                <a:lumMod val="60000"/>
              </a:schemeClr>
            </a:solidFill>
            <a:ln>
              <a:noFill/>
            </a:ln>
            <a:effectLst/>
          </c:spPr>
          <c:invertIfNegative val="0"/>
          <c:val>
            <c:numRef>
              <c:f>Sheet1!$E$2:$E$20</c:f>
              <c:numCache>
                <c:formatCode>0.00%</c:formatCode>
                <c:ptCount val="19"/>
                <c:pt idx="0">
                  <c:v>6.6100000000000048E-2</c:v>
                </c:pt>
                <c:pt idx="1">
                  <c:v>6.6200000000000037E-2</c:v>
                </c:pt>
                <c:pt idx="2">
                  <c:v>6.6500000000000004E-2</c:v>
                </c:pt>
                <c:pt idx="3">
                  <c:v>6.5699999999999981E-2</c:v>
                </c:pt>
                <c:pt idx="4">
                  <c:v>6.5100000000000047E-2</c:v>
                </c:pt>
                <c:pt idx="5">
                  <c:v>6.5200000000000036E-2</c:v>
                </c:pt>
                <c:pt idx="6">
                  <c:v>6.4400000000000013E-2</c:v>
                </c:pt>
                <c:pt idx="7">
                  <c:v>6.3699999999999979E-2</c:v>
                </c:pt>
                <c:pt idx="8">
                  <c:v>6.3900000000000068E-2</c:v>
                </c:pt>
                <c:pt idx="9">
                  <c:v>6.3799999999999968E-2</c:v>
                </c:pt>
                <c:pt idx="10">
                  <c:v>6.3399999999999901E-2</c:v>
                </c:pt>
                <c:pt idx="11">
                  <c:v>6.2499999999999889E-2</c:v>
                </c:pt>
                <c:pt idx="12">
                  <c:v>6.2599999999999878E-2</c:v>
                </c:pt>
                <c:pt idx="13">
                  <c:v>6.1799999999999966E-2</c:v>
                </c:pt>
                <c:pt idx="14">
                  <c:v>6.1599999999999988E-2</c:v>
                </c:pt>
                <c:pt idx="15">
                  <c:v>6.0699999999999976E-2</c:v>
                </c:pt>
                <c:pt idx="16">
                  <c:v>6.0299999999999909E-2</c:v>
                </c:pt>
                <c:pt idx="17">
                  <c:v>5.9999999999999942E-2</c:v>
                </c:pt>
                <c:pt idx="18">
                  <c:v>5.9699999999999864E-2</c:v>
                </c:pt>
              </c:numCache>
            </c:numRef>
          </c:val>
          <c:extLst>
            <c:ext xmlns:c16="http://schemas.microsoft.com/office/drawing/2014/chart" uri="{C3380CC4-5D6E-409C-BE32-E72D297353CC}">
              <c16:uniqueId val="{00000000-2002-4552-A450-1CED2FFD4116}"/>
            </c:ext>
          </c:extLst>
        </c:ser>
        <c:ser>
          <c:idx val="2"/>
          <c:order val="1"/>
          <c:tx>
            <c:strRef>
              <c:f>Sheet1!$D$1</c:f>
              <c:strCache>
                <c:ptCount val="1"/>
                <c:pt idx="0">
                  <c:v>North</c:v>
                </c:pt>
              </c:strCache>
            </c:strRef>
          </c:tx>
          <c:spPr>
            <a:solidFill>
              <a:schemeClr val="accent5"/>
            </a:solidFill>
            <a:ln>
              <a:noFill/>
            </a:ln>
            <a:effectLst/>
          </c:spPr>
          <c:invertIfNegative val="0"/>
          <c:val>
            <c:numRef>
              <c:f>Sheet1!$D$2:$D$20</c:f>
              <c:numCache>
                <c:formatCode>0.00%</c:formatCode>
                <c:ptCount val="19"/>
                <c:pt idx="0">
                  <c:v>9.7199999999999995E-2</c:v>
                </c:pt>
                <c:pt idx="1">
                  <c:v>9.7100000000000006E-2</c:v>
                </c:pt>
                <c:pt idx="2">
                  <c:v>9.6799999999999997E-2</c:v>
                </c:pt>
                <c:pt idx="3">
                  <c:v>9.7000000000000003E-2</c:v>
                </c:pt>
                <c:pt idx="4">
                  <c:v>9.7199999999999995E-2</c:v>
                </c:pt>
                <c:pt idx="5">
                  <c:v>9.6799999999999997E-2</c:v>
                </c:pt>
                <c:pt idx="6">
                  <c:v>9.7000000000000003E-2</c:v>
                </c:pt>
                <c:pt idx="7">
                  <c:v>9.7100000000000006E-2</c:v>
                </c:pt>
                <c:pt idx="8">
                  <c:v>9.7199999999999995E-2</c:v>
                </c:pt>
                <c:pt idx="9">
                  <c:v>9.7000000000000003E-2</c:v>
                </c:pt>
                <c:pt idx="10">
                  <c:v>9.7299999999999998E-2</c:v>
                </c:pt>
                <c:pt idx="11">
                  <c:v>9.7500000000000003E-2</c:v>
                </c:pt>
                <c:pt idx="12">
                  <c:v>9.7600000000000006E-2</c:v>
                </c:pt>
                <c:pt idx="13">
                  <c:v>9.7699999999999995E-2</c:v>
                </c:pt>
                <c:pt idx="14">
                  <c:v>9.8000000000000004E-2</c:v>
                </c:pt>
                <c:pt idx="15">
                  <c:v>9.8299999999999998E-2</c:v>
                </c:pt>
                <c:pt idx="16">
                  <c:v>9.8500000000000004E-2</c:v>
                </c:pt>
                <c:pt idx="17">
                  <c:v>9.8599999999999993E-2</c:v>
                </c:pt>
                <c:pt idx="18">
                  <c:v>9.8799999999999999E-2</c:v>
                </c:pt>
              </c:numCache>
            </c:numRef>
          </c:val>
          <c:extLst>
            <c:ext xmlns:c16="http://schemas.microsoft.com/office/drawing/2014/chart" uri="{C3380CC4-5D6E-409C-BE32-E72D297353CC}">
              <c16:uniqueId val="{00000001-2002-4552-A450-1CED2FFD4116}"/>
            </c:ext>
          </c:extLst>
        </c:ser>
        <c:ser>
          <c:idx val="1"/>
          <c:order val="2"/>
          <c:tx>
            <c:strRef>
              <c:f>Sheet1!$C$1</c:f>
              <c:strCache>
                <c:ptCount val="1"/>
                <c:pt idx="0">
                  <c:v>South</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0.29189999999999999</c:v>
                </c:pt>
                <c:pt idx="1">
                  <c:v>0.29170000000000001</c:v>
                </c:pt>
                <c:pt idx="2">
                  <c:v>0.29199999999999998</c:v>
                </c:pt>
                <c:pt idx="3">
                  <c:v>0.29220000000000002</c:v>
                </c:pt>
                <c:pt idx="4">
                  <c:v>0.2923</c:v>
                </c:pt>
                <c:pt idx="5">
                  <c:v>0.29249999999999998</c:v>
                </c:pt>
                <c:pt idx="6">
                  <c:v>0.29289999999999999</c:v>
                </c:pt>
                <c:pt idx="7">
                  <c:v>0.29310000000000003</c:v>
                </c:pt>
                <c:pt idx="8">
                  <c:v>0.29299999999999998</c:v>
                </c:pt>
                <c:pt idx="9">
                  <c:v>0.29339999999999999</c:v>
                </c:pt>
                <c:pt idx="10">
                  <c:v>0.29330000000000001</c:v>
                </c:pt>
                <c:pt idx="11">
                  <c:v>0.29360000000000003</c:v>
                </c:pt>
                <c:pt idx="12">
                  <c:v>0.29370000000000002</c:v>
                </c:pt>
                <c:pt idx="13">
                  <c:v>0.29399999999999998</c:v>
                </c:pt>
                <c:pt idx="14">
                  <c:v>0.29380000000000001</c:v>
                </c:pt>
                <c:pt idx="15">
                  <c:v>0.29410000000000003</c:v>
                </c:pt>
                <c:pt idx="16">
                  <c:v>0.29420000000000002</c:v>
                </c:pt>
                <c:pt idx="17">
                  <c:v>0.29430000000000001</c:v>
                </c:pt>
                <c:pt idx="18">
                  <c:v>0.29460000000000003</c:v>
                </c:pt>
              </c:numCache>
            </c:numRef>
          </c:val>
          <c:extLst>
            <c:ext xmlns:c16="http://schemas.microsoft.com/office/drawing/2014/chart" uri="{C3380CC4-5D6E-409C-BE32-E72D297353CC}">
              <c16:uniqueId val="{00000002-2002-4552-A450-1CED2FFD4116}"/>
            </c:ext>
          </c:extLst>
        </c:ser>
        <c:ser>
          <c:idx val="0"/>
          <c:order val="3"/>
          <c:tx>
            <c:strRef>
              <c:f>Sheet1!$B$1</c:f>
              <c:strCache>
                <c:ptCount val="1"/>
                <c:pt idx="0">
                  <c:v>West</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0.54480000000000006</c:v>
                </c:pt>
                <c:pt idx="1">
                  <c:v>0.54500000000000004</c:v>
                </c:pt>
                <c:pt idx="2">
                  <c:v>0.54469999999999996</c:v>
                </c:pt>
                <c:pt idx="3">
                  <c:v>0.54510000000000003</c:v>
                </c:pt>
                <c:pt idx="4">
                  <c:v>0.5454</c:v>
                </c:pt>
                <c:pt idx="5">
                  <c:v>0.54549999999999998</c:v>
                </c:pt>
                <c:pt idx="6">
                  <c:v>0.54569999999999996</c:v>
                </c:pt>
                <c:pt idx="7">
                  <c:v>0.54610000000000003</c:v>
                </c:pt>
                <c:pt idx="8">
                  <c:v>0.54590000000000005</c:v>
                </c:pt>
                <c:pt idx="9">
                  <c:v>0.54580000000000006</c:v>
                </c:pt>
                <c:pt idx="10">
                  <c:v>0.54600000000000004</c:v>
                </c:pt>
                <c:pt idx="11">
                  <c:v>0.5464</c:v>
                </c:pt>
                <c:pt idx="12">
                  <c:v>0.54610000000000003</c:v>
                </c:pt>
                <c:pt idx="13">
                  <c:v>0.54649999999999999</c:v>
                </c:pt>
                <c:pt idx="14">
                  <c:v>0.54659999999999997</c:v>
                </c:pt>
                <c:pt idx="15">
                  <c:v>0.54690000000000005</c:v>
                </c:pt>
                <c:pt idx="16">
                  <c:v>0.54700000000000004</c:v>
                </c:pt>
                <c:pt idx="17">
                  <c:v>0.54710000000000003</c:v>
                </c:pt>
                <c:pt idx="18">
                  <c:v>0.54690000000000005</c:v>
                </c:pt>
              </c:numCache>
            </c:numRef>
          </c:val>
          <c:extLst>
            <c:ext xmlns:c16="http://schemas.microsoft.com/office/drawing/2014/chart" uri="{C3380CC4-5D6E-409C-BE32-E72D297353CC}">
              <c16:uniqueId val="{00000003-2002-4552-A450-1CED2FFD4116}"/>
            </c:ext>
          </c:extLst>
        </c:ser>
        <c:dLbls>
          <c:showLegendKey val="0"/>
          <c:showVal val="0"/>
          <c:showCatName val="0"/>
          <c:showSerName val="0"/>
          <c:showPercent val="0"/>
          <c:showBubbleSize val="0"/>
        </c:dLbls>
        <c:gapWidth val="91"/>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82829587127223E-2"/>
          <c:y val="0"/>
          <c:w val="0.95436780434666446"/>
          <c:h val="0.69357744391997134"/>
        </c:manualLayout>
      </c:layout>
      <c:barChart>
        <c:barDir val="col"/>
        <c:grouping val="clustered"/>
        <c:varyColors val="0"/>
        <c:ser>
          <c:idx val="0"/>
          <c:order val="0"/>
          <c:tx>
            <c:strRef>
              <c:f>Sheet1!$B$1</c:f>
              <c:strCache>
                <c:ptCount val="1"/>
                <c:pt idx="0">
                  <c:v>Area (Thousand Ha)</c:v>
                </c:pt>
              </c:strCache>
            </c:strRef>
          </c:tx>
          <c:spPr>
            <a:solidFill>
              <a:schemeClr val="accent1">
                <a:shade val="76000"/>
              </a:schemeClr>
            </a:solidFill>
            <a:ln>
              <a:noFill/>
            </a:ln>
            <a:effectLst/>
            <a:scene3d>
              <a:camera prst="orthographicFront"/>
              <a:lightRig rig="threePt" dir="t"/>
            </a:scene3d>
            <a:sp3d>
              <a:bevelT/>
            </a:sp3d>
          </c:spPr>
          <c:invertIfNegative val="0"/>
          <c:dLbls>
            <c:dLbl>
              <c:idx val="0"/>
              <c:layout>
                <c:manualLayout>
                  <c:x val="-1.0857310973815828E-3"/>
                  <c:y val="-2.293929417785242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A25-4122-81F6-AF974F7BCCB5}"/>
                </c:ext>
              </c:extLst>
            </c:dLbl>
            <c:dLbl>
              <c:idx val="1"/>
              <c:layout>
                <c:manualLayout>
                  <c:x val="-1.9429243895263341E-2"/>
                  <c:y val="-3.5045559802294043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A25-4122-81F6-AF974F7BCCB5}"/>
                </c:ext>
              </c:extLst>
            </c:dLbl>
            <c:dLbl>
              <c:idx val="2"/>
              <c:layout>
                <c:manualLayout>
                  <c:x val="-1.0461900558987937E-2"/>
                  <c:y val="1.349778615480205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A25-4122-81F6-AF974F7BCCB5}"/>
                </c:ext>
              </c:extLst>
            </c:dLbl>
            <c:dLbl>
              <c:idx val="3"/>
              <c:layout>
                <c:manualLayout>
                  <c:x val="-2.6902030008826235E-2"/>
                  <c:y val="4.5670319796372856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A25-4122-81F6-AF974F7BCCB5}"/>
                </c:ext>
              </c:extLst>
            </c:dLbl>
            <c:dLbl>
              <c:idx val="4"/>
              <c:layout>
                <c:manualLayout>
                  <c:x val="-1.6440129449838189E-2"/>
                  <c:y val="-2.968273260250904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A25-4122-81F6-AF974F7BCCB5}"/>
                </c:ext>
              </c:extLst>
            </c:dLbl>
            <c:numFmt formatCode="#,##0" sourceLinked="0"/>
            <c:spPr>
              <a:noFill/>
              <a:ln>
                <a:noFill/>
              </a:ln>
              <a:effectLst/>
            </c:spPr>
            <c:txPr>
              <a:bodyPr rot="0" spcFirstLastPara="1" vertOverflow="ellipsis" vert="horz" wrap="square" anchor="ctr" anchorCtr="1"/>
              <a:lstStyle/>
              <a:p>
                <a:pPr>
                  <a:defRPr sz="1050" b="0" i="0" u="none" strike="noStrike" kern="1200" baseline="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2015-16</c:v>
                </c:pt>
                <c:pt idx="1">
                  <c:v>2016-17</c:v>
                </c:pt>
                <c:pt idx="2">
                  <c:v>2017-18</c:v>
                </c:pt>
                <c:pt idx="3">
                  <c:v>2018-19</c:v>
                </c:pt>
                <c:pt idx="4">
                  <c:v>2019-20</c:v>
                </c:pt>
                <c:pt idx="5">
                  <c:v>2020-21</c:v>
                </c:pt>
              </c:strCache>
            </c:strRef>
          </c:cat>
          <c:val>
            <c:numRef>
              <c:f>Sheet1!$B$2:$B$7</c:f>
              <c:numCache>
                <c:formatCode>0</c:formatCode>
                <c:ptCount val="6"/>
                <c:pt idx="0">
                  <c:v>10106</c:v>
                </c:pt>
                <c:pt idx="1">
                  <c:v>10236</c:v>
                </c:pt>
                <c:pt idx="2">
                  <c:v>10061</c:v>
                </c:pt>
                <c:pt idx="3">
                  <c:v>10073</c:v>
                </c:pt>
                <c:pt idx="4">
                  <c:v>10310</c:v>
                </c:pt>
                <c:pt idx="5">
                  <c:v>10803</c:v>
                </c:pt>
              </c:numCache>
            </c:numRef>
          </c:val>
          <c:extLst>
            <c:ext xmlns:c16="http://schemas.microsoft.com/office/drawing/2014/chart" uri="{C3380CC4-5D6E-409C-BE32-E72D297353CC}">
              <c16:uniqueId val="{00000005-0A25-4122-81F6-AF974F7BCCB5}"/>
            </c:ext>
          </c:extLst>
        </c:ser>
        <c:ser>
          <c:idx val="1"/>
          <c:order val="1"/>
          <c:tx>
            <c:strRef>
              <c:f>Sheet1!$C$1</c:f>
              <c:strCache>
                <c:ptCount val="1"/>
                <c:pt idx="0">
                  <c:v>Production (Thousand Tonnes)</c:v>
                </c:pt>
              </c:strCache>
            </c:strRef>
          </c:tx>
          <c:spPr>
            <a:solidFill>
              <a:schemeClr val="accent1">
                <a:tint val="77000"/>
              </a:schemeClr>
            </a:solidFill>
            <a:ln>
              <a:noFill/>
            </a:ln>
            <a:effectLst/>
            <a:scene3d>
              <a:camera prst="orthographicFront"/>
              <a:lightRig rig="threePt" dir="t"/>
            </a:scene3d>
            <a:sp3d>
              <a:bevelT/>
            </a:sp3d>
          </c:spPr>
          <c:invertIfNegative val="0"/>
          <c:dLbls>
            <c:numFmt formatCode="#,##0" sourceLinked="0"/>
            <c:spPr>
              <a:noFill/>
              <a:ln>
                <a:noFill/>
              </a:ln>
              <a:effectLst/>
            </c:spPr>
            <c:txPr>
              <a:bodyPr rot="0" spcFirstLastPara="1" vertOverflow="ellipsis" vert="horz" wrap="square" anchor="ctr" anchorCtr="1"/>
              <a:lstStyle/>
              <a:p>
                <a:pPr>
                  <a:defRPr sz="1050" b="0" i="0" u="none" strike="noStrike" kern="1200" baseline="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2015-16</c:v>
                </c:pt>
                <c:pt idx="1">
                  <c:v>2016-17</c:v>
                </c:pt>
                <c:pt idx="2">
                  <c:v>2017-18</c:v>
                </c:pt>
                <c:pt idx="3">
                  <c:v>2018-19</c:v>
                </c:pt>
                <c:pt idx="4">
                  <c:v>2019-20</c:v>
                </c:pt>
                <c:pt idx="5">
                  <c:v>2020-21</c:v>
                </c:pt>
              </c:strCache>
            </c:strRef>
          </c:cat>
          <c:val>
            <c:numRef>
              <c:f>Sheet1!$C$2:$C$7</c:f>
              <c:numCache>
                <c:formatCode>0</c:formatCode>
                <c:ptCount val="6"/>
                <c:pt idx="0">
                  <c:v>169064</c:v>
                </c:pt>
                <c:pt idx="1">
                  <c:v>178172</c:v>
                </c:pt>
                <c:pt idx="2">
                  <c:v>184041</c:v>
                </c:pt>
                <c:pt idx="3">
                  <c:v>183170</c:v>
                </c:pt>
                <c:pt idx="4">
                  <c:v>188284</c:v>
                </c:pt>
                <c:pt idx="5">
                  <c:v>196268</c:v>
                </c:pt>
              </c:numCache>
            </c:numRef>
          </c:val>
          <c:extLst>
            <c:ext xmlns:c16="http://schemas.microsoft.com/office/drawing/2014/chart" uri="{C3380CC4-5D6E-409C-BE32-E72D297353CC}">
              <c16:uniqueId val="{00000006-0A25-4122-81F6-AF974F7BCCB5}"/>
            </c:ext>
          </c:extLst>
        </c:ser>
        <c:dLbls>
          <c:showLegendKey val="0"/>
          <c:showVal val="0"/>
          <c:showCatName val="0"/>
          <c:showSerName val="0"/>
          <c:showPercent val="0"/>
          <c:showBubbleSize val="0"/>
        </c:dLbls>
        <c:gapWidth val="219"/>
        <c:overlap val="-27"/>
        <c:axId val="816580464"/>
        <c:axId val="725122576"/>
      </c:barChart>
      <c:catAx>
        <c:axId val="816580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725122576"/>
        <c:crosses val="autoZero"/>
        <c:auto val="1"/>
        <c:lblAlgn val="ctr"/>
        <c:lblOffset val="100"/>
        <c:noMultiLvlLbl val="0"/>
      </c:catAx>
      <c:valAx>
        <c:axId val="725122576"/>
        <c:scaling>
          <c:orientation val="minMax"/>
        </c:scaling>
        <c:delete val="1"/>
        <c:axPos val="l"/>
        <c:numFmt formatCode="0" sourceLinked="1"/>
        <c:majorTickMark val="none"/>
        <c:minorTickMark val="none"/>
        <c:tickLblPos val="nextTo"/>
        <c:crossAx val="816580464"/>
        <c:crosses val="autoZero"/>
        <c:crossBetween val="between"/>
      </c:valAx>
      <c:spPr>
        <a:noFill/>
        <a:ln w="25400">
          <a:noFill/>
        </a:ln>
        <a:effectLst/>
      </c:spPr>
    </c:plotArea>
    <c:legend>
      <c:legendPos val="b"/>
      <c:layout>
        <c:manualLayout>
          <c:xMode val="edge"/>
          <c:yMode val="edge"/>
          <c:x val="1.5199694665661173E-3"/>
          <c:y val="0.85993761196106977"/>
          <c:w val="0.95575710503089151"/>
          <c:h val="0.14006238803893023"/>
        </c:manualLayout>
      </c:layout>
      <c:overlay val="0"/>
      <c:spPr>
        <a:noFill/>
        <a:ln>
          <a:noFill/>
        </a:ln>
        <a:effectLst/>
      </c:spPr>
      <c:txPr>
        <a:bodyPr rot="0" spcFirstLastPara="1" vertOverflow="ellipsis" vert="horz" wrap="square" anchor="ctr" anchorCtr="1"/>
        <a:lstStyle/>
        <a:p>
          <a:pPr>
            <a:defRPr sz="1050" b="0" i="0" u="none" strike="noStrike" kern="1200" baseline="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b="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5.3765658712045895E-2"/>
          <c:y val="0.15251689976011951"/>
          <c:w val="0.92387771393386575"/>
          <c:h val="0.46800930280883973"/>
        </c:manualLayout>
      </c:layout>
      <c:barChart>
        <c:barDir val="col"/>
        <c:grouping val="clustered"/>
        <c:varyColors val="0"/>
        <c:ser>
          <c:idx val="0"/>
          <c:order val="0"/>
          <c:tx>
            <c:strRef>
              <c:f>Sheet1!$B$1</c:f>
              <c:strCache>
                <c:ptCount val="1"/>
                <c:pt idx="0">
                  <c:v>Column1</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2017</c:v>
                </c:pt>
                <c:pt idx="1">
                  <c:v>2023F</c:v>
                </c:pt>
              </c:strCache>
            </c:strRef>
          </c:cat>
          <c:val>
            <c:numRef>
              <c:f>Sheet1!$B$2:$B$3</c:f>
              <c:numCache>
                <c:formatCode>0.00</c:formatCode>
                <c:ptCount val="2"/>
                <c:pt idx="0">
                  <c:v>3.1</c:v>
                </c:pt>
                <c:pt idx="1">
                  <c:v>4</c:v>
                </c:pt>
              </c:numCache>
            </c:numRef>
          </c:val>
          <c:extLst>
            <c:ext xmlns:c16="http://schemas.microsoft.com/office/drawing/2014/chart" uri="{C3380CC4-5D6E-409C-BE32-E72D297353CC}">
              <c16:uniqueId val="{00000000-5A34-488A-90B2-E7C674B512BE}"/>
            </c:ext>
          </c:extLst>
        </c:ser>
        <c:dLbls>
          <c:showLegendKey val="0"/>
          <c:showVal val="1"/>
          <c:showCatName val="0"/>
          <c:showSerName val="0"/>
          <c:showPercent val="0"/>
          <c:showBubbleSize val="0"/>
        </c:dLbls>
        <c:gapWidth val="150"/>
        <c:overlap val="-25"/>
        <c:axId val="293140863"/>
        <c:axId val="1240644095"/>
      </c:barChart>
      <c:catAx>
        <c:axId val="293140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240644095"/>
        <c:crosses val="autoZero"/>
        <c:auto val="1"/>
        <c:lblAlgn val="ctr"/>
        <c:lblOffset val="100"/>
        <c:noMultiLvlLbl val="0"/>
      </c:catAx>
      <c:valAx>
        <c:axId val="1240644095"/>
        <c:scaling>
          <c:orientation val="minMax"/>
        </c:scaling>
        <c:delete val="1"/>
        <c:axPos val="l"/>
        <c:numFmt formatCode="0.00" sourceLinked="1"/>
        <c:majorTickMark val="none"/>
        <c:minorTickMark val="none"/>
        <c:tickLblPos val="nextTo"/>
        <c:crossAx val="2931408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6762989246156185E-2"/>
          <c:y val="6.0010324287265472E-2"/>
          <c:w val="0.95436780434666446"/>
          <c:h val="0.40585668659423119"/>
        </c:manualLayout>
      </c:layout>
      <c:barChart>
        <c:barDir val="col"/>
        <c:grouping val="clustered"/>
        <c:varyColors val="0"/>
        <c:ser>
          <c:idx val="0"/>
          <c:order val="0"/>
          <c:tx>
            <c:strRef>
              <c:f>Sheet1!$B$1</c:f>
              <c:strCache>
                <c:ptCount val="1"/>
                <c:pt idx="0">
                  <c:v>Kharif </c:v>
                </c:pt>
              </c:strCache>
            </c:strRef>
          </c:tx>
          <c:spPr>
            <a:solidFill>
              <a:schemeClr val="accent1">
                <a:shade val="65000"/>
              </a:schemeClr>
            </a:solidFill>
            <a:ln>
              <a:noFill/>
            </a:ln>
            <a:effectLst/>
            <a:scene3d>
              <a:camera prst="orthographicFront"/>
              <a:lightRig rig="threePt" dir="t"/>
            </a:scene3d>
            <a:sp3d>
              <a:bevelT/>
            </a:sp3d>
          </c:spPr>
          <c:invertIfNegative val="0"/>
          <c:cat>
            <c:numRef>
              <c:f>Sheet1!$A$2:$A$6</c:f>
              <c:numCache>
                <c:formatCode>General</c:formatCode>
                <c:ptCount val="5"/>
                <c:pt idx="0">
                  <c:v>2016</c:v>
                </c:pt>
                <c:pt idx="1">
                  <c:v>2017</c:v>
                </c:pt>
                <c:pt idx="2">
                  <c:v>2018</c:v>
                </c:pt>
                <c:pt idx="3">
                  <c:v>2019</c:v>
                </c:pt>
                <c:pt idx="4">
                  <c:v>2020</c:v>
                </c:pt>
              </c:numCache>
            </c:numRef>
          </c:cat>
          <c:val>
            <c:numRef>
              <c:f>Sheet1!$B$2:$B$4</c:f>
              <c:numCache>
                <c:formatCode>0.00</c:formatCode>
                <c:ptCount val="3"/>
                <c:pt idx="0">
                  <c:v>125.09</c:v>
                </c:pt>
                <c:pt idx="1">
                  <c:v>138.33000000000001</c:v>
                </c:pt>
                <c:pt idx="2">
                  <c:v>140.72999999999999</c:v>
                </c:pt>
              </c:numCache>
            </c:numRef>
          </c:val>
          <c:extLst>
            <c:ext xmlns:c16="http://schemas.microsoft.com/office/drawing/2014/chart" uri="{C3380CC4-5D6E-409C-BE32-E72D297353CC}">
              <c16:uniqueId val="{00000005-3B42-47C2-A924-308668B1C3BD}"/>
            </c:ext>
          </c:extLst>
        </c:ser>
        <c:ser>
          <c:idx val="1"/>
          <c:order val="1"/>
          <c:tx>
            <c:strRef>
              <c:f>Sheet1!$C$1</c:f>
              <c:strCache>
                <c:ptCount val="1"/>
                <c:pt idx="0">
                  <c:v>Rabi</c:v>
                </c:pt>
              </c:strCache>
            </c:strRef>
          </c:tx>
          <c:spPr>
            <a:solidFill>
              <a:schemeClr val="accent1">
                <a:lumMod val="50000"/>
              </a:schemeClr>
            </a:solidFill>
            <a:ln>
              <a:noFill/>
            </a:ln>
            <a:effectLst/>
            <a:scene3d>
              <a:camera prst="orthographicFront"/>
              <a:lightRig rig="threePt" dir="t"/>
            </a:scene3d>
            <a:sp3d>
              <a:bevelT/>
            </a:sp3d>
          </c:spPr>
          <c:invertIfNegative val="0"/>
          <c:cat>
            <c:numRef>
              <c:f>Sheet1!$A$2:$A$6</c:f>
              <c:numCache>
                <c:formatCode>General</c:formatCode>
                <c:ptCount val="5"/>
                <c:pt idx="0">
                  <c:v>2016</c:v>
                </c:pt>
                <c:pt idx="1">
                  <c:v>2017</c:v>
                </c:pt>
                <c:pt idx="2">
                  <c:v>2018</c:v>
                </c:pt>
                <c:pt idx="3">
                  <c:v>2019</c:v>
                </c:pt>
                <c:pt idx="4">
                  <c:v>2020</c:v>
                </c:pt>
              </c:numCache>
            </c:numRef>
          </c:cat>
          <c:val>
            <c:numRef>
              <c:f>Sheet1!$C$2:$C$6</c:f>
              <c:numCache>
                <c:formatCode>0.00</c:formatCode>
                <c:ptCount val="5"/>
                <c:pt idx="0">
                  <c:v>126.23</c:v>
                </c:pt>
                <c:pt idx="1">
                  <c:v>136.78</c:v>
                </c:pt>
                <c:pt idx="2">
                  <c:v>144.1</c:v>
                </c:pt>
                <c:pt idx="3">
                  <c:v>147.54</c:v>
                </c:pt>
                <c:pt idx="4">
                  <c:v>151.56</c:v>
                </c:pt>
              </c:numCache>
            </c:numRef>
          </c:val>
          <c:extLst>
            <c:ext xmlns:c16="http://schemas.microsoft.com/office/drawing/2014/chart" uri="{C3380CC4-5D6E-409C-BE32-E72D297353CC}">
              <c16:uniqueId val="{00000006-3B42-47C2-A924-308668B1C3BD}"/>
            </c:ext>
          </c:extLst>
        </c:ser>
        <c:ser>
          <c:idx val="2"/>
          <c:order val="2"/>
          <c:tx>
            <c:strRef>
              <c:f>Sheet1!$D$1</c:f>
              <c:strCache>
                <c:ptCount val="1"/>
                <c:pt idx="0">
                  <c:v>Total</c:v>
                </c:pt>
              </c:strCache>
            </c:strRef>
          </c:tx>
          <c:spPr>
            <a:solidFill>
              <a:schemeClr val="accent1">
                <a:tint val="65000"/>
              </a:schemeClr>
            </a:solidFill>
            <a:ln>
              <a:noFill/>
            </a:ln>
            <a:effectLst/>
            <a:scene3d>
              <a:camera prst="orthographicFront"/>
              <a:lightRig rig="threePt" dir="t"/>
            </a:scene3d>
            <a:sp3d>
              <a:bevelT/>
            </a:sp3d>
          </c:spPr>
          <c:invertIfNegative val="0"/>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pt idx="0">
                  <c:v>251.32</c:v>
                </c:pt>
                <c:pt idx="1">
                  <c:v>275.11</c:v>
                </c:pt>
                <c:pt idx="2">
                  <c:v>284.83</c:v>
                </c:pt>
                <c:pt idx="3">
                  <c:v>292.77999999999997</c:v>
                </c:pt>
                <c:pt idx="4" formatCode="0.00">
                  <c:v>301.53999999999996</c:v>
                </c:pt>
              </c:numCache>
            </c:numRef>
          </c:val>
          <c:extLst>
            <c:ext xmlns:c16="http://schemas.microsoft.com/office/drawing/2014/chart" uri="{C3380CC4-5D6E-409C-BE32-E72D297353CC}">
              <c16:uniqueId val="{00000007-3B42-47C2-A924-308668B1C3BD}"/>
            </c:ext>
          </c:extLst>
        </c:ser>
        <c:dLbls>
          <c:showLegendKey val="0"/>
          <c:showVal val="0"/>
          <c:showCatName val="0"/>
          <c:showSerName val="0"/>
          <c:showPercent val="0"/>
          <c:showBubbleSize val="0"/>
        </c:dLbls>
        <c:gapWidth val="219"/>
        <c:overlap val="-27"/>
        <c:axId val="816580464"/>
        <c:axId val="725122576"/>
      </c:barChart>
      <c:catAx>
        <c:axId val="816580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725122576"/>
        <c:crosses val="autoZero"/>
        <c:auto val="1"/>
        <c:lblAlgn val="ctr"/>
        <c:lblOffset val="100"/>
        <c:noMultiLvlLbl val="0"/>
      </c:catAx>
      <c:valAx>
        <c:axId val="725122576"/>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816580464"/>
        <c:crosses val="autoZero"/>
        <c:crossBetween val="between"/>
      </c:valAx>
      <c:spPr>
        <a:noFill/>
        <a:ln w="25400">
          <a:noFill/>
        </a:ln>
        <a:effectLst/>
      </c:spPr>
    </c:plotArea>
    <c:legend>
      <c:legendPos val="b"/>
      <c:layout>
        <c:manualLayout>
          <c:xMode val="edge"/>
          <c:yMode val="edge"/>
          <c:x val="9.1198167993967044E-3"/>
          <c:y val="0.56599263922549503"/>
          <c:w val="0.95575710503089151"/>
          <c:h val="0.14006242091723231"/>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82829587127223E-2"/>
          <c:y val="0"/>
          <c:w val="0.95436780434666446"/>
          <c:h val="0.69357744391997134"/>
        </c:manualLayout>
      </c:layout>
      <c:barChart>
        <c:barDir val="col"/>
        <c:grouping val="clustered"/>
        <c:varyColors val="0"/>
        <c:ser>
          <c:idx val="0"/>
          <c:order val="0"/>
          <c:tx>
            <c:strRef>
              <c:f>Sheet1!$B$1</c:f>
              <c:strCache>
                <c:ptCount val="1"/>
                <c:pt idx="0">
                  <c:v>Area (Million Ha)</c:v>
                </c:pt>
              </c:strCache>
            </c:strRef>
          </c:tx>
          <c:spPr>
            <a:solidFill>
              <a:schemeClr val="accent1">
                <a:shade val="76000"/>
              </a:schemeClr>
            </a:solidFill>
            <a:ln>
              <a:noFill/>
            </a:ln>
            <a:effectLst/>
            <a:scene3d>
              <a:camera prst="orthographicFront"/>
              <a:lightRig rig="threePt" dir="t"/>
            </a:scene3d>
            <a:sp3d>
              <a:bevelT/>
            </a:sp3d>
          </c:spPr>
          <c:invertIfNegative val="0"/>
          <c:cat>
            <c:strRef>
              <c:f>Sheet1!$A$2:$A$7</c:f>
              <c:strCache>
                <c:ptCount val="6"/>
                <c:pt idx="0">
                  <c:v>2015-16</c:v>
                </c:pt>
                <c:pt idx="1">
                  <c:v>2016-17</c:v>
                </c:pt>
                <c:pt idx="2">
                  <c:v>2017-18</c:v>
                </c:pt>
                <c:pt idx="3">
                  <c:v>2018-19</c:v>
                </c:pt>
                <c:pt idx="4">
                  <c:v>2019-20</c:v>
                </c:pt>
                <c:pt idx="5">
                  <c:v>2020-21</c:v>
                </c:pt>
              </c:strCache>
            </c:strRef>
          </c:cat>
          <c:val>
            <c:numRef>
              <c:f>Sheet1!$B$2:$B$7</c:f>
              <c:numCache>
                <c:formatCode>0.00</c:formatCode>
                <c:ptCount val="6"/>
                <c:pt idx="0">
                  <c:v>24.5</c:v>
                </c:pt>
                <c:pt idx="1">
                  <c:v>24.9</c:v>
                </c:pt>
                <c:pt idx="2">
                  <c:v>25.4</c:v>
                </c:pt>
                <c:pt idx="3">
                  <c:v>25.7</c:v>
                </c:pt>
                <c:pt idx="4">
                  <c:v>26.5</c:v>
                </c:pt>
                <c:pt idx="5">
                  <c:v>27.2</c:v>
                </c:pt>
              </c:numCache>
            </c:numRef>
          </c:val>
          <c:extLst>
            <c:ext xmlns:c16="http://schemas.microsoft.com/office/drawing/2014/chart" uri="{C3380CC4-5D6E-409C-BE32-E72D297353CC}">
              <c16:uniqueId val="{00000005-3337-423D-B969-68C9F719BC7E}"/>
            </c:ext>
          </c:extLst>
        </c:ser>
        <c:ser>
          <c:idx val="1"/>
          <c:order val="1"/>
          <c:tx>
            <c:strRef>
              <c:f>Sheet1!$C$1</c:f>
              <c:strCache>
                <c:ptCount val="1"/>
                <c:pt idx="0">
                  <c:v>Production (Million Tonnes)</c:v>
                </c:pt>
              </c:strCache>
            </c:strRef>
          </c:tx>
          <c:spPr>
            <a:solidFill>
              <a:schemeClr val="accent1">
                <a:tint val="77000"/>
              </a:schemeClr>
            </a:solidFill>
            <a:ln>
              <a:noFill/>
            </a:ln>
            <a:effectLst/>
            <a:scene3d>
              <a:camera prst="orthographicFront"/>
              <a:lightRig rig="threePt" dir="t"/>
            </a:scene3d>
            <a:sp3d>
              <a:bevelT/>
            </a:sp3d>
          </c:spPr>
          <c:invertIfNegative val="0"/>
          <c:cat>
            <c:strRef>
              <c:f>Sheet1!$A$2:$A$7</c:f>
              <c:strCache>
                <c:ptCount val="6"/>
                <c:pt idx="0">
                  <c:v>2015-16</c:v>
                </c:pt>
                <c:pt idx="1">
                  <c:v>2016-17</c:v>
                </c:pt>
                <c:pt idx="2">
                  <c:v>2017-18</c:v>
                </c:pt>
                <c:pt idx="3">
                  <c:v>2018-19</c:v>
                </c:pt>
                <c:pt idx="4">
                  <c:v>2019-20</c:v>
                </c:pt>
                <c:pt idx="5">
                  <c:v>2020-21</c:v>
                </c:pt>
              </c:strCache>
            </c:strRef>
          </c:cat>
          <c:val>
            <c:numRef>
              <c:f>Sheet1!$C$2:$C$7</c:f>
              <c:numCache>
                <c:formatCode>0.00</c:formatCode>
                <c:ptCount val="6"/>
                <c:pt idx="0">
                  <c:v>286.2</c:v>
                </c:pt>
                <c:pt idx="1">
                  <c:v>300.60000000000002</c:v>
                </c:pt>
                <c:pt idx="2">
                  <c:v>310.7</c:v>
                </c:pt>
                <c:pt idx="3">
                  <c:v>311.10000000000002</c:v>
                </c:pt>
                <c:pt idx="4">
                  <c:v>320.5</c:v>
                </c:pt>
                <c:pt idx="5">
                  <c:v>329.9</c:v>
                </c:pt>
              </c:numCache>
            </c:numRef>
          </c:val>
          <c:extLst>
            <c:ext xmlns:c16="http://schemas.microsoft.com/office/drawing/2014/chart" uri="{C3380CC4-5D6E-409C-BE32-E72D297353CC}">
              <c16:uniqueId val="{00000006-3337-423D-B969-68C9F719BC7E}"/>
            </c:ext>
          </c:extLst>
        </c:ser>
        <c:dLbls>
          <c:showLegendKey val="0"/>
          <c:showVal val="0"/>
          <c:showCatName val="0"/>
          <c:showSerName val="0"/>
          <c:showPercent val="0"/>
          <c:showBubbleSize val="0"/>
        </c:dLbls>
        <c:gapWidth val="219"/>
        <c:overlap val="-27"/>
        <c:axId val="816580464"/>
        <c:axId val="725122576"/>
      </c:barChart>
      <c:catAx>
        <c:axId val="816580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725122576"/>
        <c:crosses val="autoZero"/>
        <c:auto val="1"/>
        <c:lblAlgn val="ctr"/>
        <c:lblOffset val="100"/>
        <c:noMultiLvlLbl val="0"/>
      </c:catAx>
      <c:valAx>
        <c:axId val="725122576"/>
        <c:scaling>
          <c:orientation val="minMax"/>
        </c:scaling>
        <c:delete val="0"/>
        <c:axPos val="l"/>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816580464"/>
        <c:crosses val="autoZero"/>
        <c:crossBetween val="between"/>
      </c:valAx>
      <c:spPr>
        <a:noFill/>
        <a:ln w="25400">
          <a:noFill/>
        </a:ln>
        <a:effectLst/>
      </c:spPr>
    </c:plotArea>
    <c:legend>
      <c:legendPos val="b"/>
      <c:layout>
        <c:manualLayout>
          <c:xMode val="edge"/>
          <c:yMode val="edge"/>
          <c:x val="1.5199694665661173E-3"/>
          <c:y val="0.85993761196106977"/>
          <c:w val="0.95575710503089151"/>
          <c:h val="0.14006238803893023"/>
        </c:manualLayout>
      </c:layout>
      <c:overlay val="0"/>
      <c:spPr>
        <a:noFill/>
        <a:ln>
          <a:noFill/>
        </a:ln>
        <a:effectLst/>
      </c:spPr>
      <c:txPr>
        <a:bodyPr rot="0" spcFirstLastPara="1" vertOverflow="ellipsis" vert="horz" wrap="square" anchor="ctr" anchorCtr="1"/>
        <a:lstStyle/>
        <a:p>
          <a:pPr>
            <a:defRPr sz="1000" b="0" i="0" u="none" strike="noStrike" kern="1200" baseline="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b="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3948820081166391"/>
          <c:w val="0.99798805302561078"/>
          <c:h val="0.5592005832044239"/>
        </c:manualLayout>
      </c:layout>
      <c:barChart>
        <c:barDir val="col"/>
        <c:grouping val="clustered"/>
        <c:varyColors val="0"/>
        <c:ser>
          <c:idx val="0"/>
          <c:order val="0"/>
          <c:tx>
            <c:strRef>
              <c:f>Sheet1!$B$1</c:f>
              <c:strCache>
                <c:ptCount val="1"/>
                <c:pt idx="0">
                  <c:v>By Value</c:v>
                </c:pt>
              </c:strCache>
            </c:strRef>
          </c:tx>
          <c:spPr>
            <a:solidFill>
              <a:srgbClr val="183D5B"/>
            </a:solidFill>
            <a:ln>
              <a:noFill/>
            </a:ln>
            <a:effectLst/>
          </c:spPr>
          <c:invertIfNegative val="0"/>
          <c:dPt>
            <c:idx val="0"/>
            <c:invertIfNegative val="0"/>
            <c:bubble3D val="0"/>
            <c:extLst>
              <c:ext xmlns:c16="http://schemas.microsoft.com/office/drawing/2014/chart" uri="{C3380CC4-5D6E-409C-BE32-E72D297353CC}">
                <c16:uniqueId val="{00000000-DC9D-4BFA-921D-C339E58F6B56}"/>
              </c:ext>
            </c:extLst>
          </c:dPt>
          <c:dPt>
            <c:idx val="1"/>
            <c:invertIfNegative val="0"/>
            <c:bubble3D val="0"/>
            <c:extLst>
              <c:ext xmlns:c16="http://schemas.microsoft.com/office/drawing/2014/chart" uri="{C3380CC4-5D6E-409C-BE32-E72D297353CC}">
                <c16:uniqueId val="{00000001-DC9D-4BFA-921D-C339E58F6B56}"/>
              </c:ext>
            </c:extLst>
          </c:dPt>
          <c:dPt>
            <c:idx val="3"/>
            <c:invertIfNegative val="0"/>
            <c:bubble3D val="0"/>
            <c:extLst>
              <c:ext xmlns:c16="http://schemas.microsoft.com/office/drawing/2014/chart" uri="{C3380CC4-5D6E-409C-BE32-E72D297353CC}">
                <c16:uniqueId val="{00000002-DC9D-4BFA-921D-C339E58F6B56}"/>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2017</c:v>
                </c:pt>
                <c:pt idx="1">
                  <c:v>2021</c:v>
                </c:pt>
                <c:pt idx="2">
                  <c:v>2030F</c:v>
                </c:pt>
                <c:pt idx="3">
                  <c:v>2035F</c:v>
                </c:pt>
              </c:strCache>
            </c:strRef>
          </c:cat>
          <c:val>
            <c:numRef>
              <c:f>Sheet1!$B$2:$B$5</c:f>
              <c:numCache>
                <c:formatCode>0.00</c:formatCode>
                <c:ptCount val="4"/>
                <c:pt idx="0">
                  <c:v>193.34</c:v>
                </c:pt>
                <c:pt idx="1">
                  <c:v>220.72</c:v>
                </c:pt>
                <c:pt idx="2">
                  <c:v>379.389370731714</c:v>
                </c:pt>
                <c:pt idx="3">
                  <c:v>502.93135003031591</c:v>
                </c:pt>
              </c:numCache>
            </c:numRef>
          </c:val>
          <c:extLst>
            <c:ext xmlns:c16="http://schemas.microsoft.com/office/drawing/2014/chart" uri="{C3380CC4-5D6E-409C-BE32-E72D297353CC}">
              <c16:uniqueId val="{00000003-DC9D-4BFA-921D-C339E58F6B56}"/>
            </c:ext>
          </c:extLst>
        </c:ser>
        <c:dLbls>
          <c:showLegendKey val="0"/>
          <c:showVal val="0"/>
          <c:showCatName val="0"/>
          <c:showSerName val="0"/>
          <c:showPercent val="0"/>
          <c:showBubbleSize val="0"/>
        </c:dLbls>
        <c:gapWidth val="219"/>
        <c:overlap val="-27"/>
        <c:axId val="350554472"/>
        <c:axId val="350554864"/>
      </c:barChart>
      <c:catAx>
        <c:axId val="350554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50554864"/>
        <c:crosses val="autoZero"/>
        <c:auto val="0"/>
        <c:lblAlgn val="ctr"/>
        <c:lblOffset val="100"/>
        <c:noMultiLvlLbl val="0"/>
      </c:catAx>
      <c:valAx>
        <c:axId val="350554864"/>
        <c:scaling>
          <c:orientation val="minMax"/>
        </c:scaling>
        <c:delete val="1"/>
        <c:axPos val="l"/>
        <c:numFmt formatCode="0.00" sourceLinked="1"/>
        <c:majorTickMark val="none"/>
        <c:minorTickMark val="none"/>
        <c:tickLblPos val="nextTo"/>
        <c:crossAx val="350554472"/>
        <c:crosses val="autoZero"/>
        <c:crossBetween val="between"/>
      </c:valAx>
      <c:spPr>
        <a:noFill/>
        <a:ln>
          <a:noFill/>
        </a:ln>
        <a:effectLst/>
      </c:spPr>
    </c:plotArea>
    <c:plotVisOnly val="1"/>
    <c:dispBlanksAs val="gap"/>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7.6431771542781841E-3"/>
          <c:y val="3.870787541169305E-2"/>
          <c:w val="0.95436780434666446"/>
          <c:h val="0.64615872301585142"/>
        </c:manualLayout>
      </c:layout>
      <c:barChart>
        <c:barDir val="col"/>
        <c:grouping val="clustered"/>
        <c:varyColors val="0"/>
        <c:ser>
          <c:idx val="0"/>
          <c:order val="0"/>
          <c:tx>
            <c:strRef>
              <c:f>Sheet1!$B$1</c:f>
              <c:strCache>
                <c:ptCount val="1"/>
                <c:pt idx="0">
                  <c:v>Cotton</c:v>
                </c:pt>
              </c:strCache>
            </c:strRef>
          </c:tx>
          <c:spPr>
            <a:solidFill>
              <a:schemeClr val="accent1"/>
            </a:solidFill>
            <a:ln>
              <a:noFill/>
            </a:ln>
            <a:effectLst/>
            <a:scene3d>
              <a:camera prst="orthographicFront"/>
              <a:lightRig rig="threePt" dir="t"/>
            </a:scene3d>
            <a:sp3d>
              <a:bevelT/>
            </a:sp3d>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Sheet1!$A$2:$A$8</c:f>
              <c:numCache>
                <c:formatCode>General</c:formatCode>
                <c:ptCount val="7"/>
                <c:pt idx="0">
                  <c:v>2005</c:v>
                </c:pt>
                <c:pt idx="1">
                  <c:v>2010</c:v>
                </c:pt>
                <c:pt idx="2">
                  <c:v>2012</c:v>
                </c:pt>
                <c:pt idx="3">
                  <c:v>2016</c:v>
                </c:pt>
                <c:pt idx="4">
                  <c:v>2017</c:v>
                </c:pt>
                <c:pt idx="5">
                  <c:v>2018</c:v>
                </c:pt>
                <c:pt idx="6">
                  <c:v>2021</c:v>
                </c:pt>
              </c:numCache>
            </c:numRef>
          </c:cat>
          <c:val>
            <c:numRef>
              <c:f>Sheet1!$B$2:$B$8</c:f>
              <c:numCache>
                <c:formatCode>General</c:formatCode>
                <c:ptCount val="7"/>
                <c:pt idx="0">
                  <c:v>3.09</c:v>
                </c:pt>
                <c:pt idx="1">
                  <c:v>4.9400000000000004</c:v>
                </c:pt>
                <c:pt idx="2">
                  <c:v>6.14</c:v>
                </c:pt>
                <c:pt idx="3">
                  <c:v>8.15</c:v>
                </c:pt>
                <c:pt idx="4" formatCode="0.00">
                  <c:v>8.9</c:v>
                </c:pt>
                <c:pt idx="5" formatCode="0.00">
                  <c:v>9.7200000000000006</c:v>
                </c:pt>
                <c:pt idx="6" formatCode="0.00">
                  <c:v>10.95</c:v>
                </c:pt>
              </c:numCache>
            </c:numRef>
          </c:val>
          <c:extLst>
            <c:ext xmlns:c16="http://schemas.microsoft.com/office/drawing/2014/chart" uri="{C3380CC4-5D6E-409C-BE32-E72D297353CC}">
              <c16:uniqueId val="{00000000-E5DC-4723-9B96-3E0C0FB10511}"/>
            </c:ext>
          </c:extLst>
        </c:ser>
        <c:dLbls>
          <c:dLblPos val="outEnd"/>
          <c:showLegendKey val="0"/>
          <c:showVal val="1"/>
          <c:showCatName val="0"/>
          <c:showSerName val="0"/>
          <c:showPercent val="0"/>
          <c:showBubbleSize val="0"/>
        </c:dLbls>
        <c:gapWidth val="219"/>
        <c:overlap val="-27"/>
        <c:axId val="816580464"/>
        <c:axId val="725122576"/>
      </c:barChart>
      <c:catAx>
        <c:axId val="816580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725122576"/>
        <c:crosses val="autoZero"/>
        <c:auto val="1"/>
        <c:lblAlgn val="ctr"/>
        <c:lblOffset val="100"/>
        <c:noMultiLvlLbl val="0"/>
      </c:catAx>
      <c:valAx>
        <c:axId val="725122576"/>
        <c:scaling>
          <c:orientation val="minMax"/>
        </c:scaling>
        <c:delete val="1"/>
        <c:axPos val="l"/>
        <c:numFmt formatCode="General" sourceLinked="1"/>
        <c:majorTickMark val="none"/>
        <c:minorTickMark val="none"/>
        <c:tickLblPos val="nextTo"/>
        <c:crossAx val="8165804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0397200349956234E-3"/>
          <c:y val="0.14218930446194225"/>
          <c:w val="0.78517580888697647"/>
          <c:h val="0.72603724794837632"/>
        </c:manualLayout>
      </c:layout>
      <c:pie3DChart>
        <c:varyColors val="1"/>
        <c:ser>
          <c:idx val="0"/>
          <c:order val="0"/>
          <c:tx>
            <c:strRef>
              <c:f>Sheet1!$B$1</c:f>
              <c:strCache>
                <c:ptCount val="1"/>
                <c:pt idx="0">
                  <c:v>Column1</c:v>
                </c:pt>
              </c:strCache>
            </c:strRef>
          </c:tx>
          <c:spPr>
            <a:ln w="12700"/>
          </c:spPr>
          <c:dPt>
            <c:idx val="0"/>
            <c:bubble3D val="0"/>
            <c:spPr>
              <a:solidFill>
                <a:schemeClr val="accent1"/>
              </a:solidFill>
              <a:ln w="12700">
                <a:solidFill>
                  <a:schemeClr val="lt1"/>
                </a:solidFill>
              </a:ln>
              <a:effectLst/>
              <a:sp3d contourW="12700">
                <a:contourClr>
                  <a:schemeClr val="lt1"/>
                </a:contourClr>
              </a:sp3d>
            </c:spPr>
            <c:extLst>
              <c:ext xmlns:c16="http://schemas.microsoft.com/office/drawing/2014/chart" uri="{C3380CC4-5D6E-409C-BE32-E72D297353CC}">
                <c16:uniqueId val="{00000001-BDE6-49AB-A13D-858080F1F8FD}"/>
              </c:ext>
            </c:extLst>
          </c:dPt>
          <c:dPt>
            <c:idx val="1"/>
            <c:bubble3D val="0"/>
            <c:spPr>
              <a:solidFill>
                <a:schemeClr val="accent3"/>
              </a:solidFill>
              <a:ln w="12700">
                <a:solidFill>
                  <a:schemeClr val="lt1"/>
                </a:solidFill>
              </a:ln>
              <a:effectLst/>
              <a:sp3d contourW="12700">
                <a:contourClr>
                  <a:schemeClr val="lt1"/>
                </a:contourClr>
              </a:sp3d>
            </c:spPr>
            <c:extLst>
              <c:ext xmlns:c16="http://schemas.microsoft.com/office/drawing/2014/chart" uri="{C3380CC4-5D6E-409C-BE32-E72D297353CC}">
                <c16:uniqueId val="{00000003-BDE6-49AB-A13D-858080F1F8FD}"/>
              </c:ext>
            </c:extLst>
          </c:dPt>
          <c:dPt>
            <c:idx val="2"/>
            <c:bubble3D val="0"/>
            <c:spPr>
              <a:solidFill>
                <a:schemeClr val="accent5"/>
              </a:solidFill>
              <a:ln w="12700">
                <a:solidFill>
                  <a:schemeClr val="lt1"/>
                </a:solidFill>
              </a:ln>
              <a:effectLst/>
              <a:sp3d contourW="12700">
                <a:contourClr>
                  <a:schemeClr val="lt1"/>
                </a:contourClr>
              </a:sp3d>
            </c:spPr>
            <c:extLst>
              <c:ext xmlns:c16="http://schemas.microsoft.com/office/drawing/2014/chart" uri="{C3380CC4-5D6E-409C-BE32-E72D297353CC}">
                <c16:uniqueId val="{00000005-BDE6-49AB-A13D-858080F1F8FD}"/>
              </c:ext>
            </c:extLst>
          </c:dPt>
          <c:dPt>
            <c:idx val="3"/>
            <c:bubble3D val="0"/>
            <c:spPr>
              <a:solidFill>
                <a:schemeClr val="accent1">
                  <a:lumMod val="60000"/>
                </a:schemeClr>
              </a:solidFill>
              <a:ln w="12700">
                <a:solidFill>
                  <a:schemeClr val="lt1"/>
                </a:solidFill>
              </a:ln>
              <a:effectLst/>
              <a:sp3d contourW="12700">
                <a:contourClr>
                  <a:schemeClr val="lt1"/>
                </a:contourClr>
              </a:sp3d>
            </c:spPr>
            <c:extLst>
              <c:ext xmlns:c16="http://schemas.microsoft.com/office/drawing/2014/chart" uri="{C3380CC4-5D6E-409C-BE32-E72D297353CC}">
                <c16:uniqueId val="{00000007-BDE6-49AB-A13D-858080F1F8FD}"/>
              </c:ext>
            </c:extLst>
          </c:dPt>
          <c:dPt>
            <c:idx val="4"/>
            <c:bubble3D val="0"/>
            <c:spPr>
              <a:solidFill>
                <a:schemeClr val="accent3">
                  <a:lumMod val="60000"/>
                </a:schemeClr>
              </a:solidFill>
              <a:ln w="12700">
                <a:solidFill>
                  <a:schemeClr val="lt1"/>
                </a:solidFill>
              </a:ln>
              <a:effectLst/>
              <a:sp3d contourW="12700">
                <a:contourClr>
                  <a:schemeClr val="lt1"/>
                </a:contourClr>
              </a:sp3d>
            </c:spPr>
            <c:extLst>
              <c:ext xmlns:c16="http://schemas.microsoft.com/office/drawing/2014/chart" uri="{C3380CC4-5D6E-409C-BE32-E72D297353CC}">
                <c16:uniqueId val="{00000009-BDE6-49AB-A13D-858080F1F8FD}"/>
              </c:ext>
            </c:extLst>
          </c:dPt>
          <c:dPt>
            <c:idx val="5"/>
            <c:bubble3D val="0"/>
            <c:spPr>
              <a:solidFill>
                <a:schemeClr val="accent5">
                  <a:lumMod val="60000"/>
                </a:schemeClr>
              </a:solidFill>
              <a:ln w="12700">
                <a:solidFill>
                  <a:schemeClr val="lt1"/>
                </a:solidFill>
              </a:ln>
              <a:effectLst/>
              <a:sp3d contourW="12700">
                <a:contourClr>
                  <a:schemeClr val="lt1"/>
                </a:contourClr>
              </a:sp3d>
            </c:spPr>
            <c:extLst>
              <c:ext xmlns:c16="http://schemas.microsoft.com/office/drawing/2014/chart" uri="{C3380CC4-5D6E-409C-BE32-E72D297353CC}">
                <c16:uniqueId val="{0000000B-BDE6-49AB-A13D-858080F1F8FD}"/>
              </c:ext>
            </c:extLst>
          </c:dPt>
          <c:dPt>
            <c:idx val="6"/>
            <c:bubble3D val="0"/>
            <c:spPr>
              <a:solidFill>
                <a:schemeClr val="accent1">
                  <a:lumMod val="80000"/>
                  <a:lumOff val="20000"/>
                </a:schemeClr>
              </a:solidFill>
              <a:ln w="12700">
                <a:solidFill>
                  <a:schemeClr val="lt1"/>
                </a:solidFill>
              </a:ln>
              <a:effectLst/>
              <a:sp3d contourW="12700">
                <a:contourClr>
                  <a:schemeClr val="lt1"/>
                </a:contourClr>
              </a:sp3d>
            </c:spPr>
            <c:extLst>
              <c:ext xmlns:c16="http://schemas.microsoft.com/office/drawing/2014/chart" uri="{C3380CC4-5D6E-409C-BE32-E72D297353CC}">
                <c16:uniqueId val="{0000000D-BDE6-49AB-A13D-858080F1F8FD}"/>
              </c:ext>
            </c:extLst>
          </c:dPt>
          <c:dPt>
            <c:idx val="7"/>
            <c:bubble3D val="0"/>
            <c:spPr>
              <a:solidFill>
                <a:schemeClr val="accent3">
                  <a:lumMod val="80000"/>
                  <a:lumOff val="20000"/>
                </a:schemeClr>
              </a:solidFill>
              <a:ln w="12700">
                <a:solidFill>
                  <a:schemeClr val="lt1"/>
                </a:solidFill>
              </a:ln>
              <a:effectLst/>
              <a:sp3d contourW="12700">
                <a:contourClr>
                  <a:schemeClr val="lt1"/>
                </a:contourClr>
              </a:sp3d>
            </c:spPr>
            <c:extLst>
              <c:ext xmlns:c16="http://schemas.microsoft.com/office/drawing/2014/chart" uri="{C3380CC4-5D6E-409C-BE32-E72D297353CC}">
                <c16:uniqueId val="{0000000F-BDE6-49AB-A13D-858080F1F8FD}"/>
              </c:ext>
            </c:extLst>
          </c:dPt>
          <c:dPt>
            <c:idx val="8"/>
            <c:bubble3D val="0"/>
            <c:spPr>
              <a:solidFill>
                <a:schemeClr val="accent5">
                  <a:lumMod val="80000"/>
                  <a:lumOff val="20000"/>
                </a:schemeClr>
              </a:solidFill>
              <a:ln w="12700">
                <a:solidFill>
                  <a:schemeClr val="lt1"/>
                </a:solidFill>
              </a:ln>
              <a:effectLst/>
              <a:sp3d contourW="12700">
                <a:contourClr>
                  <a:schemeClr val="lt1"/>
                </a:contourClr>
              </a:sp3d>
            </c:spPr>
            <c:extLst>
              <c:ext xmlns:c16="http://schemas.microsoft.com/office/drawing/2014/chart" uri="{C3380CC4-5D6E-409C-BE32-E72D297353CC}">
                <c16:uniqueId val="{00000011-BDE6-49AB-A13D-858080F1F8FD}"/>
              </c:ext>
            </c:extLst>
          </c:dPt>
          <c:dPt>
            <c:idx val="9"/>
            <c:bubble3D val="0"/>
            <c:spPr>
              <a:solidFill>
                <a:schemeClr val="accent1">
                  <a:lumMod val="80000"/>
                </a:schemeClr>
              </a:solidFill>
              <a:ln w="12700">
                <a:solidFill>
                  <a:schemeClr val="lt1"/>
                </a:solidFill>
              </a:ln>
              <a:effectLst/>
              <a:sp3d contourW="12700">
                <a:contourClr>
                  <a:schemeClr val="lt1"/>
                </a:contourClr>
              </a:sp3d>
            </c:spPr>
            <c:extLst>
              <c:ext xmlns:c16="http://schemas.microsoft.com/office/drawing/2014/chart" uri="{C3380CC4-5D6E-409C-BE32-E72D297353CC}">
                <c16:uniqueId val="{00000013-BDE6-49AB-A13D-858080F1F8FD}"/>
              </c:ext>
            </c:extLst>
          </c:dPt>
          <c:dLbls>
            <c:dLbl>
              <c:idx val="8"/>
              <c:layout>
                <c:manualLayout>
                  <c:x val="6.5241819772528423E-2"/>
                  <c:y val="-0.1412129265091863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BDE6-49AB-A13D-858080F1F8F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Andhra Pradesh</c:v>
                </c:pt>
                <c:pt idx="1">
                  <c:v>Uttar Pradesh</c:v>
                </c:pt>
                <c:pt idx="2">
                  <c:v>Maharashtra</c:v>
                </c:pt>
                <c:pt idx="3">
                  <c:v>Gujarat</c:v>
                </c:pt>
                <c:pt idx="4">
                  <c:v>Madhya Pradesh</c:v>
                </c:pt>
                <c:pt idx="5">
                  <c:v>Karnataka</c:v>
                </c:pt>
                <c:pt idx="6">
                  <c:v>Tamil Nadu</c:v>
                </c:pt>
                <c:pt idx="7">
                  <c:v>Bihar</c:v>
                </c:pt>
                <c:pt idx="8">
                  <c:v>West Bengal</c:v>
                </c:pt>
                <c:pt idx="9">
                  <c:v>Others</c:v>
                </c:pt>
              </c:strCache>
            </c:strRef>
          </c:cat>
          <c:val>
            <c:numRef>
              <c:f>Sheet1!$B$2:$B$11</c:f>
              <c:numCache>
                <c:formatCode>0%</c:formatCode>
                <c:ptCount val="10"/>
                <c:pt idx="0">
                  <c:v>0.17</c:v>
                </c:pt>
                <c:pt idx="1">
                  <c:v>0.11</c:v>
                </c:pt>
                <c:pt idx="2">
                  <c:v>0.12</c:v>
                </c:pt>
                <c:pt idx="3">
                  <c:v>0.08</c:v>
                </c:pt>
                <c:pt idx="4">
                  <c:v>0.08</c:v>
                </c:pt>
                <c:pt idx="5">
                  <c:v>7.0000000000000007E-2</c:v>
                </c:pt>
                <c:pt idx="6">
                  <c:v>0.05</c:v>
                </c:pt>
                <c:pt idx="7">
                  <c:v>0.05</c:v>
                </c:pt>
                <c:pt idx="8">
                  <c:v>0.04</c:v>
                </c:pt>
                <c:pt idx="9">
                  <c:v>0.22999999999999976</c:v>
                </c:pt>
              </c:numCache>
            </c:numRef>
          </c:val>
          <c:extLst>
            <c:ext xmlns:c16="http://schemas.microsoft.com/office/drawing/2014/chart" uri="{C3380CC4-5D6E-409C-BE32-E72D297353CC}">
              <c16:uniqueId val="{00000014-BDE6-49AB-A13D-858080F1F8FD}"/>
            </c:ext>
          </c:extLst>
        </c:ser>
        <c:dLbls>
          <c:dLblPos val="bestFit"/>
          <c:showLegendKey val="0"/>
          <c:showVal val="1"/>
          <c:showCatName val="0"/>
          <c:showSerName val="0"/>
          <c:showPercent val="0"/>
          <c:showBubbleSize val="0"/>
          <c:showLeaderLines val="1"/>
        </c:dLbls>
      </c:pie3D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6.1486319505736986E-3"/>
          <c:y val="0.10816259925855685"/>
          <c:w val="0.95436780434666446"/>
          <c:h val="0.74709619944067873"/>
        </c:manualLayout>
      </c:layout>
      <c:barChart>
        <c:barDir val="col"/>
        <c:grouping val="clustered"/>
        <c:varyColors val="0"/>
        <c:ser>
          <c:idx val="0"/>
          <c:order val="0"/>
          <c:tx>
            <c:strRef>
              <c:f>Sheet1!$B$1</c:f>
              <c:strCache>
                <c:ptCount val="1"/>
                <c:pt idx="0">
                  <c:v>Area</c:v>
                </c:pt>
              </c:strCache>
            </c:strRef>
          </c:tx>
          <c:spPr>
            <a:solidFill>
              <a:schemeClr val="accent1"/>
            </a:solidFill>
            <a:ln>
              <a:noFill/>
            </a:ln>
            <a:effectLst/>
            <a:scene3d>
              <a:camera prst="orthographicFront"/>
              <a:lightRig rig="threePt" dir="t"/>
            </a:scene3d>
            <a:sp3d>
              <a:bevelT/>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Andhra Pradesh</c:v>
                </c:pt>
                <c:pt idx="1">
                  <c:v>Gujarat</c:v>
                </c:pt>
                <c:pt idx="2">
                  <c:v>Karnataka</c:v>
                </c:pt>
                <c:pt idx="3">
                  <c:v>Madhya Pradesh</c:v>
                </c:pt>
                <c:pt idx="4">
                  <c:v>Maharashtra</c:v>
                </c:pt>
                <c:pt idx="5">
                  <c:v>Rajasthan</c:v>
                </c:pt>
                <c:pt idx="6">
                  <c:v>Tamil Nadu</c:v>
                </c:pt>
                <c:pt idx="7">
                  <c:v>Assam</c:v>
                </c:pt>
              </c:strCache>
            </c:strRef>
          </c:cat>
          <c:val>
            <c:numRef>
              <c:f>Sheet1!$B$2:$B$9</c:f>
              <c:numCache>
                <c:formatCode>0</c:formatCode>
                <c:ptCount val="8"/>
                <c:pt idx="0">
                  <c:v>121712</c:v>
                </c:pt>
                <c:pt idx="1">
                  <c:v>107649</c:v>
                </c:pt>
                <c:pt idx="2">
                  <c:v>250590</c:v>
                </c:pt>
                <c:pt idx="3">
                  <c:v>15882</c:v>
                </c:pt>
                <c:pt idx="4">
                  <c:v>171098</c:v>
                </c:pt>
                <c:pt idx="5">
                  <c:v>58573</c:v>
                </c:pt>
                <c:pt idx="6">
                  <c:v>263494</c:v>
                </c:pt>
                <c:pt idx="7">
                  <c:v>10873</c:v>
                </c:pt>
              </c:numCache>
            </c:numRef>
          </c:val>
          <c:extLst>
            <c:ext xmlns:c16="http://schemas.microsoft.com/office/drawing/2014/chart" uri="{C3380CC4-5D6E-409C-BE32-E72D297353CC}">
              <c16:uniqueId val="{00000000-3442-41A9-9ED7-0F6EEA7CF43C}"/>
            </c:ext>
          </c:extLst>
        </c:ser>
        <c:dLbls>
          <c:dLblPos val="outEnd"/>
          <c:showLegendKey val="0"/>
          <c:showVal val="1"/>
          <c:showCatName val="0"/>
          <c:showSerName val="0"/>
          <c:showPercent val="0"/>
          <c:showBubbleSize val="0"/>
        </c:dLbls>
        <c:gapWidth val="219"/>
        <c:overlap val="-27"/>
        <c:axId val="816580464"/>
        <c:axId val="725122576"/>
      </c:barChart>
      <c:catAx>
        <c:axId val="816580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725122576"/>
        <c:crosses val="autoZero"/>
        <c:auto val="1"/>
        <c:lblAlgn val="ctr"/>
        <c:lblOffset val="100"/>
        <c:noMultiLvlLbl val="0"/>
      </c:catAx>
      <c:valAx>
        <c:axId val="725122576"/>
        <c:scaling>
          <c:orientation val="minMax"/>
        </c:scaling>
        <c:delete val="1"/>
        <c:axPos val="l"/>
        <c:numFmt formatCode="0" sourceLinked="1"/>
        <c:majorTickMark val="none"/>
        <c:minorTickMark val="none"/>
        <c:tickLblPos val="nextTo"/>
        <c:crossAx val="8165804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002060"/>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0.20120036897787272"/>
          <c:w val="0.95804792260294591"/>
          <c:h val="0.59547327267395322"/>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98.969479622999998</c:v>
                </c:pt>
                <c:pt idx="1">
                  <c:v>106.23781942781497</c:v>
                </c:pt>
                <c:pt idx="2">
                  <c:v>110.95020729284805</c:v>
                </c:pt>
                <c:pt idx="3">
                  <c:v>110.98952799198001</c:v>
                </c:pt>
                <c:pt idx="4">
                  <c:v>115.367740916608</c:v>
                </c:pt>
                <c:pt idx="5">
                  <c:v>122.07142562591083</c:v>
                </c:pt>
                <c:pt idx="6">
                  <c:v>129.38438001337457</c:v>
                </c:pt>
                <c:pt idx="7">
                  <c:v>138.41986430543733</c:v>
                </c:pt>
                <c:pt idx="8">
                  <c:v>147.22864236501528</c:v>
                </c:pt>
                <c:pt idx="9">
                  <c:v>157.66642175401699</c:v>
                </c:pt>
                <c:pt idx="10">
                  <c:v>168.66955226322432</c:v>
                </c:pt>
                <c:pt idx="11">
                  <c:v>180.40326512840372</c:v>
                </c:pt>
                <c:pt idx="12">
                  <c:v>192.97645423886416</c:v>
                </c:pt>
                <c:pt idx="13">
                  <c:v>206.14764948607171</c:v>
                </c:pt>
                <c:pt idx="14">
                  <c:v>219.13845837143759</c:v>
                </c:pt>
                <c:pt idx="15">
                  <c:v>232.84450156134213</c:v>
                </c:pt>
                <c:pt idx="16">
                  <c:v>245.87244433139119</c:v>
                </c:pt>
                <c:pt idx="17">
                  <c:v>261.37427775135023</c:v>
                </c:pt>
                <c:pt idx="18">
                  <c:v>275.61288171310633</c:v>
                </c:pt>
              </c:numCache>
            </c:numRef>
          </c:val>
          <c:extLst>
            <c:ext xmlns:c16="http://schemas.microsoft.com/office/drawing/2014/chart" uri="{C3380CC4-5D6E-409C-BE32-E72D297353CC}">
              <c16:uniqueId val="{00000000-F246-4B4B-8456-ED431222B3B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0.20120036897787272"/>
          <c:w val="0.95804792260294591"/>
          <c:h val="0.59547327267395322"/>
        </c:manualLayout>
      </c:layout>
      <c:barChart>
        <c:barDir val="col"/>
        <c:grouping val="clustered"/>
        <c:varyColors val="0"/>
        <c:ser>
          <c:idx val="0"/>
          <c:order val="0"/>
          <c:tx>
            <c:strRef>
              <c:f>Sheet1!$B$1</c:f>
              <c:strCache>
                <c:ptCount val="1"/>
                <c:pt idx="0">
                  <c:v>Value (Kilo Tonnes)</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75.582678809400008</c:v>
                </c:pt>
                <c:pt idx="1">
                  <c:v>80.375215311799991</c:v>
                </c:pt>
                <c:pt idx="2">
                  <c:v>82.349110239900014</c:v>
                </c:pt>
                <c:pt idx="3">
                  <c:v>85.198972044599998</c:v>
                </c:pt>
                <c:pt idx="4">
                  <c:v>86.860733984800007</c:v>
                </c:pt>
                <c:pt idx="5">
                  <c:v>91.790694532160316</c:v>
                </c:pt>
                <c:pt idx="6">
                  <c:v>96.744397334157853</c:v>
                </c:pt>
                <c:pt idx="7">
                  <c:v>102.7958604763146</c:v>
                </c:pt>
                <c:pt idx="8">
                  <c:v>109.1950598889952</c:v>
                </c:pt>
                <c:pt idx="9">
                  <c:v>116.36963273511097</c:v>
                </c:pt>
                <c:pt idx="10">
                  <c:v>124.22200514085851</c:v>
                </c:pt>
                <c:pt idx="11">
                  <c:v>132.31634618292509</c:v>
                </c:pt>
                <c:pt idx="12">
                  <c:v>140.64341076917228</c:v>
                </c:pt>
                <c:pt idx="13">
                  <c:v>149.30615253046955</c:v>
                </c:pt>
                <c:pt idx="14">
                  <c:v>158.3256846437765</c:v>
                </c:pt>
                <c:pt idx="15">
                  <c:v>167.61323978807965</c:v>
                </c:pt>
                <c:pt idx="16">
                  <c:v>177.03023822281222</c:v>
                </c:pt>
                <c:pt idx="17">
                  <c:v>187.01473889190885</c:v>
                </c:pt>
                <c:pt idx="18">
                  <c:v>197.21967562686052</c:v>
                </c:pt>
              </c:numCache>
            </c:numRef>
          </c:val>
          <c:extLst>
            <c:ext xmlns:c16="http://schemas.microsoft.com/office/drawing/2014/chart" uri="{C3380CC4-5D6E-409C-BE32-E72D297353CC}">
              <c16:uniqueId val="{00000000-82EC-46F5-8A31-AF08E4A14CC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882114980519271"/>
          <c:y val="1.3025668036933996E-2"/>
          <c:w val="0.80561568268456463"/>
          <c:h val="0.7828352464223739"/>
        </c:manualLayout>
      </c:layout>
      <c:barChart>
        <c:barDir val="col"/>
        <c:grouping val="stacked"/>
        <c:varyColors val="0"/>
        <c:ser>
          <c:idx val="3"/>
          <c:order val="0"/>
          <c:tx>
            <c:strRef>
              <c:f>Sheet1!$E$1</c:f>
              <c:strCache>
                <c:ptCount val="1"/>
                <c:pt idx="0">
                  <c:v>Field &amp; Cash Crops</c:v>
                </c:pt>
              </c:strCache>
            </c:strRef>
          </c:tx>
          <c:spPr>
            <a:solidFill>
              <a:schemeClr val="accent1">
                <a:lumMod val="60000"/>
              </a:schemeClr>
            </a:solidFill>
            <a:ln>
              <a:noFill/>
            </a:ln>
            <a:effectLst/>
          </c:spPr>
          <c:invertIfNegative val="0"/>
          <c:val>
            <c:numRef>
              <c:f>Sheet1!$E$2:$E$20</c:f>
              <c:numCache>
                <c:formatCode>0.00%</c:formatCode>
                <c:ptCount val="19"/>
                <c:pt idx="0">
                  <c:v>0.1202896</c:v>
                </c:pt>
                <c:pt idx="1">
                  <c:v>0.11961628999999974</c:v>
                </c:pt>
                <c:pt idx="2">
                  <c:v>0.11957286999999994</c:v>
                </c:pt>
                <c:pt idx="3">
                  <c:v>0.11864724999999987</c:v>
                </c:pt>
                <c:pt idx="4">
                  <c:v>0.11840005999999992</c:v>
                </c:pt>
                <c:pt idx="5">
                  <c:v>0.11789698999999998</c:v>
                </c:pt>
                <c:pt idx="6">
                  <c:v>0.11697615000000017</c:v>
                </c:pt>
                <c:pt idx="7">
                  <c:v>0.11668200000000006</c:v>
                </c:pt>
                <c:pt idx="8">
                  <c:v>0.1159468699999997</c:v>
                </c:pt>
                <c:pt idx="9">
                  <c:v>0.11599563999999996</c:v>
                </c:pt>
                <c:pt idx="10">
                  <c:v>0.11560593000000008</c:v>
                </c:pt>
                <c:pt idx="11">
                  <c:v>0.11495979000000001</c:v>
                </c:pt>
                <c:pt idx="12">
                  <c:v>0.11489152999999996</c:v>
                </c:pt>
                <c:pt idx="13">
                  <c:v>0.11446685999999984</c:v>
                </c:pt>
                <c:pt idx="14">
                  <c:v>0.11413558000000001</c:v>
                </c:pt>
                <c:pt idx="15">
                  <c:v>0.11379587999999996</c:v>
                </c:pt>
                <c:pt idx="16">
                  <c:v>0.11409451000000004</c:v>
                </c:pt>
                <c:pt idx="17">
                  <c:v>0.11381460999999993</c:v>
                </c:pt>
                <c:pt idx="18">
                  <c:v>0.11353593000000006</c:v>
                </c:pt>
              </c:numCache>
            </c:numRef>
          </c:val>
          <c:extLst>
            <c:ext xmlns:c16="http://schemas.microsoft.com/office/drawing/2014/chart" uri="{C3380CC4-5D6E-409C-BE32-E72D297353CC}">
              <c16:uniqueId val="{00000000-46BB-4EC3-BE26-A705C3137079}"/>
            </c:ext>
          </c:extLst>
        </c:ser>
        <c:ser>
          <c:idx val="1"/>
          <c:order val="1"/>
          <c:tx>
            <c:strRef>
              <c:f>Sheet1!$C$1</c:f>
              <c:strCache>
                <c:ptCount val="1"/>
                <c:pt idx="0">
                  <c:v>Foliage Crops</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0.21175303000000004</c:v>
                </c:pt>
                <c:pt idx="1">
                  <c:v>0.21204540000000005</c:v>
                </c:pt>
                <c:pt idx="2">
                  <c:v>0.21187931000000002</c:v>
                </c:pt>
                <c:pt idx="3">
                  <c:v>0.21219823000000002</c:v>
                </c:pt>
                <c:pt idx="4">
                  <c:v>0.21192393000000001</c:v>
                </c:pt>
                <c:pt idx="5">
                  <c:v>0.21204244</c:v>
                </c:pt>
                <c:pt idx="6">
                  <c:v>0.21225176000000001</c:v>
                </c:pt>
                <c:pt idx="7">
                  <c:v>0.21255345</c:v>
                </c:pt>
                <c:pt idx="8">
                  <c:v>0.21277845000000006</c:v>
                </c:pt>
                <c:pt idx="9">
                  <c:v>0.21262182000000002</c:v>
                </c:pt>
                <c:pt idx="10">
                  <c:v>0.21297732000000003</c:v>
                </c:pt>
                <c:pt idx="11">
                  <c:v>0.21289045000000001</c:v>
                </c:pt>
                <c:pt idx="12">
                  <c:v>0.21280486000000001</c:v>
                </c:pt>
                <c:pt idx="13">
                  <c:v>0.21260076000000006</c:v>
                </c:pt>
                <c:pt idx="14">
                  <c:v>0.21256303999999998</c:v>
                </c:pt>
                <c:pt idx="15">
                  <c:v>0.21229438999999997</c:v>
                </c:pt>
                <c:pt idx="16">
                  <c:v>0.21212206999999997</c:v>
                </c:pt>
                <c:pt idx="17">
                  <c:v>0.21193252000000007</c:v>
                </c:pt>
                <c:pt idx="18">
                  <c:v>0.21205159000000004</c:v>
                </c:pt>
              </c:numCache>
            </c:numRef>
          </c:val>
          <c:extLst>
            <c:ext xmlns:c16="http://schemas.microsoft.com/office/drawing/2014/chart" uri="{C3380CC4-5D6E-409C-BE32-E72D297353CC}">
              <c16:uniqueId val="{00000003-46BB-4EC3-BE26-A705C3137079}"/>
            </c:ext>
          </c:extLst>
        </c:ser>
        <c:ser>
          <c:idx val="2"/>
          <c:order val="2"/>
          <c:tx>
            <c:strRef>
              <c:f>Sheet1!$D$1</c:f>
              <c:strCache>
                <c:ptCount val="1"/>
                <c:pt idx="0">
                  <c:v>Fruits &amp; Vegetable</c:v>
                </c:pt>
              </c:strCache>
            </c:strRef>
          </c:tx>
          <c:spPr>
            <a:solidFill>
              <a:schemeClr val="accent5"/>
            </a:solidFill>
            <a:ln>
              <a:noFill/>
            </a:ln>
            <a:effectLst/>
          </c:spPr>
          <c:invertIfNegative val="0"/>
          <c:val>
            <c:numRef>
              <c:f>Sheet1!$D$2:$D$20</c:f>
              <c:numCache>
                <c:formatCode>0.00%</c:formatCode>
                <c:ptCount val="19"/>
                <c:pt idx="0">
                  <c:v>0.26627566000000003</c:v>
                </c:pt>
                <c:pt idx="1">
                  <c:v>0.2665642800000001</c:v>
                </c:pt>
                <c:pt idx="2">
                  <c:v>0.26671915000000002</c:v>
                </c:pt>
                <c:pt idx="3">
                  <c:v>0.26683003000000005</c:v>
                </c:pt>
                <c:pt idx="4">
                  <c:v>0.26691172000000002</c:v>
                </c:pt>
                <c:pt idx="5">
                  <c:v>0.26716405000000004</c:v>
                </c:pt>
                <c:pt idx="6">
                  <c:v>0.26738470999999997</c:v>
                </c:pt>
                <c:pt idx="7">
                  <c:v>0.26729398999999998</c:v>
                </c:pt>
                <c:pt idx="8">
                  <c:v>0.26757675000000009</c:v>
                </c:pt>
                <c:pt idx="9">
                  <c:v>0.26753206000000002</c:v>
                </c:pt>
                <c:pt idx="10">
                  <c:v>0.26769662</c:v>
                </c:pt>
                <c:pt idx="11">
                  <c:v>0.26780704</c:v>
                </c:pt>
                <c:pt idx="12">
                  <c:v>0.26810923000000003</c:v>
                </c:pt>
                <c:pt idx="13">
                  <c:v>0.26822805</c:v>
                </c:pt>
                <c:pt idx="14">
                  <c:v>0.26848342000000003</c:v>
                </c:pt>
                <c:pt idx="15">
                  <c:v>0.26868579000000004</c:v>
                </c:pt>
                <c:pt idx="16">
                  <c:v>0.26857818</c:v>
                </c:pt>
                <c:pt idx="17">
                  <c:v>0.26877897000000001</c:v>
                </c:pt>
                <c:pt idx="18">
                  <c:v>0.26899149</c:v>
                </c:pt>
              </c:numCache>
            </c:numRef>
          </c:val>
          <c:extLst>
            <c:ext xmlns:c16="http://schemas.microsoft.com/office/drawing/2014/chart" uri="{C3380CC4-5D6E-409C-BE32-E72D297353CC}">
              <c16:uniqueId val="{00000001-46BB-4EC3-BE26-A705C3137079}"/>
            </c:ext>
          </c:extLst>
        </c:ser>
        <c:ser>
          <c:idx val="0"/>
          <c:order val="3"/>
          <c:tx>
            <c:strRef>
              <c:f>Sheet1!$B$1</c:f>
              <c:strCache>
                <c:ptCount val="1"/>
                <c:pt idx="0">
                  <c:v>Gardening &amp; Horticulture</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0.40168170999999997</c:v>
                </c:pt>
                <c:pt idx="1">
                  <c:v>0.40177403000000012</c:v>
                </c:pt>
                <c:pt idx="2">
                  <c:v>0.40182867</c:v>
                </c:pt>
                <c:pt idx="3">
                  <c:v>0.40232449000000003</c:v>
                </c:pt>
                <c:pt idx="4">
                  <c:v>0.40276428999999997</c:v>
                </c:pt>
                <c:pt idx="5">
                  <c:v>0.40289651999999998</c:v>
                </c:pt>
                <c:pt idx="6">
                  <c:v>0.40338737999999991</c:v>
                </c:pt>
                <c:pt idx="7">
                  <c:v>0.40347055999999998</c:v>
                </c:pt>
                <c:pt idx="8">
                  <c:v>0.40369793000000004</c:v>
                </c:pt>
                <c:pt idx="9">
                  <c:v>0.40385048000000007</c:v>
                </c:pt>
                <c:pt idx="10">
                  <c:v>0.40372012999999995</c:v>
                </c:pt>
                <c:pt idx="11">
                  <c:v>0.40434271999999999</c:v>
                </c:pt>
                <c:pt idx="12">
                  <c:v>0.40419438000000002</c:v>
                </c:pt>
                <c:pt idx="13">
                  <c:v>0.40470433</c:v>
                </c:pt>
                <c:pt idx="14">
                  <c:v>0.40481795999999998</c:v>
                </c:pt>
                <c:pt idx="15">
                  <c:v>0.40522394</c:v>
                </c:pt>
                <c:pt idx="16">
                  <c:v>0.40520523999999997</c:v>
                </c:pt>
                <c:pt idx="17">
                  <c:v>0.4054739</c:v>
                </c:pt>
                <c:pt idx="18">
                  <c:v>0.40542098999999993</c:v>
                </c:pt>
              </c:numCache>
            </c:numRef>
          </c:val>
          <c:extLst>
            <c:ext xmlns:c16="http://schemas.microsoft.com/office/drawing/2014/chart" uri="{C3380CC4-5D6E-409C-BE32-E72D297353CC}">
              <c16:uniqueId val="{00000002-46BB-4EC3-BE26-A705C3137079}"/>
            </c:ext>
          </c:extLst>
        </c:ser>
        <c:dLbls>
          <c:showLegendKey val="0"/>
          <c:showVal val="0"/>
          <c:showCatName val="0"/>
          <c:showSerName val="0"/>
          <c:showPercent val="0"/>
          <c:showBubbleSize val="0"/>
        </c:dLbls>
        <c:gapWidth val="92"/>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0.20120036897787272"/>
          <c:w val="0.95804792260294591"/>
          <c:h val="0.59547327267395322"/>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45.541491242100008</c:v>
                </c:pt>
                <c:pt idx="1">
                  <c:v>44.361490379348993</c:v>
                </c:pt>
                <c:pt idx="2">
                  <c:v>46.676552504427995</c:v>
                </c:pt>
                <c:pt idx="3">
                  <c:v>47.173364558264005</c:v>
                </c:pt>
                <c:pt idx="4">
                  <c:v>49.529672356415986</c:v>
                </c:pt>
                <c:pt idx="5">
                  <c:v>52.326097889925265</c:v>
                </c:pt>
                <c:pt idx="6">
                  <c:v>55.888779531854929</c:v>
                </c:pt>
                <c:pt idx="7">
                  <c:v>59.851780038936582</c:v>
                </c:pt>
                <c:pt idx="8">
                  <c:v>64.009944927874287</c:v>
                </c:pt>
                <c:pt idx="9">
                  <c:v>68.928141559295653</c:v>
                </c:pt>
                <c:pt idx="10">
                  <c:v>74.193183919380687</c:v>
                </c:pt>
                <c:pt idx="11">
                  <c:v>79.712555319367041</c:v>
                </c:pt>
                <c:pt idx="12">
                  <c:v>85.46318620093038</c:v>
                </c:pt>
                <c:pt idx="13">
                  <c:v>91.612485738881702</c:v>
                </c:pt>
                <c:pt idx="14">
                  <c:v>97.689673506376067</c:v>
                </c:pt>
                <c:pt idx="15">
                  <c:v>103.92539964109973</c:v>
                </c:pt>
                <c:pt idx="16">
                  <c:v>110.14632074335063</c:v>
                </c:pt>
                <c:pt idx="17">
                  <c:v>117.16605237193185</c:v>
                </c:pt>
                <c:pt idx="18">
                  <c:v>123.46161562464528</c:v>
                </c:pt>
              </c:numCache>
            </c:numRef>
          </c:val>
          <c:extLst>
            <c:ext xmlns:c16="http://schemas.microsoft.com/office/drawing/2014/chart" uri="{C3380CC4-5D6E-409C-BE32-E72D297353CC}">
              <c16:uniqueId val="{00000000-F246-4B4B-8456-ED431222B3B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0.20120036897787272"/>
          <c:w val="0.95804792260294591"/>
          <c:h val="0.59547327267395322"/>
        </c:manualLayout>
      </c:layout>
      <c:barChart>
        <c:barDir val="col"/>
        <c:grouping val="clustered"/>
        <c:varyColors val="0"/>
        <c:ser>
          <c:idx val="0"/>
          <c:order val="0"/>
          <c:tx>
            <c:strRef>
              <c:f>Sheet1!$B$1</c:f>
              <c:strCache>
                <c:ptCount val="1"/>
                <c:pt idx="0">
                  <c:v>Value (Kilo Tonnes)</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26.516074449200005</c:v>
                </c:pt>
                <c:pt idx="1">
                  <c:v>25.3673377008</c:v>
                </c:pt>
                <c:pt idx="2">
                  <c:v>26.185215903699998</c:v>
                </c:pt>
                <c:pt idx="3">
                  <c:v>27.371788183399996</c:v>
                </c:pt>
                <c:pt idx="4">
                  <c:v>28.195170096000002</c:v>
                </c:pt>
                <c:pt idx="5">
                  <c:v>29.78299283762512</c:v>
                </c:pt>
                <c:pt idx="6">
                  <c:v>31.64877431577434</c:v>
                </c:pt>
                <c:pt idx="7">
                  <c:v>33.689476715643409</c:v>
                </c:pt>
                <c:pt idx="8">
                  <c:v>35.998412885883944</c:v>
                </c:pt>
                <c:pt idx="9">
                  <c:v>38.598117418539601</c:v>
                </c:pt>
                <c:pt idx="10">
                  <c:v>41.486165783335501</c:v>
                </c:pt>
                <c:pt idx="11">
                  <c:v>44.411688135777837</c:v>
                </c:pt>
                <c:pt idx="12">
                  <c:v>47.325513626542353</c:v>
                </c:pt>
                <c:pt idx="13">
                  <c:v>50.428689348537802</c:v>
                </c:pt>
                <c:pt idx="14">
                  <c:v>53.650930696854957</c:v>
                </c:pt>
                <c:pt idx="15">
                  <c:v>56.867585008596279</c:v>
                </c:pt>
                <c:pt idx="16">
                  <c:v>60.288944837616242</c:v>
                </c:pt>
                <c:pt idx="17">
                  <c:v>63.736111992412191</c:v>
                </c:pt>
                <c:pt idx="18">
                  <c:v>67.14591693364595</c:v>
                </c:pt>
              </c:numCache>
            </c:numRef>
          </c:val>
          <c:extLst>
            <c:ext xmlns:c16="http://schemas.microsoft.com/office/drawing/2014/chart" uri="{C3380CC4-5D6E-409C-BE32-E72D297353CC}">
              <c16:uniqueId val="{00000000-82EC-46F5-8A31-AF08E4A14CC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882114980519271"/>
          <c:y val="1.3025668036933996E-2"/>
          <c:w val="0.80561568268456463"/>
          <c:h val="0.76499573944407662"/>
        </c:manualLayout>
      </c:layout>
      <c:barChart>
        <c:barDir val="col"/>
        <c:grouping val="stacked"/>
        <c:varyColors val="0"/>
        <c:ser>
          <c:idx val="3"/>
          <c:order val="0"/>
          <c:tx>
            <c:strRef>
              <c:f>Sheet1!$E$1</c:f>
              <c:strCache>
                <c:ptCount val="1"/>
                <c:pt idx="0">
                  <c:v>Field &amp; Cash Crops</c:v>
                </c:pt>
              </c:strCache>
            </c:strRef>
          </c:tx>
          <c:spPr>
            <a:solidFill>
              <a:schemeClr val="accent1">
                <a:lumMod val="60000"/>
              </a:schemeClr>
            </a:solidFill>
            <a:ln>
              <a:noFill/>
            </a:ln>
            <a:effectLst/>
          </c:spPr>
          <c:invertIfNegative val="0"/>
          <c:val>
            <c:numRef>
              <c:f>Sheet1!$E$2:$E$20</c:f>
              <c:numCache>
                <c:formatCode>0.00%</c:formatCode>
                <c:ptCount val="19"/>
                <c:pt idx="0">
                  <c:v>0.12148959999999986</c:v>
                </c:pt>
                <c:pt idx="1">
                  <c:v>0.11961628999999974</c:v>
                </c:pt>
                <c:pt idx="2">
                  <c:v>0.11957286999999994</c:v>
                </c:pt>
                <c:pt idx="3">
                  <c:v>0.11864724999999987</c:v>
                </c:pt>
                <c:pt idx="4">
                  <c:v>0.11840005999999992</c:v>
                </c:pt>
                <c:pt idx="5">
                  <c:v>0.11789698999999998</c:v>
                </c:pt>
                <c:pt idx="6">
                  <c:v>0.11697615000000017</c:v>
                </c:pt>
                <c:pt idx="7">
                  <c:v>0.11668200000000006</c:v>
                </c:pt>
                <c:pt idx="8">
                  <c:v>0.1159468699999997</c:v>
                </c:pt>
                <c:pt idx="9">
                  <c:v>0.11599563999999996</c:v>
                </c:pt>
                <c:pt idx="10">
                  <c:v>0.11560593000000008</c:v>
                </c:pt>
                <c:pt idx="11">
                  <c:v>0.11495979000000001</c:v>
                </c:pt>
                <c:pt idx="12">
                  <c:v>0.11489152999999996</c:v>
                </c:pt>
                <c:pt idx="13">
                  <c:v>0.11446685999999984</c:v>
                </c:pt>
                <c:pt idx="14">
                  <c:v>0.11413558000000001</c:v>
                </c:pt>
                <c:pt idx="15">
                  <c:v>0.11379587999999996</c:v>
                </c:pt>
                <c:pt idx="16">
                  <c:v>0.11409451000000004</c:v>
                </c:pt>
                <c:pt idx="17">
                  <c:v>0.11381460999999993</c:v>
                </c:pt>
                <c:pt idx="18">
                  <c:v>0.11353593000000006</c:v>
                </c:pt>
              </c:numCache>
            </c:numRef>
          </c:val>
          <c:extLst>
            <c:ext xmlns:c16="http://schemas.microsoft.com/office/drawing/2014/chart" uri="{C3380CC4-5D6E-409C-BE32-E72D297353CC}">
              <c16:uniqueId val="{00000000-46BB-4EC3-BE26-A705C3137079}"/>
            </c:ext>
          </c:extLst>
        </c:ser>
        <c:ser>
          <c:idx val="1"/>
          <c:order val="1"/>
          <c:tx>
            <c:strRef>
              <c:f>Sheet1!$C$1</c:f>
              <c:strCache>
                <c:ptCount val="1"/>
                <c:pt idx="0">
                  <c:v>Foliage Crops</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0.21095303000000004</c:v>
                </c:pt>
                <c:pt idx="1">
                  <c:v>0.21204540000000005</c:v>
                </c:pt>
                <c:pt idx="2">
                  <c:v>0.21187931000000002</c:v>
                </c:pt>
                <c:pt idx="3">
                  <c:v>0.21219823000000002</c:v>
                </c:pt>
                <c:pt idx="4">
                  <c:v>0.21192393000000001</c:v>
                </c:pt>
                <c:pt idx="5">
                  <c:v>0.21204244</c:v>
                </c:pt>
                <c:pt idx="6">
                  <c:v>0.21225176000000001</c:v>
                </c:pt>
                <c:pt idx="7">
                  <c:v>0.21255345</c:v>
                </c:pt>
                <c:pt idx="8">
                  <c:v>0.21277845000000006</c:v>
                </c:pt>
                <c:pt idx="9">
                  <c:v>0.21262182000000002</c:v>
                </c:pt>
                <c:pt idx="10">
                  <c:v>0.21297732000000003</c:v>
                </c:pt>
                <c:pt idx="11">
                  <c:v>0.21289045000000001</c:v>
                </c:pt>
                <c:pt idx="12">
                  <c:v>0.21280486000000001</c:v>
                </c:pt>
                <c:pt idx="13">
                  <c:v>0.21260076000000006</c:v>
                </c:pt>
                <c:pt idx="14">
                  <c:v>0.21256303999999998</c:v>
                </c:pt>
                <c:pt idx="15">
                  <c:v>0.21229438999999997</c:v>
                </c:pt>
                <c:pt idx="16">
                  <c:v>0.21212206999999997</c:v>
                </c:pt>
                <c:pt idx="17">
                  <c:v>0.21193252000000007</c:v>
                </c:pt>
                <c:pt idx="18">
                  <c:v>0.21205159000000004</c:v>
                </c:pt>
              </c:numCache>
            </c:numRef>
          </c:val>
          <c:extLst>
            <c:ext xmlns:c16="http://schemas.microsoft.com/office/drawing/2014/chart" uri="{C3380CC4-5D6E-409C-BE32-E72D297353CC}">
              <c16:uniqueId val="{00000003-46BB-4EC3-BE26-A705C3137079}"/>
            </c:ext>
          </c:extLst>
        </c:ser>
        <c:ser>
          <c:idx val="2"/>
          <c:order val="2"/>
          <c:tx>
            <c:strRef>
              <c:f>Sheet1!$D$1</c:f>
              <c:strCache>
                <c:ptCount val="1"/>
                <c:pt idx="0">
                  <c:v>Fruits &amp; Vegetable</c:v>
                </c:pt>
              </c:strCache>
            </c:strRef>
          </c:tx>
          <c:spPr>
            <a:solidFill>
              <a:schemeClr val="accent5"/>
            </a:solidFill>
            <a:ln>
              <a:noFill/>
            </a:ln>
            <a:effectLst/>
          </c:spPr>
          <c:invertIfNegative val="0"/>
          <c:val>
            <c:numRef>
              <c:f>Sheet1!$D$2:$D$20</c:f>
              <c:numCache>
                <c:formatCode>0.00%</c:formatCode>
                <c:ptCount val="19"/>
                <c:pt idx="0">
                  <c:v>0.26457566000000005</c:v>
                </c:pt>
                <c:pt idx="1">
                  <c:v>0.2665642800000001</c:v>
                </c:pt>
                <c:pt idx="2">
                  <c:v>0.26671915000000002</c:v>
                </c:pt>
                <c:pt idx="3">
                  <c:v>0.26683003000000005</c:v>
                </c:pt>
                <c:pt idx="4">
                  <c:v>0.26691172000000002</c:v>
                </c:pt>
                <c:pt idx="5">
                  <c:v>0.26716405000000004</c:v>
                </c:pt>
                <c:pt idx="6">
                  <c:v>0.26738470999999997</c:v>
                </c:pt>
                <c:pt idx="7">
                  <c:v>0.26729398999999998</c:v>
                </c:pt>
                <c:pt idx="8">
                  <c:v>0.26757675000000009</c:v>
                </c:pt>
                <c:pt idx="9">
                  <c:v>0.26753206000000002</c:v>
                </c:pt>
                <c:pt idx="10">
                  <c:v>0.26769662</c:v>
                </c:pt>
                <c:pt idx="11">
                  <c:v>0.26780704</c:v>
                </c:pt>
                <c:pt idx="12">
                  <c:v>0.26810923000000003</c:v>
                </c:pt>
                <c:pt idx="13">
                  <c:v>0.26822805</c:v>
                </c:pt>
                <c:pt idx="14">
                  <c:v>0.26848342000000003</c:v>
                </c:pt>
                <c:pt idx="15">
                  <c:v>0.26868579000000004</c:v>
                </c:pt>
                <c:pt idx="16">
                  <c:v>0.26857818</c:v>
                </c:pt>
                <c:pt idx="17">
                  <c:v>0.26877897000000001</c:v>
                </c:pt>
                <c:pt idx="18">
                  <c:v>0.26899149</c:v>
                </c:pt>
              </c:numCache>
            </c:numRef>
          </c:val>
          <c:extLst>
            <c:ext xmlns:c16="http://schemas.microsoft.com/office/drawing/2014/chart" uri="{C3380CC4-5D6E-409C-BE32-E72D297353CC}">
              <c16:uniqueId val="{00000001-46BB-4EC3-BE26-A705C3137079}"/>
            </c:ext>
          </c:extLst>
        </c:ser>
        <c:ser>
          <c:idx val="0"/>
          <c:order val="3"/>
          <c:tx>
            <c:strRef>
              <c:f>Sheet1!$B$1</c:f>
              <c:strCache>
                <c:ptCount val="1"/>
                <c:pt idx="0">
                  <c:v>Gardening &amp; Horticulture</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0.40298170999999999</c:v>
                </c:pt>
                <c:pt idx="1">
                  <c:v>0.40177403000000012</c:v>
                </c:pt>
                <c:pt idx="2">
                  <c:v>0.40182867</c:v>
                </c:pt>
                <c:pt idx="3">
                  <c:v>0.40232449000000003</c:v>
                </c:pt>
                <c:pt idx="4">
                  <c:v>0.40276428999999997</c:v>
                </c:pt>
                <c:pt idx="5">
                  <c:v>0.40289651999999998</c:v>
                </c:pt>
                <c:pt idx="6">
                  <c:v>0.40338737999999991</c:v>
                </c:pt>
                <c:pt idx="7">
                  <c:v>0.40347055999999998</c:v>
                </c:pt>
                <c:pt idx="8">
                  <c:v>0.40369793000000004</c:v>
                </c:pt>
                <c:pt idx="9">
                  <c:v>0.40385048000000007</c:v>
                </c:pt>
                <c:pt idx="10">
                  <c:v>0.40372012999999995</c:v>
                </c:pt>
                <c:pt idx="11">
                  <c:v>0.40434271999999999</c:v>
                </c:pt>
                <c:pt idx="12">
                  <c:v>0.40419438000000002</c:v>
                </c:pt>
                <c:pt idx="13">
                  <c:v>0.40470433</c:v>
                </c:pt>
                <c:pt idx="14">
                  <c:v>0.40481795999999998</c:v>
                </c:pt>
                <c:pt idx="15">
                  <c:v>0.40522394</c:v>
                </c:pt>
                <c:pt idx="16">
                  <c:v>0.40520523999999997</c:v>
                </c:pt>
                <c:pt idx="17">
                  <c:v>0.4054739</c:v>
                </c:pt>
                <c:pt idx="18">
                  <c:v>0.40542098999999993</c:v>
                </c:pt>
              </c:numCache>
            </c:numRef>
          </c:val>
          <c:extLst>
            <c:ext xmlns:c16="http://schemas.microsoft.com/office/drawing/2014/chart" uri="{C3380CC4-5D6E-409C-BE32-E72D297353CC}">
              <c16:uniqueId val="{00000002-46BB-4EC3-BE26-A705C3137079}"/>
            </c:ext>
          </c:extLst>
        </c:ser>
        <c:dLbls>
          <c:showLegendKey val="0"/>
          <c:showVal val="0"/>
          <c:showCatName val="0"/>
          <c:showSerName val="0"/>
          <c:showPercent val="0"/>
          <c:showBubbleSize val="0"/>
        </c:dLbls>
        <c:gapWidth val="92"/>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0.20120036897787272"/>
          <c:w val="0.95804792260294591"/>
          <c:h val="0.59547327267395322"/>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26.451307482600004</c:v>
                </c:pt>
                <c:pt idx="1">
                  <c:v>24.585456730995002</c:v>
                </c:pt>
                <c:pt idx="2">
                  <c:v>25.364599815016</c:v>
                </c:pt>
                <c:pt idx="3">
                  <c:v>25.159028383712005</c:v>
                </c:pt>
                <c:pt idx="4">
                  <c:v>25.903482364671998</c:v>
                </c:pt>
                <c:pt idx="5">
                  <c:v>26.70806738982381</c:v>
                </c:pt>
                <c:pt idx="6">
                  <c:v>28.147724479613601</c:v>
                </c:pt>
                <c:pt idx="7">
                  <c:v>29.602267476811328</c:v>
                </c:pt>
                <c:pt idx="8">
                  <c:v>31.062093009037138</c:v>
                </c:pt>
                <c:pt idx="9">
                  <c:v>32.788931177437085</c:v>
                </c:pt>
                <c:pt idx="10">
                  <c:v>34.618901035055202</c:v>
                </c:pt>
                <c:pt idx="11">
                  <c:v>36.471083258186795</c:v>
                </c:pt>
                <c:pt idx="12">
                  <c:v>39.19096692051567</c:v>
                </c:pt>
                <c:pt idx="13">
                  <c:v>42.023501009164903</c:v>
                </c:pt>
                <c:pt idx="14">
                  <c:v>44.788708389778044</c:v>
                </c:pt>
                <c:pt idx="15">
                  <c:v>47.752864107054258</c:v>
                </c:pt>
                <c:pt idx="16">
                  <c:v>50.729939798708941</c:v>
                </c:pt>
                <c:pt idx="17">
                  <c:v>54.157653585993771</c:v>
                </c:pt>
                <c:pt idx="18">
                  <c:v>57.382165624601306</c:v>
                </c:pt>
              </c:numCache>
            </c:numRef>
          </c:val>
          <c:extLst>
            <c:ext xmlns:c16="http://schemas.microsoft.com/office/drawing/2014/chart" uri="{C3380CC4-5D6E-409C-BE32-E72D297353CC}">
              <c16:uniqueId val="{00000000-F246-4B4B-8456-ED431222B3B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3948820081166391"/>
          <c:w val="0.99798805302561078"/>
          <c:h val="0.5592005832044239"/>
        </c:manualLayout>
      </c:layout>
      <c:barChart>
        <c:barDir val="col"/>
        <c:grouping val="clustered"/>
        <c:varyColors val="0"/>
        <c:ser>
          <c:idx val="0"/>
          <c:order val="0"/>
          <c:tx>
            <c:strRef>
              <c:f>Sheet1!$B$1</c:f>
              <c:strCache>
                <c:ptCount val="1"/>
                <c:pt idx="0">
                  <c:v>By Value</c:v>
                </c:pt>
              </c:strCache>
            </c:strRef>
          </c:tx>
          <c:spPr>
            <a:solidFill>
              <a:srgbClr val="183D5B"/>
            </a:solidFill>
            <a:ln>
              <a:noFill/>
            </a:ln>
            <a:effectLst/>
          </c:spPr>
          <c:invertIfNegative val="0"/>
          <c:dPt>
            <c:idx val="0"/>
            <c:invertIfNegative val="0"/>
            <c:bubble3D val="0"/>
            <c:extLst>
              <c:ext xmlns:c16="http://schemas.microsoft.com/office/drawing/2014/chart" uri="{C3380CC4-5D6E-409C-BE32-E72D297353CC}">
                <c16:uniqueId val="{00000000-91B1-4752-BD68-093C7C200F94}"/>
              </c:ext>
            </c:extLst>
          </c:dPt>
          <c:dPt>
            <c:idx val="1"/>
            <c:invertIfNegative val="0"/>
            <c:bubble3D val="0"/>
            <c:extLst>
              <c:ext xmlns:c16="http://schemas.microsoft.com/office/drawing/2014/chart" uri="{C3380CC4-5D6E-409C-BE32-E72D297353CC}">
                <c16:uniqueId val="{00000001-91B1-4752-BD68-093C7C200F94}"/>
              </c:ext>
            </c:extLst>
          </c:dPt>
          <c:dPt>
            <c:idx val="3"/>
            <c:invertIfNegative val="0"/>
            <c:bubble3D val="0"/>
            <c:extLst>
              <c:ext xmlns:c16="http://schemas.microsoft.com/office/drawing/2014/chart" uri="{C3380CC4-5D6E-409C-BE32-E72D297353CC}">
                <c16:uniqueId val="{00000002-91B1-4752-BD68-093C7C200F94}"/>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2017</c:v>
                </c:pt>
                <c:pt idx="1">
                  <c:v>2021</c:v>
                </c:pt>
                <c:pt idx="2">
                  <c:v>2030F</c:v>
                </c:pt>
                <c:pt idx="3">
                  <c:v>2035F</c:v>
                </c:pt>
              </c:strCache>
            </c:strRef>
          </c:cat>
          <c:val>
            <c:numRef>
              <c:f>Sheet1!$B$2:$B$5</c:f>
              <c:numCache>
                <c:formatCode>0.00</c:formatCode>
                <c:ptCount val="4"/>
                <c:pt idx="0">
                  <c:v>290.01</c:v>
                </c:pt>
                <c:pt idx="1">
                  <c:v>335.49439999999998</c:v>
                </c:pt>
                <c:pt idx="2">
                  <c:v>599.43520575610819</c:v>
                </c:pt>
                <c:pt idx="3">
                  <c:v>804.6901600485055</c:v>
                </c:pt>
              </c:numCache>
            </c:numRef>
          </c:val>
          <c:extLst>
            <c:ext xmlns:c16="http://schemas.microsoft.com/office/drawing/2014/chart" uri="{C3380CC4-5D6E-409C-BE32-E72D297353CC}">
              <c16:uniqueId val="{00000003-91B1-4752-BD68-093C7C200F94}"/>
            </c:ext>
          </c:extLst>
        </c:ser>
        <c:dLbls>
          <c:showLegendKey val="0"/>
          <c:showVal val="0"/>
          <c:showCatName val="0"/>
          <c:showSerName val="0"/>
          <c:showPercent val="0"/>
          <c:showBubbleSize val="0"/>
        </c:dLbls>
        <c:gapWidth val="219"/>
        <c:overlap val="-27"/>
        <c:axId val="350554472"/>
        <c:axId val="350554864"/>
      </c:barChart>
      <c:catAx>
        <c:axId val="350554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350554864"/>
        <c:crosses val="autoZero"/>
        <c:auto val="0"/>
        <c:lblAlgn val="ctr"/>
        <c:lblOffset val="100"/>
        <c:noMultiLvlLbl val="0"/>
      </c:catAx>
      <c:valAx>
        <c:axId val="350554864"/>
        <c:scaling>
          <c:orientation val="minMax"/>
        </c:scaling>
        <c:delete val="1"/>
        <c:axPos val="l"/>
        <c:numFmt formatCode="0.00" sourceLinked="1"/>
        <c:majorTickMark val="none"/>
        <c:minorTickMark val="none"/>
        <c:tickLblPos val="nextTo"/>
        <c:crossAx val="350554472"/>
        <c:crosses val="autoZero"/>
        <c:crossBetween val="between"/>
      </c:valAx>
      <c:spPr>
        <a:noFill/>
        <a:ln>
          <a:noFill/>
        </a:ln>
        <a:effectLst/>
      </c:spPr>
    </c:plotArea>
    <c:plotVisOnly val="1"/>
    <c:dispBlanksAs val="gap"/>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0.20120036897787272"/>
          <c:w val="0.95804792260294591"/>
          <c:h val="0.59547327267395322"/>
        </c:manualLayout>
      </c:layout>
      <c:barChart>
        <c:barDir val="col"/>
        <c:grouping val="clustered"/>
        <c:varyColors val="0"/>
        <c:ser>
          <c:idx val="0"/>
          <c:order val="0"/>
          <c:tx>
            <c:strRef>
              <c:f>Sheet1!$B$1</c:f>
              <c:strCache>
                <c:ptCount val="1"/>
                <c:pt idx="0">
                  <c:v>Value (Kilo Tonnes)</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15.048951444800004</c:v>
                </c:pt>
                <c:pt idx="1">
                  <c:v>13.5833543909</c:v>
                </c:pt>
                <c:pt idx="2">
                  <c:v>13.6962239414</c:v>
                </c:pt>
                <c:pt idx="3">
                  <c:v>14.002405923999996</c:v>
                </c:pt>
                <c:pt idx="4">
                  <c:v>14.091691824</c:v>
                </c:pt>
                <c:pt idx="5">
                  <c:v>14.455668378654398</c:v>
                </c:pt>
                <c:pt idx="6">
                  <c:v>15.121259646038569</c:v>
                </c:pt>
                <c:pt idx="7">
                  <c:v>15.749767612635694</c:v>
                </c:pt>
                <c:pt idx="8">
                  <c:v>16.446796265245137</c:v>
                </c:pt>
                <c:pt idx="9">
                  <c:v>17.216881232338778</c:v>
                </c:pt>
                <c:pt idx="10">
                  <c:v>18.07820562495202</c:v>
                </c:pt>
                <c:pt idx="11">
                  <c:v>18.89879501021694</c:v>
                </c:pt>
                <c:pt idx="12">
                  <c:v>20.200591329881611</c:v>
                </c:pt>
                <c:pt idx="13">
                  <c:v>21.539319347642572</c:v>
                </c:pt>
                <c:pt idx="14">
                  <c:v>22.90433618637099</c:v>
                </c:pt>
                <c:pt idx="15">
                  <c:v>24.348669528442535</c:v>
                </c:pt>
                <c:pt idx="16">
                  <c:v>25.89281396308224</c:v>
                </c:pt>
                <c:pt idx="17">
                  <c:v>27.497317537591535</c:v>
                </c:pt>
                <c:pt idx="18">
                  <c:v>29.165501978235035</c:v>
                </c:pt>
              </c:numCache>
            </c:numRef>
          </c:val>
          <c:extLst>
            <c:ext xmlns:c16="http://schemas.microsoft.com/office/drawing/2014/chart" uri="{C3380CC4-5D6E-409C-BE32-E72D297353CC}">
              <c16:uniqueId val="{00000000-82EC-46F5-8A31-AF08E4A14CC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882114980519271"/>
          <c:y val="1.3025668036933996E-2"/>
          <c:w val="0.80561568268456463"/>
          <c:h val="0.75601206122474407"/>
        </c:manualLayout>
      </c:layout>
      <c:barChart>
        <c:barDir val="col"/>
        <c:grouping val="stacked"/>
        <c:varyColors val="0"/>
        <c:ser>
          <c:idx val="3"/>
          <c:order val="0"/>
          <c:tx>
            <c:strRef>
              <c:f>Sheet1!$E$1</c:f>
              <c:strCache>
                <c:ptCount val="1"/>
                <c:pt idx="0">
                  <c:v>Field &amp; Cash Crops</c:v>
                </c:pt>
              </c:strCache>
            </c:strRef>
          </c:tx>
          <c:spPr>
            <a:solidFill>
              <a:schemeClr val="accent1">
                <a:lumMod val="60000"/>
              </a:schemeClr>
            </a:solidFill>
            <a:ln>
              <a:noFill/>
            </a:ln>
            <a:effectLst/>
          </c:spPr>
          <c:invertIfNegative val="0"/>
          <c:val>
            <c:numRef>
              <c:f>Sheet1!$E$2:$E$20</c:f>
              <c:numCache>
                <c:formatCode>0.00%</c:formatCode>
                <c:ptCount val="19"/>
                <c:pt idx="0">
                  <c:v>0.12268959999999995</c:v>
                </c:pt>
                <c:pt idx="1">
                  <c:v>0.12201628999999969</c:v>
                </c:pt>
                <c:pt idx="2">
                  <c:v>0.12197287000000001</c:v>
                </c:pt>
                <c:pt idx="3">
                  <c:v>0.12104724999999994</c:v>
                </c:pt>
                <c:pt idx="4">
                  <c:v>0.12080005999999999</c:v>
                </c:pt>
                <c:pt idx="5">
                  <c:v>0.12029698999999994</c:v>
                </c:pt>
                <c:pt idx="6">
                  <c:v>0.11937615000000013</c:v>
                </c:pt>
                <c:pt idx="7">
                  <c:v>0.11908199999999991</c:v>
                </c:pt>
                <c:pt idx="8">
                  <c:v>0.11834686999999977</c:v>
                </c:pt>
                <c:pt idx="9">
                  <c:v>0.11839563999999991</c:v>
                </c:pt>
                <c:pt idx="10">
                  <c:v>0.11800593000000004</c:v>
                </c:pt>
                <c:pt idx="11">
                  <c:v>0.11735979000000007</c:v>
                </c:pt>
                <c:pt idx="12">
                  <c:v>0.11729152999999992</c:v>
                </c:pt>
                <c:pt idx="13">
                  <c:v>0.11686685999999991</c:v>
                </c:pt>
                <c:pt idx="14">
                  <c:v>0.11653558000000008</c:v>
                </c:pt>
                <c:pt idx="15">
                  <c:v>0.11619588000000003</c:v>
                </c:pt>
                <c:pt idx="16">
                  <c:v>0.11649451000000011</c:v>
                </c:pt>
                <c:pt idx="17">
                  <c:v>0.11621460999999988</c:v>
                </c:pt>
                <c:pt idx="18">
                  <c:v>0.11593593000000002</c:v>
                </c:pt>
              </c:numCache>
            </c:numRef>
          </c:val>
          <c:extLst>
            <c:ext xmlns:c16="http://schemas.microsoft.com/office/drawing/2014/chart" uri="{C3380CC4-5D6E-409C-BE32-E72D297353CC}">
              <c16:uniqueId val="{00000000-46BB-4EC3-BE26-A705C3137079}"/>
            </c:ext>
          </c:extLst>
        </c:ser>
        <c:ser>
          <c:idx val="1"/>
          <c:order val="1"/>
          <c:tx>
            <c:strRef>
              <c:f>Sheet1!$C$1</c:f>
              <c:strCache>
                <c:ptCount val="1"/>
                <c:pt idx="0">
                  <c:v>Foliage Crops</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0.20795303000000004</c:v>
                </c:pt>
                <c:pt idx="1">
                  <c:v>0.20824540000000005</c:v>
                </c:pt>
                <c:pt idx="2">
                  <c:v>0.20807931000000002</c:v>
                </c:pt>
                <c:pt idx="3">
                  <c:v>0.20839823000000002</c:v>
                </c:pt>
                <c:pt idx="4">
                  <c:v>0.20812393000000001</c:v>
                </c:pt>
                <c:pt idx="5">
                  <c:v>0.20824244</c:v>
                </c:pt>
                <c:pt idx="6">
                  <c:v>0.20845176000000001</c:v>
                </c:pt>
                <c:pt idx="7">
                  <c:v>0.20875345000000001</c:v>
                </c:pt>
                <c:pt idx="8">
                  <c:v>0.20897845000000007</c:v>
                </c:pt>
                <c:pt idx="9">
                  <c:v>0.20882182000000002</c:v>
                </c:pt>
                <c:pt idx="10">
                  <c:v>0.20917732000000003</c:v>
                </c:pt>
                <c:pt idx="11">
                  <c:v>0.20909045000000001</c:v>
                </c:pt>
                <c:pt idx="12">
                  <c:v>0.20900486000000001</c:v>
                </c:pt>
                <c:pt idx="13">
                  <c:v>0.20880076000000006</c:v>
                </c:pt>
                <c:pt idx="14">
                  <c:v>0.20876303999999998</c:v>
                </c:pt>
                <c:pt idx="15">
                  <c:v>0.20849438999999997</c:v>
                </c:pt>
                <c:pt idx="16">
                  <c:v>0.20832206999999997</c:v>
                </c:pt>
                <c:pt idx="17">
                  <c:v>0.20813252000000007</c:v>
                </c:pt>
                <c:pt idx="18">
                  <c:v>0.20825159000000004</c:v>
                </c:pt>
              </c:numCache>
            </c:numRef>
          </c:val>
          <c:extLst>
            <c:ext xmlns:c16="http://schemas.microsoft.com/office/drawing/2014/chart" uri="{C3380CC4-5D6E-409C-BE32-E72D297353CC}">
              <c16:uniqueId val="{00000003-46BB-4EC3-BE26-A705C3137079}"/>
            </c:ext>
          </c:extLst>
        </c:ser>
        <c:ser>
          <c:idx val="2"/>
          <c:order val="2"/>
          <c:tx>
            <c:strRef>
              <c:f>Sheet1!$D$1</c:f>
              <c:strCache>
                <c:ptCount val="1"/>
                <c:pt idx="0">
                  <c:v>Fruits &amp; Vegetable</c:v>
                </c:pt>
              </c:strCache>
            </c:strRef>
          </c:tx>
          <c:spPr>
            <a:solidFill>
              <a:schemeClr val="accent5"/>
            </a:solidFill>
            <a:ln>
              <a:noFill/>
            </a:ln>
            <a:effectLst/>
          </c:spPr>
          <c:invertIfNegative val="0"/>
          <c:val>
            <c:numRef>
              <c:f>Sheet1!$D$2:$D$20</c:f>
              <c:numCache>
                <c:formatCode>0.00%</c:formatCode>
                <c:ptCount val="19"/>
                <c:pt idx="0">
                  <c:v>0.26357566000000004</c:v>
                </c:pt>
                <c:pt idx="1">
                  <c:v>0.26386428000000012</c:v>
                </c:pt>
                <c:pt idx="2">
                  <c:v>0.26401915000000004</c:v>
                </c:pt>
                <c:pt idx="3">
                  <c:v>0.26413003000000007</c:v>
                </c:pt>
                <c:pt idx="4">
                  <c:v>0.26421172000000004</c:v>
                </c:pt>
                <c:pt idx="5">
                  <c:v>0.26446405000000006</c:v>
                </c:pt>
                <c:pt idx="6">
                  <c:v>0.26468470999999999</c:v>
                </c:pt>
                <c:pt idx="7">
                  <c:v>0.26459399</c:v>
                </c:pt>
                <c:pt idx="8">
                  <c:v>0.26487675000000011</c:v>
                </c:pt>
                <c:pt idx="9">
                  <c:v>0.26483206000000004</c:v>
                </c:pt>
                <c:pt idx="10">
                  <c:v>0.26499662000000002</c:v>
                </c:pt>
                <c:pt idx="11">
                  <c:v>0.26510704000000002</c:v>
                </c:pt>
                <c:pt idx="12">
                  <c:v>0.26540923000000005</c:v>
                </c:pt>
                <c:pt idx="13">
                  <c:v>0.26552805000000002</c:v>
                </c:pt>
                <c:pt idx="14">
                  <c:v>0.26578342000000005</c:v>
                </c:pt>
                <c:pt idx="15">
                  <c:v>0.26598579000000006</c:v>
                </c:pt>
                <c:pt idx="16">
                  <c:v>0.26587818000000002</c:v>
                </c:pt>
                <c:pt idx="17">
                  <c:v>0.26607897000000003</c:v>
                </c:pt>
                <c:pt idx="18">
                  <c:v>0.26629149000000002</c:v>
                </c:pt>
              </c:numCache>
            </c:numRef>
          </c:val>
          <c:extLst>
            <c:ext xmlns:c16="http://schemas.microsoft.com/office/drawing/2014/chart" uri="{C3380CC4-5D6E-409C-BE32-E72D297353CC}">
              <c16:uniqueId val="{00000001-46BB-4EC3-BE26-A705C3137079}"/>
            </c:ext>
          </c:extLst>
        </c:ser>
        <c:ser>
          <c:idx val="0"/>
          <c:order val="3"/>
          <c:tx>
            <c:strRef>
              <c:f>Sheet1!$B$1</c:f>
              <c:strCache>
                <c:ptCount val="1"/>
                <c:pt idx="0">
                  <c:v>Gardening &amp; Horticulture</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0.40578170999999996</c:v>
                </c:pt>
                <c:pt idx="1">
                  <c:v>0.40587403000000011</c:v>
                </c:pt>
                <c:pt idx="2">
                  <c:v>0.40592866999999999</c:v>
                </c:pt>
                <c:pt idx="3">
                  <c:v>0.40642449000000003</c:v>
                </c:pt>
                <c:pt idx="4">
                  <c:v>0.40686428999999996</c:v>
                </c:pt>
                <c:pt idx="5">
                  <c:v>0.40699651999999997</c:v>
                </c:pt>
                <c:pt idx="6">
                  <c:v>0.4074873799999999</c:v>
                </c:pt>
                <c:pt idx="7">
                  <c:v>0.40757055999999997</c:v>
                </c:pt>
                <c:pt idx="8">
                  <c:v>0.40779793000000003</c:v>
                </c:pt>
                <c:pt idx="9">
                  <c:v>0.40795048000000006</c:v>
                </c:pt>
                <c:pt idx="10">
                  <c:v>0.40782012999999995</c:v>
                </c:pt>
                <c:pt idx="11">
                  <c:v>0.40844271999999998</c:v>
                </c:pt>
                <c:pt idx="12">
                  <c:v>0.40829438000000001</c:v>
                </c:pt>
                <c:pt idx="13">
                  <c:v>0.40880432999999999</c:v>
                </c:pt>
                <c:pt idx="14">
                  <c:v>0.40891795999999997</c:v>
                </c:pt>
                <c:pt idx="15">
                  <c:v>0.40932394</c:v>
                </c:pt>
                <c:pt idx="16">
                  <c:v>0.40930523999999996</c:v>
                </c:pt>
                <c:pt idx="17">
                  <c:v>0.40957389999999999</c:v>
                </c:pt>
                <c:pt idx="18">
                  <c:v>0.40952098999999992</c:v>
                </c:pt>
              </c:numCache>
            </c:numRef>
          </c:val>
          <c:extLst>
            <c:ext xmlns:c16="http://schemas.microsoft.com/office/drawing/2014/chart" uri="{C3380CC4-5D6E-409C-BE32-E72D297353CC}">
              <c16:uniqueId val="{00000002-46BB-4EC3-BE26-A705C3137079}"/>
            </c:ext>
          </c:extLst>
        </c:ser>
        <c:dLbls>
          <c:showLegendKey val="0"/>
          <c:showVal val="0"/>
          <c:showCatName val="0"/>
          <c:showSerName val="0"/>
          <c:showPercent val="0"/>
          <c:showBubbleSize val="0"/>
        </c:dLbls>
        <c:gapWidth val="92"/>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0.20120036897787272"/>
          <c:w val="0.95804792260294591"/>
          <c:h val="0.59547327267395322"/>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88.683570248699993</c:v>
                </c:pt>
                <c:pt idx="1">
                  <c:v>94.611505098581006</c:v>
                </c:pt>
                <c:pt idx="2">
                  <c:v>99.399479763892032</c:v>
                </c:pt>
                <c:pt idx="3">
                  <c:v>100.23608910099202</c:v>
                </c:pt>
                <c:pt idx="4">
                  <c:v>104.77350210835201</c:v>
                </c:pt>
                <c:pt idx="5">
                  <c:v>109.502551384456</c:v>
                </c:pt>
                <c:pt idx="6">
                  <c:v>115.91685558910373</c:v>
                </c:pt>
                <c:pt idx="7">
                  <c:v>123.0407431931401</c:v>
                </c:pt>
                <c:pt idx="8">
                  <c:v>130.80526262186694</c:v>
                </c:pt>
                <c:pt idx="9">
                  <c:v>139.69645637473627</c:v>
                </c:pt>
                <c:pt idx="10">
                  <c:v>149.03678285190637</c:v>
                </c:pt>
                <c:pt idx="11">
                  <c:v>158.86417940035008</c:v>
                </c:pt>
                <c:pt idx="12">
                  <c:v>169.59350722831692</c:v>
                </c:pt>
                <c:pt idx="13">
                  <c:v>180.96511274076707</c:v>
                </c:pt>
                <c:pt idx="14">
                  <c:v>192.33856332567419</c:v>
                </c:pt>
                <c:pt idx="15">
                  <c:v>204.34827798638764</c:v>
                </c:pt>
                <c:pt idx="16">
                  <c:v>215.87350172231277</c:v>
                </c:pt>
                <c:pt idx="17">
                  <c:v>229.10204579717904</c:v>
                </c:pt>
                <c:pt idx="18">
                  <c:v>241.56373728251631</c:v>
                </c:pt>
              </c:numCache>
            </c:numRef>
          </c:val>
          <c:extLst>
            <c:ext xmlns:c16="http://schemas.microsoft.com/office/drawing/2014/chart" uri="{C3380CC4-5D6E-409C-BE32-E72D297353CC}">
              <c16:uniqueId val="{00000000-F246-4B4B-8456-ED431222B3B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0.20120036897787272"/>
          <c:w val="0.95804792260294591"/>
          <c:h val="0.59547327267395322"/>
        </c:manualLayout>
      </c:layout>
      <c:barChart>
        <c:barDir val="col"/>
        <c:grouping val="clustered"/>
        <c:varyColors val="0"/>
        <c:ser>
          <c:idx val="0"/>
          <c:order val="0"/>
          <c:tx>
            <c:strRef>
              <c:f>Sheet1!$B$1</c:f>
              <c:strCache>
                <c:ptCount val="1"/>
                <c:pt idx="0">
                  <c:v>Value (Kilo Tonnes)</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58.073597668800005</c:v>
                </c:pt>
                <c:pt idx="1">
                  <c:v>61.561685885600006</c:v>
                </c:pt>
                <c:pt idx="2">
                  <c:v>63.419633328099991</c:v>
                </c:pt>
                <c:pt idx="3">
                  <c:v>66.103065420999997</c:v>
                </c:pt>
                <c:pt idx="4">
                  <c:v>67.733198379200005</c:v>
                </c:pt>
                <c:pt idx="5">
                  <c:v>70.734722658641743</c:v>
                </c:pt>
                <c:pt idx="6">
                  <c:v>74.434089972743209</c:v>
                </c:pt>
                <c:pt idx="7">
                  <c:v>78.488352867585149</c:v>
                </c:pt>
                <c:pt idx="8">
                  <c:v>83.314081569425937</c:v>
                </c:pt>
                <c:pt idx="9">
                  <c:v>88.530537136914887</c:v>
                </c:pt>
                <c:pt idx="10">
                  <c:v>94.230685703785028</c:v>
                </c:pt>
                <c:pt idx="11">
                  <c:v>100.01971617640673</c:v>
                </c:pt>
                <c:pt idx="12">
                  <c:v>106.0912630391164</c:v>
                </c:pt>
                <c:pt idx="13">
                  <c:v>112.48485481064299</c:v>
                </c:pt>
                <c:pt idx="14">
                  <c:v>119.24150813753961</c:v>
                </c:pt>
                <c:pt idx="15">
                  <c:v>126.2168412530654</c:v>
                </c:pt>
                <c:pt idx="16">
                  <c:v>133.33240479975731</c:v>
                </c:pt>
                <c:pt idx="17">
                  <c:v>140.61459569832294</c:v>
                </c:pt>
                <c:pt idx="18">
                  <c:v>148.26323156593955</c:v>
                </c:pt>
              </c:numCache>
            </c:numRef>
          </c:val>
          <c:extLst>
            <c:ext xmlns:c16="http://schemas.microsoft.com/office/drawing/2014/chart" uri="{C3380CC4-5D6E-409C-BE32-E72D297353CC}">
              <c16:uniqueId val="{00000000-82EC-46F5-8A31-AF08E4A14CC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339940729270841"/>
          <c:y val="1.3025668036933996E-2"/>
          <c:w val="0.82397578727659904"/>
          <c:h val="0.76881122353918085"/>
        </c:manualLayout>
      </c:layout>
      <c:barChart>
        <c:barDir val="col"/>
        <c:grouping val="stacked"/>
        <c:varyColors val="0"/>
        <c:ser>
          <c:idx val="3"/>
          <c:order val="0"/>
          <c:tx>
            <c:strRef>
              <c:f>Sheet1!$E$1</c:f>
              <c:strCache>
                <c:ptCount val="1"/>
                <c:pt idx="0">
                  <c:v>Field &amp; Cash Crops</c:v>
                </c:pt>
              </c:strCache>
            </c:strRef>
          </c:tx>
          <c:spPr>
            <a:solidFill>
              <a:schemeClr val="accent1">
                <a:lumMod val="60000"/>
              </a:schemeClr>
            </a:solidFill>
            <a:ln>
              <a:noFill/>
            </a:ln>
            <a:effectLst/>
          </c:spPr>
          <c:invertIfNegative val="0"/>
          <c:val>
            <c:numRef>
              <c:f>Sheet1!$E$2:$E$20</c:f>
              <c:numCache>
                <c:formatCode>0.00%</c:formatCode>
                <c:ptCount val="19"/>
                <c:pt idx="0">
                  <c:v>0.11628959999999999</c:v>
                </c:pt>
                <c:pt idx="1">
                  <c:v>0.11561628999999973</c:v>
                </c:pt>
                <c:pt idx="2">
                  <c:v>0.11557287000000005</c:v>
                </c:pt>
                <c:pt idx="3">
                  <c:v>0.11464724999999998</c:v>
                </c:pt>
                <c:pt idx="4">
                  <c:v>0.11440006000000003</c:v>
                </c:pt>
                <c:pt idx="5">
                  <c:v>0.11389698999999998</c:v>
                </c:pt>
                <c:pt idx="6">
                  <c:v>0.11297615000000016</c:v>
                </c:pt>
                <c:pt idx="7">
                  <c:v>0.11268200000000017</c:v>
                </c:pt>
                <c:pt idx="8">
                  <c:v>0.11194686999999981</c:v>
                </c:pt>
                <c:pt idx="9">
                  <c:v>0.11199563999999995</c:v>
                </c:pt>
                <c:pt idx="10">
                  <c:v>0.11160593000000008</c:v>
                </c:pt>
                <c:pt idx="11">
                  <c:v>0.11095979000000011</c:v>
                </c:pt>
                <c:pt idx="12">
                  <c:v>0.11089152999999996</c:v>
                </c:pt>
                <c:pt idx="13">
                  <c:v>0.11046685999999994</c:v>
                </c:pt>
                <c:pt idx="14">
                  <c:v>0.11013558000000012</c:v>
                </c:pt>
                <c:pt idx="15">
                  <c:v>0.10979588000000007</c:v>
                </c:pt>
                <c:pt idx="16">
                  <c:v>0.11009451000000015</c:v>
                </c:pt>
                <c:pt idx="17">
                  <c:v>0.10981460999999992</c:v>
                </c:pt>
                <c:pt idx="18">
                  <c:v>0.10953593000000006</c:v>
                </c:pt>
              </c:numCache>
            </c:numRef>
          </c:val>
          <c:extLst>
            <c:ext xmlns:c16="http://schemas.microsoft.com/office/drawing/2014/chart" uri="{C3380CC4-5D6E-409C-BE32-E72D297353CC}">
              <c16:uniqueId val="{00000000-46BB-4EC3-BE26-A705C3137079}"/>
            </c:ext>
          </c:extLst>
        </c:ser>
        <c:ser>
          <c:idx val="1"/>
          <c:order val="1"/>
          <c:tx>
            <c:strRef>
              <c:f>Sheet1!$C$1</c:f>
              <c:strCache>
                <c:ptCount val="1"/>
                <c:pt idx="0">
                  <c:v>Foliage Crops</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0.21745303000000005</c:v>
                </c:pt>
                <c:pt idx="1">
                  <c:v>0.21774540000000006</c:v>
                </c:pt>
                <c:pt idx="2">
                  <c:v>0.21757931000000003</c:v>
                </c:pt>
                <c:pt idx="3">
                  <c:v>0.21789823000000003</c:v>
                </c:pt>
                <c:pt idx="4">
                  <c:v>0.21762393000000002</c:v>
                </c:pt>
                <c:pt idx="5">
                  <c:v>0.21774244000000001</c:v>
                </c:pt>
                <c:pt idx="6">
                  <c:v>0.21795176000000002</c:v>
                </c:pt>
                <c:pt idx="7">
                  <c:v>0.21825345000000002</c:v>
                </c:pt>
                <c:pt idx="8">
                  <c:v>0.21847845000000007</c:v>
                </c:pt>
                <c:pt idx="9">
                  <c:v>0.21832182000000003</c:v>
                </c:pt>
                <c:pt idx="10">
                  <c:v>0.21867732000000004</c:v>
                </c:pt>
                <c:pt idx="11">
                  <c:v>0.21859045000000002</c:v>
                </c:pt>
                <c:pt idx="12">
                  <c:v>0.21850486000000002</c:v>
                </c:pt>
                <c:pt idx="13">
                  <c:v>0.21830076000000007</c:v>
                </c:pt>
                <c:pt idx="14">
                  <c:v>0.21826303999999999</c:v>
                </c:pt>
                <c:pt idx="15">
                  <c:v>0.21799438999999998</c:v>
                </c:pt>
                <c:pt idx="16">
                  <c:v>0.21782206999999998</c:v>
                </c:pt>
                <c:pt idx="17">
                  <c:v>0.21763252000000008</c:v>
                </c:pt>
                <c:pt idx="18">
                  <c:v>0.21775159000000005</c:v>
                </c:pt>
              </c:numCache>
            </c:numRef>
          </c:val>
          <c:extLst>
            <c:ext xmlns:c16="http://schemas.microsoft.com/office/drawing/2014/chart" uri="{C3380CC4-5D6E-409C-BE32-E72D297353CC}">
              <c16:uniqueId val="{00000003-46BB-4EC3-BE26-A705C3137079}"/>
            </c:ext>
          </c:extLst>
        </c:ser>
        <c:ser>
          <c:idx val="2"/>
          <c:order val="2"/>
          <c:tx>
            <c:strRef>
              <c:f>Sheet1!$D$1</c:f>
              <c:strCache>
                <c:ptCount val="1"/>
                <c:pt idx="0">
                  <c:v>Fruits &amp; Vegetable</c:v>
                </c:pt>
              </c:strCache>
            </c:strRef>
          </c:tx>
          <c:spPr>
            <a:solidFill>
              <a:schemeClr val="accent5"/>
            </a:solidFill>
            <a:ln>
              <a:noFill/>
            </a:ln>
            <a:effectLst/>
          </c:spPr>
          <c:invertIfNegative val="0"/>
          <c:val>
            <c:numRef>
              <c:f>Sheet1!$D$2:$D$20</c:f>
              <c:numCache>
                <c:formatCode>0.00%</c:formatCode>
                <c:ptCount val="19"/>
                <c:pt idx="0">
                  <c:v>0.26297566</c:v>
                </c:pt>
                <c:pt idx="1">
                  <c:v>0.26326428000000007</c:v>
                </c:pt>
                <c:pt idx="2">
                  <c:v>0.26341914999999999</c:v>
                </c:pt>
                <c:pt idx="3">
                  <c:v>0.26353003000000003</c:v>
                </c:pt>
                <c:pt idx="4">
                  <c:v>0.26361171999999999</c:v>
                </c:pt>
                <c:pt idx="5">
                  <c:v>0.26386405000000002</c:v>
                </c:pt>
                <c:pt idx="6">
                  <c:v>0.26408470999999994</c:v>
                </c:pt>
                <c:pt idx="7">
                  <c:v>0.26399398999999996</c:v>
                </c:pt>
                <c:pt idx="8">
                  <c:v>0.26427675000000006</c:v>
                </c:pt>
                <c:pt idx="9">
                  <c:v>0.26423205999999999</c:v>
                </c:pt>
                <c:pt idx="10">
                  <c:v>0.26439661999999997</c:v>
                </c:pt>
                <c:pt idx="11">
                  <c:v>0.26450703999999997</c:v>
                </c:pt>
                <c:pt idx="12">
                  <c:v>0.26480923000000001</c:v>
                </c:pt>
                <c:pt idx="13">
                  <c:v>0.26492804999999997</c:v>
                </c:pt>
                <c:pt idx="14">
                  <c:v>0.26518342</c:v>
                </c:pt>
                <c:pt idx="15">
                  <c:v>0.26538579000000001</c:v>
                </c:pt>
                <c:pt idx="16">
                  <c:v>0.26527817999999997</c:v>
                </c:pt>
                <c:pt idx="17">
                  <c:v>0.26547896999999998</c:v>
                </c:pt>
                <c:pt idx="18">
                  <c:v>0.26569148999999997</c:v>
                </c:pt>
              </c:numCache>
            </c:numRef>
          </c:val>
          <c:extLst>
            <c:ext xmlns:c16="http://schemas.microsoft.com/office/drawing/2014/chart" uri="{C3380CC4-5D6E-409C-BE32-E72D297353CC}">
              <c16:uniqueId val="{00000001-46BB-4EC3-BE26-A705C3137079}"/>
            </c:ext>
          </c:extLst>
        </c:ser>
        <c:ser>
          <c:idx val="0"/>
          <c:order val="3"/>
          <c:tx>
            <c:strRef>
              <c:f>Sheet1!$B$1</c:f>
              <c:strCache>
                <c:ptCount val="1"/>
                <c:pt idx="0">
                  <c:v>Gardening &amp; Horticulture</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0.40328170999999996</c:v>
                </c:pt>
                <c:pt idx="1">
                  <c:v>0.40337403000000011</c:v>
                </c:pt>
                <c:pt idx="2">
                  <c:v>0.40342866999999999</c:v>
                </c:pt>
                <c:pt idx="3">
                  <c:v>0.40392449000000002</c:v>
                </c:pt>
                <c:pt idx="4">
                  <c:v>0.40436428999999996</c:v>
                </c:pt>
                <c:pt idx="5">
                  <c:v>0.40449651999999997</c:v>
                </c:pt>
                <c:pt idx="6">
                  <c:v>0.4049873799999999</c:v>
                </c:pt>
                <c:pt idx="7">
                  <c:v>0.40507055999999997</c:v>
                </c:pt>
                <c:pt idx="8">
                  <c:v>0.40529793000000003</c:v>
                </c:pt>
                <c:pt idx="9">
                  <c:v>0.40545048000000006</c:v>
                </c:pt>
                <c:pt idx="10">
                  <c:v>0.40532012999999995</c:v>
                </c:pt>
                <c:pt idx="11">
                  <c:v>0.40594271999999998</c:v>
                </c:pt>
                <c:pt idx="12">
                  <c:v>0.40579438000000001</c:v>
                </c:pt>
                <c:pt idx="13">
                  <c:v>0.40630432999999999</c:v>
                </c:pt>
                <c:pt idx="14">
                  <c:v>0.40641795999999997</c:v>
                </c:pt>
                <c:pt idx="15">
                  <c:v>0.40682394</c:v>
                </c:pt>
                <c:pt idx="16">
                  <c:v>0.40680523999999996</c:v>
                </c:pt>
                <c:pt idx="17">
                  <c:v>0.40707389999999999</c:v>
                </c:pt>
                <c:pt idx="18">
                  <c:v>0.40702098999999992</c:v>
                </c:pt>
              </c:numCache>
            </c:numRef>
          </c:val>
          <c:extLst>
            <c:ext xmlns:c16="http://schemas.microsoft.com/office/drawing/2014/chart" uri="{C3380CC4-5D6E-409C-BE32-E72D297353CC}">
              <c16:uniqueId val="{00000002-46BB-4EC3-BE26-A705C3137079}"/>
            </c:ext>
          </c:extLst>
        </c:ser>
        <c:dLbls>
          <c:showLegendKey val="0"/>
          <c:showVal val="0"/>
          <c:showCatName val="0"/>
          <c:showSerName val="0"/>
          <c:showPercent val="0"/>
          <c:showBubbleSize val="0"/>
        </c:dLbls>
        <c:gapWidth val="92"/>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0.20120036897787272"/>
          <c:w val="0.95804792260294591"/>
          <c:h val="0.59547327267395322"/>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30.364151403600012</c:v>
                </c:pt>
                <c:pt idx="1">
                  <c:v>34.816028363260031</c:v>
                </c:pt>
                <c:pt idx="2">
                  <c:v>37.020560623815989</c:v>
                </c:pt>
                <c:pt idx="3">
                  <c:v>37.715789965052025</c:v>
                </c:pt>
                <c:pt idx="4">
                  <c:v>39.920002253951985</c:v>
                </c:pt>
                <c:pt idx="5">
                  <c:v>42.631306973884037</c:v>
                </c:pt>
                <c:pt idx="6">
                  <c:v>45.925875785525143</c:v>
                </c:pt>
                <c:pt idx="7">
                  <c:v>49.615729407363659</c:v>
                </c:pt>
                <c:pt idx="8">
                  <c:v>53.534413861921941</c:v>
                </c:pt>
                <c:pt idx="9">
                  <c:v>58.203656599693801</c:v>
                </c:pt>
                <c:pt idx="10">
                  <c:v>63.100758606448089</c:v>
                </c:pt>
                <c:pt idx="11">
                  <c:v>68.519285477821754</c:v>
                </c:pt>
                <c:pt idx="12">
                  <c:v>73.432240878984658</c:v>
                </c:pt>
                <c:pt idx="13">
                  <c:v>78.686456781222844</c:v>
                </c:pt>
                <c:pt idx="14">
                  <c:v>83.996226766672791</c:v>
                </c:pt>
                <c:pt idx="15">
                  <c:v>89.364044978103209</c:v>
                </c:pt>
                <c:pt idx="16">
                  <c:v>94.814869780459929</c:v>
                </c:pt>
                <c:pt idx="17">
                  <c:v>100.86716796156266</c:v>
                </c:pt>
                <c:pt idx="18">
                  <c:v>106.66975980363631</c:v>
                </c:pt>
              </c:numCache>
            </c:numRef>
          </c:val>
          <c:extLst>
            <c:ext xmlns:c16="http://schemas.microsoft.com/office/drawing/2014/chart" uri="{C3380CC4-5D6E-409C-BE32-E72D297353CC}">
              <c16:uniqueId val="{00000000-F246-4B4B-8456-ED431222B3B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0.20120036897787272"/>
          <c:w val="0.95804792260294591"/>
          <c:h val="0.59547327267395322"/>
        </c:manualLayout>
      </c:layout>
      <c:barChart>
        <c:barDir val="col"/>
        <c:grouping val="clustered"/>
        <c:varyColors val="0"/>
        <c:ser>
          <c:idx val="0"/>
          <c:order val="0"/>
          <c:tx>
            <c:strRef>
              <c:f>Sheet1!$B$1</c:f>
              <c:strCache>
                <c:ptCount val="1"/>
                <c:pt idx="0">
                  <c:v>Value (Kilo Tonnes)</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18.118697627800003</c:v>
                </c:pt>
                <c:pt idx="1">
                  <c:v>20.842406710900026</c:v>
                </c:pt>
                <c:pt idx="2">
                  <c:v>21.759816586899998</c:v>
                </c:pt>
                <c:pt idx="3">
                  <c:v>22.943768427000027</c:v>
                </c:pt>
                <c:pt idx="4">
                  <c:v>23.839205716000002</c:v>
                </c:pt>
                <c:pt idx="5">
                  <c:v>25.477505592918394</c:v>
                </c:pt>
                <c:pt idx="6">
                  <c:v>27.321815593686001</c:v>
                </c:pt>
                <c:pt idx="7">
                  <c:v>29.361207536710111</c:v>
                </c:pt>
                <c:pt idx="8">
                  <c:v>31.671699306624102</c:v>
                </c:pt>
                <c:pt idx="9">
                  <c:v>34.30651371269569</c:v>
                </c:pt>
                <c:pt idx="10">
                  <c:v>37.15460087936026</c:v>
                </c:pt>
                <c:pt idx="11">
                  <c:v>40.231895894756335</c:v>
                </c:pt>
                <c:pt idx="12">
                  <c:v>42.8451801318555</c:v>
                </c:pt>
                <c:pt idx="13">
                  <c:v>45.630354694421072</c:v>
                </c:pt>
                <c:pt idx="14">
                  <c:v>48.599357367172303</c:v>
                </c:pt>
                <c:pt idx="15">
                  <c:v>51.516613021808048</c:v>
                </c:pt>
                <c:pt idx="16">
                  <c:v>54.673885205803387</c:v>
                </c:pt>
                <c:pt idx="17">
                  <c:v>57.804234297275514</c:v>
                </c:pt>
                <c:pt idx="18">
                  <c:v>61.137023925634786</c:v>
                </c:pt>
              </c:numCache>
            </c:numRef>
          </c:val>
          <c:extLst>
            <c:ext xmlns:c16="http://schemas.microsoft.com/office/drawing/2014/chart" uri="{C3380CC4-5D6E-409C-BE32-E72D297353CC}">
              <c16:uniqueId val="{00000000-82EC-46F5-8A31-AF08E4A14CC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33184826621935"/>
          <c:y val="1.0724909221711713E-2"/>
          <c:w val="0.80561568268456463"/>
          <c:h val="0.79997996292234796"/>
        </c:manualLayout>
      </c:layout>
      <c:barChart>
        <c:barDir val="col"/>
        <c:grouping val="stacked"/>
        <c:varyColors val="0"/>
        <c:ser>
          <c:idx val="3"/>
          <c:order val="0"/>
          <c:tx>
            <c:strRef>
              <c:f>Sheet1!$E$1</c:f>
              <c:strCache>
                <c:ptCount val="1"/>
                <c:pt idx="0">
                  <c:v>Field &amp; Cash Crops</c:v>
                </c:pt>
              </c:strCache>
            </c:strRef>
          </c:tx>
          <c:spPr>
            <a:solidFill>
              <a:schemeClr val="accent1">
                <a:lumMod val="60000"/>
              </a:schemeClr>
            </a:solidFill>
            <a:ln>
              <a:noFill/>
            </a:ln>
            <a:effectLst/>
          </c:spPr>
          <c:invertIfNegative val="0"/>
          <c:val>
            <c:numRef>
              <c:f>Sheet1!$E$2:$E$20</c:f>
              <c:numCache>
                <c:formatCode>0.00%</c:formatCode>
                <c:ptCount val="19"/>
                <c:pt idx="0">
                  <c:v>0.11718959999999989</c:v>
                </c:pt>
                <c:pt idx="1">
                  <c:v>0.11651628999999986</c:v>
                </c:pt>
                <c:pt idx="2">
                  <c:v>0.11647286999999995</c:v>
                </c:pt>
                <c:pt idx="3">
                  <c:v>0.11554724999999988</c:v>
                </c:pt>
                <c:pt idx="4">
                  <c:v>0.11530006000000004</c:v>
                </c:pt>
                <c:pt idx="5">
                  <c:v>0.11479698999999999</c:v>
                </c:pt>
                <c:pt idx="6">
                  <c:v>0.11387615000000006</c:v>
                </c:pt>
                <c:pt idx="7">
                  <c:v>0.11358200000000007</c:v>
                </c:pt>
                <c:pt idx="8">
                  <c:v>0.11284686999999982</c:v>
                </c:pt>
                <c:pt idx="9">
                  <c:v>0.11289563999999996</c:v>
                </c:pt>
                <c:pt idx="10">
                  <c:v>0.11250593000000009</c:v>
                </c:pt>
                <c:pt idx="11">
                  <c:v>0.11185979000000001</c:v>
                </c:pt>
                <c:pt idx="12">
                  <c:v>0.11179152999999997</c:v>
                </c:pt>
                <c:pt idx="13">
                  <c:v>0.11136685999999996</c:v>
                </c:pt>
                <c:pt idx="14">
                  <c:v>0.11103558000000002</c:v>
                </c:pt>
                <c:pt idx="15">
                  <c:v>0.11069587999999997</c:v>
                </c:pt>
                <c:pt idx="16">
                  <c:v>0.11099451000000005</c:v>
                </c:pt>
                <c:pt idx="17">
                  <c:v>0.11071460999999994</c:v>
                </c:pt>
                <c:pt idx="18">
                  <c:v>0.11043593000000018</c:v>
                </c:pt>
              </c:numCache>
            </c:numRef>
          </c:val>
          <c:extLst>
            <c:ext xmlns:c16="http://schemas.microsoft.com/office/drawing/2014/chart" uri="{C3380CC4-5D6E-409C-BE32-E72D297353CC}">
              <c16:uniqueId val="{00000000-46BB-4EC3-BE26-A705C3137079}"/>
            </c:ext>
          </c:extLst>
        </c:ser>
        <c:ser>
          <c:idx val="1"/>
          <c:order val="1"/>
          <c:tx>
            <c:strRef>
              <c:f>Sheet1!$C$1</c:f>
              <c:strCache>
                <c:ptCount val="1"/>
                <c:pt idx="0">
                  <c:v>Foliage Crops</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0.21395303000000004</c:v>
                </c:pt>
                <c:pt idx="1">
                  <c:v>0.21424540000000006</c:v>
                </c:pt>
                <c:pt idx="2">
                  <c:v>0.21407931000000002</c:v>
                </c:pt>
                <c:pt idx="3">
                  <c:v>0.21439823000000002</c:v>
                </c:pt>
                <c:pt idx="4">
                  <c:v>0.21412393000000002</c:v>
                </c:pt>
                <c:pt idx="5">
                  <c:v>0.21424244000000001</c:v>
                </c:pt>
                <c:pt idx="6">
                  <c:v>0.21445176000000002</c:v>
                </c:pt>
                <c:pt idx="7">
                  <c:v>0.21475345000000001</c:v>
                </c:pt>
                <c:pt idx="8">
                  <c:v>0.21497845000000007</c:v>
                </c:pt>
                <c:pt idx="9">
                  <c:v>0.21482182000000002</c:v>
                </c:pt>
                <c:pt idx="10">
                  <c:v>0.21517732000000003</c:v>
                </c:pt>
                <c:pt idx="11">
                  <c:v>0.21509045000000002</c:v>
                </c:pt>
                <c:pt idx="12">
                  <c:v>0.21500486000000002</c:v>
                </c:pt>
                <c:pt idx="13">
                  <c:v>0.21480076000000006</c:v>
                </c:pt>
                <c:pt idx="14">
                  <c:v>0.21476303999999999</c:v>
                </c:pt>
                <c:pt idx="15">
                  <c:v>0.21449438999999998</c:v>
                </c:pt>
                <c:pt idx="16">
                  <c:v>0.21432206999999998</c:v>
                </c:pt>
                <c:pt idx="17">
                  <c:v>0.21413252000000008</c:v>
                </c:pt>
                <c:pt idx="18">
                  <c:v>0.21425159000000005</c:v>
                </c:pt>
              </c:numCache>
            </c:numRef>
          </c:val>
          <c:extLst>
            <c:ext xmlns:c16="http://schemas.microsoft.com/office/drawing/2014/chart" uri="{C3380CC4-5D6E-409C-BE32-E72D297353CC}">
              <c16:uniqueId val="{00000003-46BB-4EC3-BE26-A705C3137079}"/>
            </c:ext>
          </c:extLst>
        </c:ser>
        <c:ser>
          <c:idx val="2"/>
          <c:order val="2"/>
          <c:tx>
            <c:strRef>
              <c:f>Sheet1!$D$1</c:f>
              <c:strCache>
                <c:ptCount val="1"/>
                <c:pt idx="0">
                  <c:v>Fruits &amp; Vegetable</c:v>
                </c:pt>
              </c:strCache>
            </c:strRef>
          </c:tx>
          <c:spPr>
            <a:solidFill>
              <a:schemeClr val="accent5"/>
            </a:solidFill>
            <a:ln>
              <a:noFill/>
            </a:ln>
            <a:effectLst/>
          </c:spPr>
          <c:invertIfNegative val="0"/>
          <c:val>
            <c:numRef>
              <c:f>Sheet1!$D$2:$D$20</c:f>
              <c:numCache>
                <c:formatCode>0.00%</c:formatCode>
                <c:ptCount val="19"/>
                <c:pt idx="0">
                  <c:v>0.26997566000000001</c:v>
                </c:pt>
                <c:pt idx="1">
                  <c:v>0.27026428000000008</c:v>
                </c:pt>
                <c:pt idx="2">
                  <c:v>0.27041915</c:v>
                </c:pt>
                <c:pt idx="3">
                  <c:v>0.27053003000000003</c:v>
                </c:pt>
                <c:pt idx="4">
                  <c:v>0.27061172</c:v>
                </c:pt>
                <c:pt idx="5">
                  <c:v>0.27086405000000002</c:v>
                </c:pt>
                <c:pt idx="6">
                  <c:v>0.27108470999999995</c:v>
                </c:pt>
                <c:pt idx="7">
                  <c:v>0.27099398999999996</c:v>
                </c:pt>
                <c:pt idx="8">
                  <c:v>0.27127675000000007</c:v>
                </c:pt>
                <c:pt idx="9">
                  <c:v>0.27123206</c:v>
                </c:pt>
                <c:pt idx="10">
                  <c:v>0.27139661999999998</c:v>
                </c:pt>
                <c:pt idx="11">
                  <c:v>0.27150703999999998</c:v>
                </c:pt>
                <c:pt idx="12">
                  <c:v>0.27180923000000001</c:v>
                </c:pt>
                <c:pt idx="13">
                  <c:v>0.27192804999999998</c:v>
                </c:pt>
                <c:pt idx="14">
                  <c:v>0.27218342000000001</c:v>
                </c:pt>
                <c:pt idx="15">
                  <c:v>0.27238579000000002</c:v>
                </c:pt>
                <c:pt idx="16">
                  <c:v>0.27227817999999998</c:v>
                </c:pt>
                <c:pt idx="17">
                  <c:v>0.27247896999999999</c:v>
                </c:pt>
                <c:pt idx="18">
                  <c:v>0.27269148999999998</c:v>
                </c:pt>
              </c:numCache>
            </c:numRef>
          </c:val>
          <c:extLst>
            <c:ext xmlns:c16="http://schemas.microsoft.com/office/drawing/2014/chart" uri="{C3380CC4-5D6E-409C-BE32-E72D297353CC}">
              <c16:uniqueId val="{00000001-46BB-4EC3-BE26-A705C3137079}"/>
            </c:ext>
          </c:extLst>
        </c:ser>
        <c:ser>
          <c:idx val="0"/>
          <c:order val="3"/>
          <c:tx>
            <c:strRef>
              <c:f>Sheet1!$B$1</c:f>
              <c:strCache>
                <c:ptCount val="1"/>
                <c:pt idx="0">
                  <c:v>Gardening &amp; Horticulture</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0.39888170999999994</c:v>
                </c:pt>
                <c:pt idx="1">
                  <c:v>0.39897403000000009</c:v>
                </c:pt>
                <c:pt idx="2">
                  <c:v>0.39902866999999997</c:v>
                </c:pt>
                <c:pt idx="3">
                  <c:v>0.39952449000000001</c:v>
                </c:pt>
                <c:pt idx="4">
                  <c:v>0.39996428999999994</c:v>
                </c:pt>
                <c:pt idx="5">
                  <c:v>0.40009651999999996</c:v>
                </c:pt>
                <c:pt idx="6">
                  <c:v>0.40058737999999988</c:v>
                </c:pt>
                <c:pt idx="7">
                  <c:v>0.40067055999999995</c:v>
                </c:pt>
                <c:pt idx="8">
                  <c:v>0.40089793000000001</c:v>
                </c:pt>
                <c:pt idx="9">
                  <c:v>0.40105048000000004</c:v>
                </c:pt>
                <c:pt idx="10">
                  <c:v>0.40092012999999993</c:v>
                </c:pt>
                <c:pt idx="11">
                  <c:v>0.40154271999999996</c:v>
                </c:pt>
                <c:pt idx="12">
                  <c:v>0.40139438</c:v>
                </c:pt>
                <c:pt idx="13">
                  <c:v>0.40190432999999998</c:v>
                </c:pt>
                <c:pt idx="14">
                  <c:v>0.40201795999999995</c:v>
                </c:pt>
                <c:pt idx="15">
                  <c:v>0.40242393999999998</c:v>
                </c:pt>
                <c:pt idx="16">
                  <c:v>0.40240523999999994</c:v>
                </c:pt>
                <c:pt idx="17">
                  <c:v>0.40267389999999997</c:v>
                </c:pt>
                <c:pt idx="18">
                  <c:v>0.4026209899999999</c:v>
                </c:pt>
              </c:numCache>
            </c:numRef>
          </c:val>
          <c:extLst>
            <c:ext xmlns:c16="http://schemas.microsoft.com/office/drawing/2014/chart" uri="{C3380CC4-5D6E-409C-BE32-E72D297353CC}">
              <c16:uniqueId val="{00000002-46BB-4EC3-BE26-A705C3137079}"/>
            </c:ext>
          </c:extLst>
        </c:ser>
        <c:dLbls>
          <c:showLegendKey val="0"/>
          <c:showVal val="0"/>
          <c:showCatName val="0"/>
          <c:showSerName val="0"/>
          <c:showPercent val="0"/>
          <c:showBubbleSize val="0"/>
        </c:dLbls>
        <c:gapWidth val="93"/>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248227013284971E-2"/>
          <c:y val="0.15979860728988801"/>
          <c:w val="0.95804792260294591"/>
          <c:h val="0.56693605322477425"/>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140.567847</c:v>
                </c:pt>
                <c:pt idx="1">
                  <c:v>147.70650427000001</c:v>
                </c:pt>
                <c:pt idx="2">
                  <c:v>154.78676444000001</c:v>
                </c:pt>
                <c:pt idx="3">
                  <c:v>155.81779300000002</c:v>
                </c:pt>
                <c:pt idx="4">
                  <c:v>162.81543231999999</c:v>
                </c:pt>
                <c:pt idx="5">
                  <c:v>171.46242867274557</c:v>
                </c:pt>
                <c:pt idx="6">
                  <c:v>182.22801163798357</c:v>
                </c:pt>
                <c:pt idx="7">
                  <c:v>194.65776682894085</c:v>
                </c:pt>
                <c:pt idx="8">
                  <c:v>207.26188532650065</c:v>
                </c:pt>
                <c:pt idx="9">
                  <c:v>222.10264814583783</c:v>
                </c:pt>
                <c:pt idx="10">
                  <c:v>237.90595891867551</c:v>
                </c:pt>
                <c:pt idx="11">
                  <c:v>254.80679024246211</c:v>
                </c:pt>
                <c:pt idx="12">
                  <c:v>272.47898875725934</c:v>
                </c:pt>
                <c:pt idx="13">
                  <c:v>291.565284079771</c:v>
                </c:pt>
                <c:pt idx="14">
                  <c:v>310.36346817011014</c:v>
                </c:pt>
                <c:pt idx="15">
                  <c:v>330.16484097177687</c:v>
                </c:pt>
                <c:pt idx="16">
                  <c:v>349.32011248758317</c:v>
                </c:pt>
                <c:pt idx="17">
                  <c:v>371.41892516692457</c:v>
                </c:pt>
                <c:pt idx="18">
                  <c:v>391.7231699116125</c:v>
                </c:pt>
              </c:numCache>
            </c:numRef>
          </c:val>
          <c:extLst>
            <c:ext xmlns:c16="http://schemas.microsoft.com/office/drawing/2014/chart" uri="{C3380CC4-5D6E-409C-BE32-E72D297353CC}">
              <c16:uniqueId val="{00000000-F246-4B4B-8456-ED431222B3B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1796675833345281"/>
          <c:y val="0.79546416035571932"/>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14019330338751E-2"/>
          <c:y val="0.25476560858819375"/>
          <c:w val="0.95804792260294591"/>
          <c:h val="0.48834277578382229"/>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105.33163200000001</c:v>
                </c:pt>
                <c:pt idx="1">
                  <c:v>109.94285000000001</c:v>
                </c:pt>
                <c:pt idx="2">
                  <c:v>112.97622699999999</c:v>
                </c:pt>
                <c:pt idx="3">
                  <c:v>117.534462</c:v>
                </c:pt>
                <c:pt idx="4">
                  <c:v>120.38068799999999</c:v>
                </c:pt>
                <c:pt idx="5">
                  <c:v>126.68778407199999</c:v>
                </c:pt>
                <c:pt idx="6">
                  <c:v>133.84402282581166</c:v>
                </c:pt>
                <c:pt idx="7">
                  <c:v>142.03223567057427</c:v>
                </c:pt>
                <c:pt idx="8">
                  <c:v>151.01016064923957</c:v>
                </c:pt>
                <c:pt idx="9">
                  <c:v>161.02283416419044</c:v>
                </c:pt>
                <c:pt idx="10">
                  <c:v>172.0837280702311</c:v>
                </c:pt>
                <c:pt idx="11">
                  <c:v>183.52398038100532</c:v>
                </c:pt>
                <c:pt idx="12">
                  <c:v>195.01556415341588</c:v>
                </c:pt>
                <c:pt idx="13">
                  <c:v>207.3362911048817</c:v>
                </c:pt>
                <c:pt idx="14">
                  <c:v>220.12774518953509</c:v>
                </c:pt>
                <c:pt idx="15">
                  <c:v>233.28727658933559</c:v>
                </c:pt>
                <c:pt idx="16">
                  <c:v>246.81640300490207</c:v>
                </c:pt>
                <c:pt idx="17">
                  <c:v>260.78451483422032</c:v>
                </c:pt>
                <c:pt idx="18">
                  <c:v>275.05315533157977</c:v>
                </c:pt>
              </c:numCache>
            </c:numRef>
          </c:val>
          <c:extLst>
            <c:ext xmlns:c16="http://schemas.microsoft.com/office/drawing/2014/chart" uri="{C3380CC4-5D6E-409C-BE32-E72D297353CC}">
              <c16:uniqueId val="{00000000-8204-497E-831C-9C575235CF25}"/>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1796675833345281"/>
          <c:y val="0.83773593317171591"/>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42082018388829"/>
          <c:y val="0"/>
          <c:w val="0.80037528919293466"/>
          <c:h val="0.73915828455807431"/>
        </c:manualLayout>
      </c:layout>
      <c:lineChart>
        <c:grouping val="standard"/>
        <c:varyColors val="0"/>
        <c:ser>
          <c:idx val="1"/>
          <c:order val="0"/>
          <c:tx>
            <c:strRef>
              <c:f>Sheet1!$B$1</c:f>
              <c:strCache>
                <c:ptCount val="1"/>
                <c:pt idx="0">
                  <c:v>Calcium Nitrate (15.5-0-0-19)</c:v>
                </c:pt>
              </c:strCache>
            </c:strRef>
          </c:tx>
          <c:spPr>
            <a:ln w="22225" cap="rnd">
              <a:solidFill>
                <a:schemeClr val="accent2"/>
              </a:solidFill>
              <a:round/>
            </a:ln>
            <a:effectLst/>
          </c:spPr>
          <c:marker>
            <c:symbol val="diamond"/>
            <c:size val="6"/>
            <c:spPr>
              <a:solidFill>
                <a:schemeClr val="accent2"/>
              </a:solidFill>
              <a:ln w="9525">
                <a:solidFill>
                  <a:schemeClr val="accent2"/>
                </a:solidFill>
                <a:round/>
              </a:ln>
              <a:effectLst/>
            </c:spPr>
          </c:marker>
          <c:cat>
            <c:strRef>
              <c:f>Sheet1!$A$2:$A$6</c:f>
              <c:strCache>
                <c:ptCount val="5"/>
                <c:pt idx="0">
                  <c:v>FY 2017</c:v>
                </c:pt>
                <c:pt idx="1">
                  <c:v>FY 2018</c:v>
                </c:pt>
                <c:pt idx="2">
                  <c:v>FY 2019</c:v>
                </c:pt>
                <c:pt idx="3">
                  <c:v>FY 2020</c:v>
                </c:pt>
                <c:pt idx="4">
                  <c:v>FY 2021</c:v>
                </c:pt>
              </c:strCache>
            </c:strRef>
          </c:cat>
          <c:val>
            <c:numRef>
              <c:f>Sheet1!$B$2:$B$6</c:f>
              <c:numCache>
                <c:formatCode>0.00</c:formatCode>
                <c:ptCount val="5"/>
                <c:pt idx="0">
                  <c:v>42.93</c:v>
                </c:pt>
                <c:pt idx="1">
                  <c:v>45.076500000000003</c:v>
                </c:pt>
                <c:pt idx="2">
                  <c:v>44.599499999999999</c:v>
                </c:pt>
                <c:pt idx="3">
                  <c:v>42.615180000000002</c:v>
                </c:pt>
                <c:pt idx="4">
                  <c:v>41.413139999999999</c:v>
                </c:pt>
              </c:numCache>
            </c:numRef>
          </c:val>
          <c:smooth val="0"/>
          <c:extLst>
            <c:ext xmlns:c16="http://schemas.microsoft.com/office/drawing/2014/chart" uri="{C3380CC4-5D6E-409C-BE32-E72D297353CC}">
              <c16:uniqueId val="{00000000-8D10-4FBC-95F7-4896496651C1}"/>
            </c:ext>
          </c:extLst>
        </c:ser>
        <c:ser>
          <c:idx val="0"/>
          <c:order val="1"/>
          <c:tx>
            <c:strRef>
              <c:f>Sheet1!$C$1</c:f>
              <c:strCache>
                <c:ptCount val="1"/>
                <c:pt idx="0">
                  <c:v>Potassium Nitrate (13-0-45)</c:v>
                </c:pt>
              </c:strCache>
            </c:strRef>
          </c:tx>
          <c:spPr>
            <a:ln w="22225" cap="rnd">
              <a:solidFill>
                <a:schemeClr val="accent1"/>
              </a:solidFill>
              <a:round/>
            </a:ln>
            <a:effectLst/>
          </c:spPr>
          <c:marker>
            <c:symbol val="square"/>
            <c:size val="6"/>
            <c:spPr>
              <a:solidFill>
                <a:schemeClr val="accent1"/>
              </a:solidFill>
              <a:ln w="9525">
                <a:solidFill>
                  <a:schemeClr val="accent1"/>
                </a:solidFill>
                <a:round/>
              </a:ln>
              <a:effectLst/>
            </c:spPr>
          </c:marker>
          <c:cat>
            <c:strRef>
              <c:f>Sheet1!$A$2:$A$6</c:f>
              <c:strCache>
                <c:ptCount val="5"/>
                <c:pt idx="0">
                  <c:v>FY 2017</c:v>
                </c:pt>
                <c:pt idx="1">
                  <c:v>FY 2018</c:v>
                </c:pt>
                <c:pt idx="2">
                  <c:v>FY 2019</c:v>
                </c:pt>
                <c:pt idx="3">
                  <c:v>FY 2020</c:v>
                </c:pt>
                <c:pt idx="4">
                  <c:v>FY 2021</c:v>
                </c:pt>
              </c:strCache>
            </c:strRef>
          </c:cat>
          <c:val>
            <c:numRef>
              <c:f>Sheet1!$C$2:$C$6</c:f>
              <c:numCache>
                <c:formatCode>0.00</c:formatCode>
                <c:ptCount val="5"/>
                <c:pt idx="0">
                  <c:v>94.742999999999995</c:v>
                </c:pt>
                <c:pt idx="1">
                  <c:v>98.331750000000014</c:v>
                </c:pt>
                <c:pt idx="2">
                  <c:v>97.259909999999991</c:v>
                </c:pt>
                <c:pt idx="3">
                  <c:v>94.015679999999989</c:v>
                </c:pt>
                <c:pt idx="4">
                  <c:v>93.317070000000001</c:v>
                </c:pt>
              </c:numCache>
            </c:numRef>
          </c:val>
          <c:smooth val="0"/>
          <c:extLst>
            <c:ext xmlns:c16="http://schemas.microsoft.com/office/drawing/2014/chart" uri="{C3380CC4-5D6E-409C-BE32-E72D297353CC}">
              <c16:uniqueId val="{00000001-8D10-4FBC-95F7-4896496651C1}"/>
            </c:ext>
          </c:extLst>
        </c:ser>
        <c:ser>
          <c:idx val="2"/>
          <c:order val="2"/>
          <c:tx>
            <c:strRef>
              <c:f>Sheet1!$D$1</c:f>
              <c:strCache>
                <c:ptCount val="1"/>
                <c:pt idx="0">
                  <c:v>Potassium Sulphate (0-0-50)</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Sheet1!$A$2:$A$6</c:f>
              <c:strCache>
                <c:ptCount val="5"/>
                <c:pt idx="0">
                  <c:v>FY 2017</c:v>
                </c:pt>
                <c:pt idx="1">
                  <c:v>FY 2018</c:v>
                </c:pt>
                <c:pt idx="2">
                  <c:v>FY 2019</c:v>
                </c:pt>
                <c:pt idx="3">
                  <c:v>FY 2020</c:v>
                </c:pt>
                <c:pt idx="4">
                  <c:v>FY 2021</c:v>
                </c:pt>
              </c:strCache>
            </c:strRef>
          </c:cat>
          <c:val>
            <c:numRef>
              <c:f>Sheet1!$D$2:$D$6</c:f>
              <c:numCache>
                <c:formatCode>0.00</c:formatCode>
                <c:ptCount val="5"/>
                <c:pt idx="0">
                  <c:v>53.043750000000003</c:v>
                </c:pt>
                <c:pt idx="1">
                  <c:v>57.994499999999995</c:v>
                </c:pt>
                <c:pt idx="2">
                  <c:v>65.774249999999995</c:v>
                </c:pt>
                <c:pt idx="3">
                  <c:v>69.310500000000005</c:v>
                </c:pt>
                <c:pt idx="4">
                  <c:v>74.447368421052744</c:v>
                </c:pt>
              </c:numCache>
            </c:numRef>
          </c:val>
          <c:smooth val="0"/>
          <c:extLst>
            <c:ext xmlns:c16="http://schemas.microsoft.com/office/drawing/2014/chart" uri="{C3380CC4-5D6E-409C-BE32-E72D297353CC}">
              <c16:uniqueId val="{00000002-8D10-4FBC-95F7-4896496651C1}"/>
            </c:ext>
          </c:extLst>
        </c:ser>
        <c:ser>
          <c:idx val="3"/>
          <c:order val="3"/>
          <c:tx>
            <c:strRef>
              <c:f>Sheet1!$E$1</c:f>
              <c:strCache>
                <c:ptCount val="1"/>
                <c:pt idx="0">
                  <c:v>Mono Ammonium Phosphate (12-61-0)</c:v>
                </c:pt>
              </c:strCache>
            </c:strRef>
          </c:tx>
          <c:spPr>
            <a:ln w="22225" cap="rnd">
              <a:solidFill>
                <a:schemeClr val="accent4"/>
              </a:solidFill>
              <a:round/>
            </a:ln>
            <a:effectLst/>
          </c:spPr>
          <c:marker>
            <c:symbol val="x"/>
            <c:size val="6"/>
            <c:spPr>
              <a:noFill/>
              <a:ln w="9525">
                <a:solidFill>
                  <a:schemeClr val="accent4"/>
                </a:solidFill>
                <a:round/>
              </a:ln>
              <a:effectLst/>
            </c:spPr>
          </c:marker>
          <c:cat>
            <c:strRef>
              <c:f>Sheet1!$A$2:$A$6</c:f>
              <c:strCache>
                <c:ptCount val="5"/>
                <c:pt idx="0">
                  <c:v>FY 2017</c:v>
                </c:pt>
                <c:pt idx="1">
                  <c:v>FY 2018</c:v>
                </c:pt>
                <c:pt idx="2">
                  <c:v>FY 2019</c:v>
                </c:pt>
                <c:pt idx="3">
                  <c:v>FY 2020</c:v>
                </c:pt>
                <c:pt idx="4">
                  <c:v>FY 2021</c:v>
                </c:pt>
              </c:strCache>
            </c:strRef>
          </c:cat>
          <c:val>
            <c:numRef>
              <c:f>Sheet1!$E$2:$E$6</c:f>
              <c:numCache>
                <c:formatCode>0.00</c:formatCode>
                <c:ptCount val="5"/>
                <c:pt idx="0">
                  <c:v>147.23849999999999</c:v>
                </c:pt>
                <c:pt idx="1">
                  <c:v>151.52699999999999</c:v>
                </c:pt>
                <c:pt idx="2">
                  <c:v>155.10075000000001</c:v>
                </c:pt>
                <c:pt idx="3">
                  <c:v>150.81225000000001</c:v>
                </c:pt>
                <c:pt idx="4">
                  <c:v>147.35285999999999</c:v>
                </c:pt>
              </c:numCache>
            </c:numRef>
          </c:val>
          <c:smooth val="0"/>
          <c:extLst>
            <c:ext xmlns:c16="http://schemas.microsoft.com/office/drawing/2014/chart" uri="{C3380CC4-5D6E-409C-BE32-E72D297353CC}">
              <c16:uniqueId val="{00000003-8D10-4FBC-95F7-4896496651C1}"/>
            </c:ext>
          </c:extLst>
        </c:ser>
        <c:ser>
          <c:idx val="4"/>
          <c:order val="4"/>
          <c:tx>
            <c:strRef>
              <c:f>Sheet1!$F$1</c:f>
              <c:strCache>
                <c:ptCount val="1"/>
                <c:pt idx="0">
                  <c:v>Mono Potassium Phosphate (0- 52-34)</c:v>
                </c:pt>
              </c:strCache>
            </c:strRef>
          </c:tx>
          <c:spPr>
            <a:ln w="22225" cap="rnd">
              <a:solidFill>
                <a:schemeClr val="accent5"/>
              </a:solidFill>
              <a:round/>
            </a:ln>
            <a:effectLst/>
          </c:spPr>
          <c:marker>
            <c:symbol val="star"/>
            <c:size val="6"/>
            <c:spPr>
              <a:noFill/>
              <a:ln w="9525">
                <a:solidFill>
                  <a:schemeClr val="accent5"/>
                </a:solidFill>
                <a:round/>
              </a:ln>
              <a:effectLst/>
            </c:spPr>
          </c:marker>
          <c:cat>
            <c:strRef>
              <c:f>Sheet1!$A$2:$A$6</c:f>
              <c:strCache>
                <c:ptCount val="5"/>
                <c:pt idx="0">
                  <c:v>FY 2017</c:v>
                </c:pt>
                <c:pt idx="1">
                  <c:v>FY 2018</c:v>
                </c:pt>
                <c:pt idx="2">
                  <c:v>FY 2019</c:v>
                </c:pt>
                <c:pt idx="3">
                  <c:v>FY 2020</c:v>
                </c:pt>
                <c:pt idx="4">
                  <c:v>FY 2021</c:v>
                </c:pt>
              </c:strCache>
            </c:strRef>
          </c:cat>
          <c:val>
            <c:numRef>
              <c:f>Sheet1!$F$2:$F$6</c:f>
              <c:numCache>
                <c:formatCode>0.00</c:formatCode>
                <c:ptCount val="5"/>
                <c:pt idx="0">
                  <c:v>107.348625</c:v>
                </c:pt>
                <c:pt idx="1">
                  <c:v>112.96162500000001</c:v>
                </c:pt>
                <c:pt idx="2">
                  <c:v>117.171375</c:v>
                </c:pt>
                <c:pt idx="3">
                  <c:v>113.42937499999999</c:v>
                </c:pt>
                <c:pt idx="4">
                  <c:v>110.91288</c:v>
                </c:pt>
              </c:numCache>
            </c:numRef>
          </c:val>
          <c:smooth val="0"/>
          <c:extLst>
            <c:ext xmlns:c16="http://schemas.microsoft.com/office/drawing/2014/chart" uri="{C3380CC4-5D6E-409C-BE32-E72D297353CC}">
              <c16:uniqueId val="{00000004-8D10-4FBC-95F7-4896496651C1}"/>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crossAx val="390733872"/>
        <c:crosses val="autoZero"/>
        <c:auto val="1"/>
        <c:lblAlgn val="ctr"/>
        <c:lblOffset val="100"/>
        <c:noMultiLvlLbl val="0"/>
      </c:catAx>
      <c:valAx>
        <c:axId val="390733872"/>
        <c:scaling>
          <c:orientation val="minMax"/>
        </c:scaling>
        <c:delete val="1"/>
        <c:axPos val="l"/>
        <c:numFmt formatCode="0.0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Verdana" panose="020B0604030504040204" pitchFamily="34" charset="0"/>
          <a:ea typeface="Verdana" panose="020B0604030504040204" pitchFamily="34" charset="0"/>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31082768754233"/>
          <c:y val="0"/>
          <c:w val="0.74989047791810814"/>
          <c:h val="0.66602278401618464"/>
        </c:manualLayout>
      </c:layout>
      <c:barChart>
        <c:barDir val="col"/>
        <c:grouping val="stacked"/>
        <c:varyColors val="0"/>
        <c:ser>
          <c:idx val="2"/>
          <c:order val="0"/>
          <c:tx>
            <c:strRef>
              <c:f>Sheet1!$D$1</c:f>
              <c:strCache>
                <c:ptCount val="1"/>
                <c:pt idx="0">
                  <c:v>Potassium Sulphate (0-0-50)</c:v>
                </c:pt>
              </c:strCache>
            </c:strRef>
          </c:tx>
          <c:spPr>
            <a:solidFill>
              <a:schemeClr val="accent5"/>
            </a:solidFill>
            <a:ln>
              <a:noFill/>
            </a:ln>
            <a:effectLst/>
          </c:spPr>
          <c:invertIfNegative val="0"/>
          <c:val>
            <c:numRef>
              <c:f>Sheet1!$D$2:$D$20</c:f>
              <c:numCache>
                <c:formatCode>0.00%</c:formatCode>
                <c:ptCount val="19"/>
                <c:pt idx="0">
                  <c:v>7.5400000000000009E-2</c:v>
                </c:pt>
                <c:pt idx="1">
                  <c:v>6.4899999999999999E-2</c:v>
                </c:pt>
                <c:pt idx="2">
                  <c:v>6.3600000000000004E-2</c:v>
                </c:pt>
                <c:pt idx="3">
                  <c:v>6.2499999999999979E-2</c:v>
                </c:pt>
                <c:pt idx="4">
                  <c:v>6.1399999999999989E-2</c:v>
                </c:pt>
                <c:pt idx="5">
                  <c:v>5.9799999999999999E-2</c:v>
                </c:pt>
                <c:pt idx="6">
                  <c:v>5.920000000000001E-2</c:v>
                </c:pt>
                <c:pt idx="7">
                  <c:v>5.8099999999999992E-2</c:v>
                </c:pt>
                <c:pt idx="8">
                  <c:v>5.6999999999999974E-2</c:v>
                </c:pt>
                <c:pt idx="9">
                  <c:v>5.5899999999999984E-2</c:v>
                </c:pt>
                <c:pt idx="10">
                  <c:v>5.4899999999999984E-2</c:v>
                </c:pt>
                <c:pt idx="11">
                  <c:v>5.3799999999999994E-2</c:v>
                </c:pt>
                <c:pt idx="12">
                  <c:v>5.4099999999999988E-2</c:v>
                </c:pt>
                <c:pt idx="13">
                  <c:v>5.4299999999999994E-2</c:v>
                </c:pt>
                <c:pt idx="14">
                  <c:v>5.4399999999999983E-2</c:v>
                </c:pt>
                <c:pt idx="15">
                  <c:v>5.4599999999999989E-2</c:v>
                </c:pt>
                <c:pt idx="16">
                  <c:v>5.4899999999999984E-2</c:v>
                </c:pt>
                <c:pt idx="17">
                  <c:v>5.5200000000000006E-2</c:v>
                </c:pt>
                <c:pt idx="18">
                  <c:v>5.5499999999999973E-2</c:v>
                </c:pt>
              </c:numCache>
            </c:numRef>
          </c:val>
          <c:extLst>
            <c:ext xmlns:c16="http://schemas.microsoft.com/office/drawing/2014/chart" uri="{C3380CC4-5D6E-409C-BE32-E72D297353CC}">
              <c16:uniqueId val="{00000000-7C1E-4CEB-9919-EC1858381045}"/>
            </c:ext>
          </c:extLst>
        </c:ser>
        <c:ser>
          <c:idx val="4"/>
          <c:order val="1"/>
          <c:tx>
            <c:strRef>
              <c:f>Sheet1!$F$1</c:f>
              <c:strCache>
                <c:ptCount val="1"/>
                <c:pt idx="0">
                  <c:v>Mono Potassium Phosphate (0- 52-34)</c:v>
                </c:pt>
              </c:strCache>
            </c:strRef>
          </c:tx>
          <c:spPr>
            <a:solidFill>
              <a:schemeClr val="accent3">
                <a:lumMod val="60000"/>
              </a:schemeClr>
            </a:solidFill>
            <a:ln>
              <a:noFill/>
            </a:ln>
            <a:effectLst/>
          </c:spPr>
          <c:invertIfNegative val="0"/>
          <c:val>
            <c:numRef>
              <c:f>Sheet1!$F$2:$F$20</c:f>
              <c:numCache>
                <c:formatCode>0.00%</c:formatCode>
                <c:ptCount val="19"/>
                <c:pt idx="0">
                  <c:v>9.9899999999999989E-2</c:v>
                </c:pt>
                <c:pt idx="1">
                  <c:v>0.10950000000000015</c:v>
                </c:pt>
                <c:pt idx="2">
                  <c:v>0.11109999999999998</c:v>
                </c:pt>
                <c:pt idx="3">
                  <c:v>0.11260000000000014</c:v>
                </c:pt>
                <c:pt idx="4">
                  <c:v>0.11420000000000008</c:v>
                </c:pt>
                <c:pt idx="5">
                  <c:v>0.1159</c:v>
                </c:pt>
                <c:pt idx="6">
                  <c:v>0.11760000000000004</c:v>
                </c:pt>
                <c:pt idx="7">
                  <c:v>0.11910000000000009</c:v>
                </c:pt>
                <c:pt idx="8">
                  <c:v>0.12070000000000014</c:v>
                </c:pt>
                <c:pt idx="9">
                  <c:v>0.12249999999999994</c:v>
                </c:pt>
                <c:pt idx="10">
                  <c:v>0.1241000000000001</c:v>
                </c:pt>
                <c:pt idx="11">
                  <c:v>0.12600000000000011</c:v>
                </c:pt>
                <c:pt idx="12">
                  <c:v>0.12620000000000009</c:v>
                </c:pt>
                <c:pt idx="13">
                  <c:v>0.12650000000000006</c:v>
                </c:pt>
                <c:pt idx="14">
                  <c:v>0.12690000000000001</c:v>
                </c:pt>
                <c:pt idx="15">
                  <c:v>0.127</c:v>
                </c:pt>
                <c:pt idx="16">
                  <c:v>0.12740000000000018</c:v>
                </c:pt>
                <c:pt idx="17">
                  <c:v>0.12750000000000017</c:v>
                </c:pt>
                <c:pt idx="18">
                  <c:v>0.12780000000000014</c:v>
                </c:pt>
              </c:numCache>
            </c:numRef>
          </c:val>
          <c:extLst>
            <c:ext xmlns:c16="http://schemas.microsoft.com/office/drawing/2014/chart" uri="{C3380CC4-5D6E-409C-BE32-E72D297353CC}">
              <c16:uniqueId val="{00000001-7C1E-4CEB-9919-EC1858381045}"/>
            </c:ext>
          </c:extLst>
        </c:ser>
        <c:ser>
          <c:idx val="1"/>
          <c:order val="2"/>
          <c:tx>
            <c:strRef>
              <c:f>Sheet1!$C$1</c:f>
              <c:strCache>
                <c:ptCount val="1"/>
                <c:pt idx="0">
                  <c:v>Potassium Nitrate (13-0-45)</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0.13870000000000002</c:v>
                </c:pt>
                <c:pt idx="1">
                  <c:v>0.1273</c:v>
                </c:pt>
                <c:pt idx="2">
                  <c:v>0.1278</c:v>
                </c:pt>
                <c:pt idx="3">
                  <c:v>0.12849999999999998</c:v>
                </c:pt>
                <c:pt idx="4">
                  <c:v>0.1293</c:v>
                </c:pt>
                <c:pt idx="5">
                  <c:v>0.1298</c:v>
                </c:pt>
                <c:pt idx="6">
                  <c:v>0.13060000000000002</c:v>
                </c:pt>
                <c:pt idx="7">
                  <c:v>0.13110000000000002</c:v>
                </c:pt>
                <c:pt idx="8">
                  <c:v>0.13170000000000001</c:v>
                </c:pt>
                <c:pt idx="9">
                  <c:v>0.13239999999999999</c:v>
                </c:pt>
                <c:pt idx="10">
                  <c:v>0.13320000000000001</c:v>
                </c:pt>
                <c:pt idx="11">
                  <c:v>0.1338</c:v>
                </c:pt>
                <c:pt idx="12">
                  <c:v>0.13410000000000002</c:v>
                </c:pt>
                <c:pt idx="13">
                  <c:v>0.13449999999999998</c:v>
                </c:pt>
                <c:pt idx="14">
                  <c:v>0.1348</c:v>
                </c:pt>
                <c:pt idx="15">
                  <c:v>0.13489999999999999</c:v>
                </c:pt>
                <c:pt idx="16">
                  <c:v>0.13520000000000001</c:v>
                </c:pt>
                <c:pt idx="17">
                  <c:v>0.1353</c:v>
                </c:pt>
                <c:pt idx="18">
                  <c:v>0.13510000000000003</c:v>
                </c:pt>
              </c:numCache>
            </c:numRef>
          </c:val>
          <c:extLst>
            <c:ext xmlns:c16="http://schemas.microsoft.com/office/drawing/2014/chart" uri="{C3380CC4-5D6E-409C-BE32-E72D297353CC}">
              <c16:uniqueId val="{00000002-7C1E-4CEB-9919-EC1858381045}"/>
            </c:ext>
          </c:extLst>
        </c:ser>
        <c:ser>
          <c:idx val="3"/>
          <c:order val="3"/>
          <c:tx>
            <c:strRef>
              <c:f>Sheet1!$E$1</c:f>
              <c:strCache>
                <c:ptCount val="1"/>
                <c:pt idx="0">
                  <c:v>Mono Ammonium Phosphate (12-61-0)</c:v>
                </c:pt>
              </c:strCache>
            </c:strRef>
          </c:tx>
          <c:spPr>
            <a:solidFill>
              <a:schemeClr val="accent1">
                <a:lumMod val="60000"/>
              </a:schemeClr>
            </a:solidFill>
            <a:ln>
              <a:noFill/>
            </a:ln>
            <a:effectLst/>
          </c:spPr>
          <c:invertIfNegative val="0"/>
          <c:val>
            <c:numRef>
              <c:f>Sheet1!$E$2:$E$20</c:f>
              <c:numCache>
                <c:formatCode>0.00%</c:formatCode>
                <c:ptCount val="19"/>
                <c:pt idx="0">
                  <c:v>0.2984</c:v>
                </c:pt>
                <c:pt idx="1">
                  <c:v>0.30320000000000003</c:v>
                </c:pt>
                <c:pt idx="2">
                  <c:v>0.30379999999999996</c:v>
                </c:pt>
                <c:pt idx="3">
                  <c:v>0.30459999999999998</c:v>
                </c:pt>
                <c:pt idx="4">
                  <c:v>0.3049</c:v>
                </c:pt>
                <c:pt idx="5">
                  <c:v>0.30259999999999998</c:v>
                </c:pt>
                <c:pt idx="6">
                  <c:v>0.30149999999999999</c:v>
                </c:pt>
                <c:pt idx="7">
                  <c:v>0.29979999999999996</c:v>
                </c:pt>
                <c:pt idx="8">
                  <c:v>0.29920000000000002</c:v>
                </c:pt>
                <c:pt idx="9">
                  <c:v>0.29810000000000003</c:v>
                </c:pt>
                <c:pt idx="10">
                  <c:v>0.29699999999999999</c:v>
                </c:pt>
                <c:pt idx="11">
                  <c:v>0.29580000000000001</c:v>
                </c:pt>
                <c:pt idx="12">
                  <c:v>0.29510000000000003</c:v>
                </c:pt>
                <c:pt idx="13">
                  <c:v>0.29449999999999998</c:v>
                </c:pt>
                <c:pt idx="14">
                  <c:v>0.29410000000000003</c:v>
                </c:pt>
                <c:pt idx="15">
                  <c:v>0.29389999999999999</c:v>
                </c:pt>
                <c:pt idx="16">
                  <c:v>0.29349999999999998</c:v>
                </c:pt>
                <c:pt idx="17">
                  <c:v>0.29299999999999998</c:v>
                </c:pt>
                <c:pt idx="18">
                  <c:v>0.2928</c:v>
                </c:pt>
              </c:numCache>
            </c:numRef>
          </c:val>
          <c:extLst>
            <c:ext xmlns:c16="http://schemas.microsoft.com/office/drawing/2014/chart" uri="{C3380CC4-5D6E-409C-BE32-E72D297353CC}">
              <c16:uniqueId val="{00000003-7C1E-4CEB-9919-EC1858381045}"/>
            </c:ext>
          </c:extLst>
        </c:ser>
        <c:ser>
          <c:idx val="0"/>
          <c:order val="4"/>
          <c:tx>
            <c:strRef>
              <c:f>Sheet1!$B$1</c:f>
              <c:strCache>
                <c:ptCount val="1"/>
                <c:pt idx="0">
                  <c:v>Calcium Nitrate (15.5-0-0-19)</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0.38759999999999994</c:v>
                </c:pt>
                <c:pt idx="1">
                  <c:v>0.3950999999999999</c:v>
                </c:pt>
                <c:pt idx="2">
                  <c:v>0.39370000000000005</c:v>
                </c:pt>
                <c:pt idx="3">
                  <c:v>0.39179999999999993</c:v>
                </c:pt>
                <c:pt idx="4">
                  <c:v>0.39019999999999999</c:v>
                </c:pt>
                <c:pt idx="5">
                  <c:v>0.39190000000000003</c:v>
                </c:pt>
                <c:pt idx="6">
                  <c:v>0.39109999999999989</c:v>
                </c:pt>
                <c:pt idx="7">
                  <c:v>0.39189999999999992</c:v>
                </c:pt>
                <c:pt idx="8">
                  <c:v>0.39139999999999986</c:v>
                </c:pt>
                <c:pt idx="9">
                  <c:v>0.39110000000000011</c:v>
                </c:pt>
                <c:pt idx="10">
                  <c:v>0.39079999999999993</c:v>
                </c:pt>
                <c:pt idx="11">
                  <c:v>0.39059999999999995</c:v>
                </c:pt>
                <c:pt idx="12">
                  <c:v>0.39049999999999985</c:v>
                </c:pt>
                <c:pt idx="13">
                  <c:v>0.39019999999999999</c:v>
                </c:pt>
                <c:pt idx="14">
                  <c:v>0.38979999999999992</c:v>
                </c:pt>
                <c:pt idx="15">
                  <c:v>0.38959999999999995</c:v>
                </c:pt>
                <c:pt idx="16">
                  <c:v>0.3889999999999999</c:v>
                </c:pt>
                <c:pt idx="17">
                  <c:v>0.3889999999999999</c:v>
                </c:pt>
                <c:pt idx="18">
                  <c:v>0.38879999999999992</c:v>
                </c:pt>
              </c:numCache>
            </c:numRef>
          </c:val>
          <c:extLst>
            <c:ext xmlns:c16="http://schemas.microsoft.com/office/drawing/2014/chart" uri="{C3380CC4-5D6E-409C-BE32-E72D297353CC}">
              <c16:uniqueId val="{00000004-7C1E-4CEB-9919-EC1858381045}"/>
            </c:ext>
          </c:extLst>
        </c:ser>
        <c:dLbls>
          <c:showLegendKey val="0"/>
          <c:showVal val="0"/>
          <c:showCatName val="0"/>
          <c:showSerName val="0"/>
          <c:showPercent val="0"/>
          <c:showBubbleSize val="0"/>
        </c:dLbls>
        <c:gapWidth val="93"/>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295533877714468"/>
          <c:y val="8.437694436536412E-3"/>
          <c:w val="0.80561568268456463"/>
          <c:h val="0.68263800641667716"/>
        </c:manualLayout>
      </c:layout>
      <c:barChart>
        <c:barDir val="col"/>
        <c:grouping val="stacked"/>
        <c:varyColors val="0"/>
        <c:ser>
          <c:idx val="3"/>
          <c:order val="0"/>
          <c:tx>
            <c:strRef>
              <c:f>Sheet1!$E$1</c:f>
              <c:strCache>
                <c:ptCount val="1"/>
                <c:pt idx="0">
                  <c:v>Field &amp; Cash Crops</c:v>
                </c:pt>
              </c:strCache>
            </c:strRef>
          </c:tx>
          <c:spPr>
            <a:solidFill>
              <a:schemeClr val="accent1">
                <a:lumMod val="60000"/>
              </a:schemeClr>
            </a:solidFill>
            <a:ln>
              <a:noFill/>
            </a:ln>
            <a:effectLst/>
          </c:spPr>
          <c:invertIfNegative val="0"/>
          <c:val>
            <c:numRef>
              <c:f>Sheet1!$E$2:$E$20</c:f>
              <c:numCache>
                <c:formatCode>0.00%</c:formatCode>
                <c:ptCount val="19"/>
                <c:pt idx="0">
                  <c:v>0.10609999999999997</c:v>
                </c:pt>
                <c:pt idx="1">
                  <c:v>0.10540000000000005</c:v>
                </c:pt>
                <c:pt idx="2">
                  <c:v>0.10530000000000006</c:v>
                </c:pt>
                <c:pt idx="3">
                  <c:v>0.10458999999999996</c:v>
                </c:pt>
                <c:pt idx="4">
                  <c:v>0.10450000000000004</c:v>
                </c:pt>
                <c:pt idx="5">
                  <c:v>0.10400000000000009</c:v>
                </c:pt>
                <c:pt idx="6">
                  <c:v>0.10329999999999995</c:v>
                </c:pt>
                <c:pt idx="7">
                  <c:v>0.10319999999999996</c:v>
                </c:pt>
                <c:pt idx="8">
                  <c:v>0.10239999999999994</c:v>
                </c:pt>
                <c:pt idx="9">
                  <c:v>0.10250000000000004</c:v>
                </c:pt>
                <c:pt idx="10">
                  <c:v>0.10220000000000007</c:v>
                </c:pt>
                <c:pt idx="11">
                  <c:v>0.1018</c:v>
                </c:pt>
                <c:pt idx="12">
                  <c:v>0.10170000000000001</c:v>
                </c:pt>
                <c:pt idx="13">
                  <c:v>0.10149999999999992</c:v>
                </c:pt>
                <c:pt idx="14">
                  <c:v>0.10119999999999996</c:v>
                </c:pt>
                <c:pt idx="15">
                  <c:v>0.10110000000000008</c:v>
                </c:pt>
                <c:pt idx="16">
                  <c:v>0.10150000000000003</c:v>
                </c:pt>
                <c:pt idx="17">
                  <c:v>0.10130000000000006</c:v>
                </c:pt>
                <c:pt idx="18">
                  <c:v>0.10110000000000008</c:v>
                </c:pt>
              </c:numCache>
            </c:numRef>
          </c:val>
          <c:extLst>
            <c:ext xmlns:c16="http://schemas.microsoft.com/office/drawing/2014/chart" uri="{C3380CC4-5D6E-409C-BE32-E72D297353CC}">
              <c16:uniqueId val="{00000000-B3A1-4165-B826-8E9F645FA282}"/>
            </c:ext>
          </c:extLst>
        </c:ser>
        <c:ser>
          <c:idx val="1"/>
          <c:order val="1"/>
          <c:tx>
            <c:strRef>
              <c:f>Sheet1!$C$1</c:f>
              <c:strCache>
                <c:ptCount val="1"/>
                <c:pt idx="0">
                  <c:v>Foliage Crops</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0.20849999999999999</c:v>
                </c:pt>
                <c:pt idx="1">
                  <c:v>0.20880000000000001</c:v>
                </c:pt>
                <c:pt idx="2">
                  <c:v>0.20870000000000002</c:v>
                </c:pt>
                <c:pt idx="3">
                  <c:v>0.20899999999999999</c:v>
                </c:pt>
                <c:pt idx="4">
                  <c:v>0.20870000000000002</c:v>
                </c:pt>
                <c:pt idx="5">
                  <c:v>0.2089</c:v>
                </c:pt>
                <c:pt idx="6">
                  <c:v>0.20910000000000004</c:v>
                </c:pt>
                <c:pt idx="7">
                  <c:v>0.2094</c:v>
                </c:pt>
                <c:pt idx="8">
                  <c:v>0.20960000000000004</c:v>
                </c:pt>
                <c:pt idx="9">
                  <c:v>0.20949999999999999</c:v>
                </c:pt>
                <c:pt idx="10">
                  <c:v>0.20980000000000001</c:v>
                </c:pt>
                <c:pt idx="11">
                  <c:v>0.20970000000000003</c:v>
                </c:pt>
                <c:pt idx="12">
                  <c:v>0.20960000000000004</c:v>
                </c:pt>
                <c:pt idx="13">
                  <c:v>0.2094</c:v>
                </c:pt>
                <c:pt idx="14">
                  <c:v>0.20930000000000001</c:v>
                </c:pt>
                <c:pt idx="15">
                  <c:v>0.20899999999999999</c:v>
                </c:pt>
                <c:pt idx="16">
                  <c:v>0.20880000000000001</c:v>
                </c:pt>
                <c:pt idx="17">
                  <c:v>0.20860000000000004</c:v>
                </c:pt>
                <c:pt idx="18">
                  <c:v>0.20870000000000002</c:v>
                </c:pt>
              </c:numCache>
            </c:numRef>
          </c:val>
          <c:extLst>
            <c:ext xmlns:c16="http://schemas.microsoft.com/office/drawing/2014/chart" uri="{C3380CC4-5D6E-409C-BE32-E72D297353CC}">
              <c16:uniqueId val="{00000001-B3A1-4165-B826-8E9F645FA282}"/>
            </c:ext>
          </c:extLst>
        </c:ser>
        <c:ser>
          <c:idx val="2"/>
          <c:order val="2"/>
          <c:tx>
            <c:strRef>
              <c:f>Sheet1!$D$1</c:f>
              <c:strCache>
                <c:ptCount val="1"/>
                <c:pt idx="0">
                  <c:v>Fruits &amp; Vegetable</c:v>
                </c:pt>
              </c:strCache>
            </c:strRef>
          </c:tx>
          <c:spPr>
            <a:solidFill>
              <a:schemeClr val="accent5"/>
            </a:solidFill>
            <a:ln>
              <a:noFill/>
            </a:ln>
            <a:effectLst/>
          </c:spPr>
          <c:invertIfNegative val="0"/>
          <c:val>
            <c:numRef>
              <c:f>Sheet1!$D$2:$D$20</c:f>
              <c:numCache>
                <c:formatCode>0.00%</c:formatCode>
                <c:ptCount val="19"/>
                <c:pt idx="0">
                  <c:v>0.2427</c:v>
                </c:pt>
                <c:pt idx="1">
                  <c:v>0.24299999999999999</c:v>
                </c:pt>
                <c:pt idx="2">
                  <c:v>0.24309999999999998</c:v>
                </c:pt>
                <c:pt idx="3">
                  <c:v>0.24320999999999998</c:v>
                </c:pt>
                <c:pt idx="4">
                  <c:v>0.24329999999999999</c:v>
                </c:pt>
                <c:pt idx="5">
                  <c:v>0.24349999999999999</c:v>
                </c:pt>
                <c:pt idx="6">
                  <c:v>0.2437</c:v>
                </c:pt>
                <c:pt idx="7">
                  <c:v>0.24359999999999998</c:v>
                </c:pt>
                <c:pt idx="8">
                  <c:v>0.24389999999999998</c:v>
                </c:pt>
                <c:pt idx="9">
                  <c:v>0.24379999999999999</c:v>
                </c:pt>
                <c:pt idx="10">
                  <c:v>0.24399999999999999</c:v>
                </c:pt>
                <c:pt idx="11">
                  <c:v>0.24409999999999998</c:v>
                </c:pt>
                <c:pt idx="12">
                  <c:v>0.24439999999999998</c:v>
                </c:pt>
                <c:pt idx="13">
                  <c:v>0.2445</c:v>
                </c:pt>
                <c:pt idx="14">
                  <c:v>0.24479999999999999</c:v>
                </c:pt>
                <c:pt idx="15">
                  <c:v>0.245</c:v>
                </c:pt>
                <c:pt idx="16">
                  <c:v>0.24489999999999998</c:v>
                </c:pt>
                <c:pt idx="17">
                  <c:v>0.24509999999999998</c:v>
                </c:pt>
                <c:pt idx="18">
                  <c:v>0.24529999999999999</c:v>
                </c:pt>
              </c:numCache>
            </c:numRef>
          </c:val>
          <c:extLst>
            <c:ext xmlns:c16="http://schemas.microsoft.com/office/drawing/2014/chart" uri="{C3380CC4-5D6E-409C-BE32-E72D297353CC}">
              <c16:uniqueId val="{00000002-B3A1-4165-B826-8E9F645FA282}"/>
            </c:ext>
          </c:extLst>
        </c:ser>
        <c:ser>
          <c:idx val="0"/>
          <c:order val="3"/>
          <c:tx>
            <c:strRef>
              <c:f>Sheet1!$B$1</c:f>
              <c:strCache>
                <c:ptCount val="1"/>
                <c:pt idx="0">
                  <c:v>Gardening &amp; Horticulture</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0.44269999999999998</c:v>
                </c:pt>
                <c:pt idx="1">
                  <c:v>0.44279999999999997</c:v>
                </c:pt>
                <c:pt idx="2">
                  <c:v>0.44289999999999996</c:v>
                </c:pt>
                <c:pt idx="3">
                  <c:v>0.44319999999999998</c:v>
                </c:pt>
                <c:pt idx="4">
                  <c:v>0.44349999999999995</c:v>
                </c:pt>
                <c:pt idx="5">
                  <c:v>0.44359999999999999</c:v>
                </c:pt>
                <c:pt idx="6">
                  <c:v>0.44389999999999996</c:v>
                </c:pt>
                <c:pt idx="7">
                  <c:v>0.44379999999999997</c:v>
                </c:pt>
                <c:pt idx="8">
                  <c:v>0.44409999999999999</c:v>
                </c:pt>
                <c:pt idx="9">
                  <c:v>0.44419999999999998</c:v>
                </c:pt>
                <c:pt idx="10">
                  <c:v>0.44399999999999995</c:v>
                </c:pt>
                <c:pt idx="11">
                  <c:v>0.44439999999999996</c:v>
                </c:pt>
                <c:pt idx="12">
                  <c:v>0.44429999999999997</c:v>
                </c:pt>
                <c:pt idx="13">
                  <c:v>0.4446</c:v>
                </c:pt>
                <c:pt idx="14">
                  <c:v>0.44469999999999998</c:v>
                </c:pt>
                <c:pt idx="15">
                  <c:v>0.44489999999999996</c:v>
                </c:pt>
                <c:pt idx="16">
                  <c:v>0.44479999999999997</c:v>
                </c:pt>
                <c:pt idx="17">
                  <c:v>0.44499999999999995</c:v>
                </c:pt>
                <c:pt idx="18">
                  <c:v>0.44489999999999996</c:v>
                </c:pt>
              </c:numCache>
            </c:numRef>
          </c:val>
          <c:extLst>
            <c:ext xmlns:c16="http://schemas.microsoft.com/office/drawing/2014/chart" uri="{C3380CC4-5D6E-409C-BE32-E72D297353CC}">
              <c16:uniqueId val="{00000003-B3A1-4165-B826-8E9F645FA282}"/>
            </c:ext>
          </c:extLst>
        </c:ser>
        <c:dLbls>
          <c:showLegendKey val="0"/>
          <c:showVal val="0"/>
          <c:showCatName val="0"/>
          <c:showSerName val="0"/>
          <c:showPercent val="0"/>
          <c:showBubbleSize val="0"/>
        </c:dLbls>
        <c:gapWidth val="96"/>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14019330338751E-2"/>
          <c:y val="0.25476560858819375"/>
          <c:w val="0.95804792260294591"/>
          <c:h val="0.5751919845985598"/>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100.60446899999999</c:v>
                </c:pt>
                <c:pt idx="1">
                  <c:v>105.60908441000001</c:v>
                </c:pt>
                <c:pt idx="2">
                  <c:v>110.8357558</c:v>
                </c:pt>
                <c:pt idx="3">
                  <c:v>111.54626336000003</c:v>
                </c:pt>
                <c:pt idx="4">
                  <c:v>116.51720512</c:v>
                </c:pt>
                <c:pt idx="5">
                  <c:v>122.75070861923999</c:v>
                </c:pt>
                <c:pt idx="6">
                  <c:v>130.55421179747628</c:v>
                </c:pt>
                <c:pt idx="7">
                  <c:v>139.42462681718996</c:v>
                </c:pt>
                <c:pt idx="8">
                  <c:v>148.47084416142903</c:v>
                </c:pt>
                <c:pt idx="9">
                  <c:v>159.31760884086864</c:v>
                </c:pt>
                <c:pt idx="10">
                  <c:v>170.53435993285589</c:v>
                </c:pt>
                <c:pt idx="11">
                  <c:v>182.6560704884275</c:v>
                </c:pt>
                <c:pt idx="12">
                  <c:v>195.50087115155628</c:v>
                </c:pt>
                <c:pt idx="13">
                  <c:v>209.20288680888174</c:v>
                </c:pt>
                <c:pt idx="14">
                  <c:v>222.51752866954661</c:v>
                </c:pt>
                <c:pt idx="15">
                  <c:v>236.77186931644889</c:v>
                </c:pt>
                <c:pt idx="16">
                  <c:v>250.52902707057723</c:v>
                </c:pt>
                <c:pt idx="17">
                  <c:v>266.39965207557856</c:v>
                </c:pt>
                <c:pt idx="18">
                  <c:v>281.31967995295753</c:v>
                </c:pt>
              </c:numCache>
            </c:numRef>
          </c:val>
          <c:extLst>
            <c:ext xmlns:c16="http://schemas.microsoft.com/office/drawing/2014/chart" uri="{C3380CC4-5D6E-409C-BE32-E72D297353CC}">
              <c16:uniqueId val="{00000000-F246-4B4B-8456-ED431222B3B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0929834296756035"/>
          <c:y val="0.89331936816455793"/>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14019330338751E-2"/>
          <c:y val="0.25096852003441772"/>
          <c:w val="0.95804792260294591"/>
          <c:h val="0.48834277578382229"/>
        </c:manualLayout>
      </c:layout>
      <c:barChart>
        <c:barDir val="col"/>
        <c:grouping val="clustered"/>
        <c:varyColors val="0"/>
        <c:ser>
          <c:idx val="0"/>
          <c:order val="0"/>
          <c:tx>
            <c:strRef>
              <c:f>Sheet1!$B$1</c:f>
              <c:strCache>
                <c:ptCount val="1"/>
                <c:pt idx="0">
                  <c:v>Volume (kilo Tonnes)</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56.435946000000001</c:v>
                </c:pt>
                <c:pt idx="1">
                  <c:v>58.844641000000003</c:v>
                </c:pt>
                <c:pt idx="2">
                  <c:v>60.563719999999996</c:v>
                </c:pt>
                <c:pt idx="3">
                  <c:v>63.004164000000003</c:v>
                </c:pt>
                <c:pt idx="4">
                  <c:v>64.516456000000005</c:v>
                </c:pt>
                <c:pt idx="5">
                  <c:v>67.930663319999994</c:v>
                </c:pt>
                <c:pt idx="6">
                  <c:v>71.839681666996952</c:v>
                </c:pt>
                <c:pt idx="7">
                  <c:v>76.23081537272536</c:v>
                </c:pt>
                <c:pt idx="8">
                  <c:v>81.051432625439062</c:v>
                </c:pt>
                <c:pt idx="9">
                  <c:v>86.559361567925009</c:v>
                </c:pt>
                <c:pt idx="10">
                  <c:v>92.439848796701057</c:v>
                </c:pt>
                <c:pt idx="11">
                  <c:v>98.613910395064352</c:v>
                </c:pt>
                <c:pt idx="12">
                  <c:v>104.88202012792208</c:v>
                </c:pt>
                <c:pt idx="13">
                  <c:v>111.54047499512392</c:v>
                </c:pt>
                <c:pt idx="14">
                  <c:v>118.31966984391769</c:v>
                </c:pt>
                <c:pt idx="15">
                  <c:v>125.45216318325762</c:v>
                </c:pt>
                <c:pt idx="16">
                  <c:v>132.74842004395282</c:v>
                </c:pt>
                <c:pt idx="17">
                  <c:v>140.2830976342735</c:v>
                </c:pt>
                <c:pt idx="18">
                  <c:v>148.16357571893107</c:v>
                </c:pt>
              </c:numCache>
            </c:numRef>
          </c:val>
          <c:extLst>
            <c:ext xmlns:c16="http://schemas.microsoft.com/office/drawing/2014/chart" uri="{C3380CC4-5D6E-409C-BE32-E72D297353CC}">
              <c16:uniqueId val="{00000000-937C-4C48-8885-648791F9ED31}"/>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1796675833345281"/>
          <c:y val="0.83773593317171591"/>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31080553981976"/>
          <c:y val="0"/>
          <c:w val="0.74989047791810814"/>
          <c:h val="0.69378003930581567"/>
        </c:manualLayout>
      </c:layout>
      <c:barChart>
        <c:barDir val="col"/>
        <c:grouping val="stacked"/>
        <c:varyColors val="0"/>
        <c:ser>
          <c:idx val="2"/>
          <c:order val="0"/>
          <c:tx>
            <c:strRef>
              <c:f>Sheet1!$D$1</c:f>
              <c:strCache>
                <c:ptCount val="1"/>
                <c:pt idx="0">
                  <c:v>Potassium Sulphate (0-0-50)</c:v>
                </c:pt>
              </c:strCache>
            </c:strRef>
          </c:tx>
          <c:spPr>
            <a:solidFill>
              <a:schemeClr val="accent5"/>
            </a:solidFill>
            <a:ln>
              <a:noFill/>
            </a:ln>
            <a:effectLst/>
          </c:spPr>
          <c:invertIfNegative val="0"/>
          <c:val>
            <c:numRef>
              <c:f>Sheet1!$D$2:$D$20</c:f>
              <c:numCache>
                <c:formatCode>0.00%</c:formatCode>
                <c:ptCount val="19"/>
                <c:pt idx="0">
                  <c:v>8.3600000000000008E-2</c:v>
                </c:pt>
                <c:pt idx="1">
                  <c:v>7.3099999999999998E-2</c:v>
                </c:pt>
                <c:pt idx="2">
                  <c:v>7.1800000000000003E-2</c:v>
                </c:pt>
                <c:pt idx="3">
                  <c:v>7.0699999999999985E-2</c:v>
                </c:pt>
                <c:pt idx="4">
                  <c:v>6.9599999999999995E-2</c:v>
                </c:pt>
                <c:pt idx="5">
                  <c:v>6.8000000000000005E-2</c:v>
                </c:pt>
                <c:pt idx="6">
                  <c:v>6.7400000000000015E-2</c:v>
                </c:pt>
                <c:pt idx="7">
                  <c:v>6.6299999999999998E-2</c:v>
                </c:pt>
                <c:pt idx="8">
                  <c:v>6.519999999999998E-2</c:v>
                </c:pt>
                <c:pt idx="9">
                  <c:v>6.409999999999999E-2</c:v>
                </c:pt>
                <c:pt idx="10">
                  <c:v>6.3099999999999989E-2</c:v>
                </c:pt>
                <c:pt idx="11">
                  <c:v>6.1999999999999993E-2</c:v>
                </c:pt>
                <c:pt idx="12">
                  <c:v>6.2299999999999987E-2</c:v>
                </c:pt>
                <c:pt idx="13">
                  <c:v>6.2499999999999993E-2</c:v>
                </c:pt>
                <c:pt idx="14">
                  <c:v>6.2599999999999989E-2</c:v>
                </c:pt>
                <c:pt idx="15">
                  <c:v>6.2799999999999995E-2</c:v>
                </c:pt>
                <c:pt idx="16">
                  <c:v>6.3099999999999989E-2</c:v>
                </c:pt>
                <c:pt idx="17">
                  <c:v>6.3400000000000012E-2</c:v>
                </c:pt>
                <c:pt idx="18">
                  <c:v>6.3699999999999979E-2</c:v>
                </c:pt>
              </c:numCache>
            </c:numRef>
          </c:val>
          <c:extLst>
            <c:ext xmlns:c16="http://schemas.microsoft.com/office/drawing/2014/chart" uri="{C3380CC4-5D6E-409C-BE32-E72D297353CC}">
              <c16:uniqueId val="{00000000-20AB-4564-98F6-A01A4484E89F}"/>
            </c:ext>
          </c:extLst>
        </c:ser>
        <c:ser>
          <c:idx val="4"/>
          <c:order val="1"/>
          <c:tx>
            <c:strRef>
              <c:f>Sheet1!$F$1</c:f>
              <c:strCache>
                <c:ptCount val="1"/>
                <c:pt idx="0">
                  <c:v>Mono Potassium Phosphate (0- 52-34)</c:v>
                </c:pt>
              </c:strCache>
            </c:strRef>
          </c:tx>
          <c:spPr>
            <a:solidFill>
              <a:schemeClr val="accent3">
                <a:lumMod val="60000"/>
              </a:schemeClr>
            </a:solidFill>
            <a:ln>
              <a:noFill/>
            </a:ln>
            <a:effectLst/>
          </c:spPr>
          <c:invertIfNegative val="0"/>
          <c:val>
            <c:numRef>
              <c:f>Sheet1!$F$2:$F$20</c:f>
              <c:numCache>
                <c:formatCode>0.00%</c:formatCode>
                <c:ptCount val="19"/>
                <c:pt idx="0">
                  <c:v>7.9100000000000059E-2</c:v>
                </c:pt>
                <c:pt idx="1">
                  <c:v>8.8700000000000112E-2</c:v>
                </c:pt>
                <c:pt idx="2">
                  <c:v>9.0300000000000047E-2</c:v>
                </c:pt>
                <c:pt idx="3">
                  <c:v>9.1800000000000104E-2</c:v>
                </c:pt>
                <c:pt idx="4">
                  <c:v>9.3399999999999928E-2</c:v>
                </c:pt>
                <c:pt idx="5">
                  <c:v>9.5099999999999962E-2</c:v>
                </c:pt>
                <c:pt idx="6">
                  <c:v>9.6800000000000108E-2</c:v>
                </c:pt>
                <c:pt idx="7">
                  <c:v>9.8300000000000165E-2</c:v>
                </c:pt>
                <c:pt idx="8">
                  <c:v>9.9900000000000211E-2</c:v>
                </c:pt>
                <c:pt idx="9">
                  <c:v>0.1016999999999999</c:v>
                </c:pt>
                <c:pt idx="10">
                  <c:v>0.10330000000000017</c:v>
                </c:pt>
                <c:pt idx="11">
                  <c:v>0.10520000000000018</c:v>
                </c:pt>
                <c:pt idx="12">
                  <c:v>0.10540000000000005</c:v>
                </c:pt>
                <c:pt idx="13">
                  <c:v>0.10570000000000013</c:v>
                </c:pt>
                <c:pt idx="14">
                  <c:v>0.10610000000000008</c:v>
                </c:pt>
                <c:pt idx="15">
                  <c:v>0.10620000000000007</c:v>
                </c:pt>
                <c:pt idx="16">
                  <c:v>0.10660000000000014</c:v>
                </c:pt>
                <c:pt idx="17">
                  <c:v>0.10670000000000002</c:v>
                </c:pt>
                <c:pt idx="18">
                  <c:v>0.10699999999999998</c:v>
                </c:pt>
              </c:numCache>
            </c:numRef>
          </c:val>
          <c:extLst>
            <c:ext xmlns:c16="http://schemas.microsoft.com/office/drawing/2014/chart" uri="{C3380CC4-5D6E-409C-BE32-E72D297353CC}">
              <c16:uniqueId val="{00000001-20AB-4564-98F6-A01A4484E89F}"/>
            </c:ext>
          </c:extLst>
        </c:ser>
        <c:ser>
          <c:idx val="1"/>
          <c:order val="2"/>
          <c:tx>
            <c:strRef>
              <c:f>Sheet1!$C$1</c:f>
              <c:strCache>
                <c:ptCount val="1"/>
                <c:pt idx="0">
                  <c:v>Potassium Nitrate (13-0-45)</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0.13300000000000001</c:v>
                </c:pt>
                <c:pt idx="1">
                  <c:v>0.1216</c:v>
                </c:pt>
                <c:pt idx="2">
                  <c:v>0.1221</c:v>
                </c:pt>
                <c:pt idx="3">
                  <c:v>0.12279999999999998</c:v>
                </c:pt>
                <c:pt idx="4">
                  <c:v>0.1236</c:v>
                </c:pt>
                <c:pt idx="5">
                  <c:v>0.1241</c:v>
                </c:pt>
                <c:pt idx="6">
                  <c:v>0.12490000000000002</c:v>
                </c:pt>
                <c:pt idx="7">
                  <c:v>0.12540000000000001</c:v>
                </c:pt>
                <c:pt idx="8">
                  <c:v>0.126</c:v>
                </c:pt>
                <c:pt idx="9">
                  <c:v>0.12669999999999998</c:v>
                </c:pt>
                <c:pt idx="10">
                  <c:v>0.1275</c:v>
                </c:pt>
                <c:pt idx="11">
                  <c:v>0.12809999999999999</c:v>
                </c:pt>
                <c:pt idx="12">
                  <c:v>0.12840000000000001</c:v>
                </c:pt>
                <c:pt idx="13">
                  <c:v>0.12879999999999997</c:v>
                </c:pt>
                <c:pt idx="14">
                  <c:v>0.12909999999999999</c:v>
                </c:pt>
                <c:pt idx="15">
                  <c:v>0.12919999999999998</c:v>
                </c:pt>
                <c:pt idx="16">
                  <c:v>0.1295</c:v>
                </c:pt>
                <c:pt idx="17">
                  <c:v>0.12959999999999999</c:v>
                </c:pt>
                <c:pt idx="18">
                  <c:v>0.12940000000000002</c:v>
                </c:pt>
              </c:numCache>
            </c:numRef>
          </c:val>
          <c:extLst>
            <c:ext xmlns:c16="http://schemas.microsoft.com/office/drawing/2014/chart" uri="{C3380CC4-5D6E-409C-BE32-E72D297353CC}">
              <c16:uniqueId val="{00000002-20AB-4564-98F6-A01A4484E89F}"/>
            </c:ext>
          </c:extLst>
        </c:ser>
        <c:ser>
          <c:idx val="3"/>
          <c:order val="3"/>
          <c:tx>
            <c:strRef>
              <c:f>Sheet1!$E$1</c:f>
              <c:strCache>
                <c:ptCount val="1"/>
                <c:pt idx="0">
                  <c:v>Mono Ammonium Phosphate (12-61-0)</c:v>
                </c:pt>
              </c:strCache>
            </c:strRef>
          </c:tx>
          <c:spPr>
            <a:solidFill>
              <a:schemeClr val="accent1">
                <a:lumMod val="60000"/>
              </a:schemeClr>
            </a:solidFill>
            <a:ln>
              <a:noFill/>
            </a:ln>
            <a:effectLst/>
          </c:spPr>
          <c:invertIfNegative val="0"/>
          <c:val>
            <c:numRef>
              <c:f>Sheet1!$E$2:$E$20</c:f>
              <c:numCache>
                <c:formatCode>0.00%</c:formatCode>
                <c:ptCount val="19"/>
                <c:pt idx="0">
                  <c:v>0.30449999999999999</c:v>
                </c:pt>
                <c:pt idx="1">
                  <c:v>0.30930000000000002</c:v>
                </c:pt>
                <c:pt idx="2">
                  <c:v>0.30989999999999995</c:v>
                </c:pt>
                <c:pt idx="3">
                  <c:v>0.31069999999999998</c:v>
                </c:pt>
                <c:pt idx="4">
                  <c:v>0.311</c:v>
                </c:pt>
                <c:pt idx="5">
                  <c:v>0.30869999999999997</c:v>
                </c:pt>
                <c:pt idx="6">
                  <c:v>0.30759999999999998</c:v>
                </c:pt>
                <c:pt idx="7">
                  <c:v>0.30589999999999995</c:v>
                </c:pt>
                <c:pt idx="8">
                  <c:v>0.30530000000000002</c:v>
                </c:pt>
                <c:pt idx="9">
                  <c:v>0.30420000000000003</c:v>
                </c:pt>
                <c:pt idx="10">
                  <c:v>0.30309999999999998</c:v>
                </c:pt>
                <c:pt idx="11">
                  <c:v>0.3019</c:v>
                </c:pt>
                <c:pt idx="12">
                  <c:v>0.30120000000000002</c:v>
                </c:pt>
                <c:pt idx="13">
                  <c:v>0.30059999999999998</c:v>
                </c:pt>
                <c:pt idx="14">
                  <c:v>0.30020000000000002</c:v>
                </c:pt>
                <c:pt idx="15">
                  <c:v>0.3</c:v>
                </c:pt>
                <c:pt idx="16">
                  <c:v>0.29959999999999998</c:v>
                </c:pt>
                <c:pt idx="17">
                  <c:v>0.29909999999999998</c:v>
                </c:pt>
                <c:pt idx="18">
                  <c:v>0.2989</c:v>
                </c:pt>
              </c:numCache>
            </c:numRef>
          </c:val>
          <c:extLst>
            <c:ext xmlns:c16="http://schemas.microsoft.com/office/drawing/2014/chart" uri="{C3380CC4-5D6E-409C-BE32-E72D297353CC}">
              <c16:uniqueId val="{00000003-20AB-4564-98F6-A01A4484E89F}"/>
            </c:ext>
          </c:extLst>
        </c:ser>
        <c:ser>
          <c:idx val="0"/>
          <c:order val="4"/>
          <c:tx>
            <c:strRef>
              <c:f>Sheet1!$B$1</c:f>
              <c:strCache>
                <c:ptCount val="1"/>
                <c:pt idx="0">
                  <c:v>Calcium Nitrate (15.5-0-0-19)</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0.39979999999999993</c:v>
                </c:pt>
                <c:pt idx="1">
                  <c:v>0.40729999999999988</c:v>
                </c:pt>
                <c:pt idx="2">
                  <c:v>0.40590000000000004</c:v>
                </c:pt>
                <c:pt idx="3">
                  <c:v>0.40399999999999991</c:v>
                </c:pt>
                <c:pt idx="4">
                  <c:v>0.40239999999999998</c:v>
                </c:pt>
                <c:pt idx="5">
                  <c:v>0.40410000000000001</c:v>
                </c:pt>
                <c:pt idx="6">
                  <c:v>0.40329999999999988</c:v>
                </c:pt>
                <c:pt idx="7">
                  <c:v>0.4040999999999999</c:v>
                </c:pt>
                <c:pt idx="8">
                  <c:v>0.40359999999999985</c:v>
                </c:pt>
                <c:pt idx="9">
                  <c:v>0.4033000000000001</c:v>
                </c:pt>
                <c:pt idx="10">
                  <c:v>0.40299999999999991</c:v>
                </c:pt>
                <c:pt idx="11">
                  <c:v>0.40279999999999994</c:v>
                </c:pt>
                <c:pt idx="12">
                  <c:v>0.40269999999999984</c:v>
                </c:pt>
                <c:pt idx="13">
                  <c:v>0.40239999999999998</c:v>
                </c:pt>
                <c:pt idx="14">
                  <c:v>0.40199999999999991</c:v>
                </c:pt>
                <c:pt idx="15">
                  <c:v>0.40179999999999993</c:v>
                </c:pt>
                <c:pt idx="16">
                  <c:v>0.40119999999999989</c:v>
                </c:pt>
                <c:pt idx="17">
                  <c:v>0.40119999999999989</c:v>
                </c:pt>
                <c:pt idx="18">
                  <c:v>0.40099999999999991</c:v>
                </c:pt>
              </c:numCache>
            </c:numRef>
          </c:val>
          <c:extLst>
            <c:ext xmlns:c16="http://schemas.microsoft.com/office/drawing/2014/chart" uri="{C3380CC4-5D6E-409C-BE32-E72D297353CC}">
              <c16:uniqueId val="{00000004-20AB-4564-98F6-A01A4484E89F}"/>
            </c:ext>
          </c:extLst>
        </c:ser>
        <c:dLbls>
          <c:showLegendKey val="0"/>
          <c:showVal val="0"/>
          <c:showCatName val="0"/>
          <c:showSerName val="0"/>
          <c:showPercent val="0"/>
          <c:showBubbleSize val="0"/>
        </c:dLbls>
        <c:gapWidth val="92"/>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75405531921674"/>
          <c:y val="1.3025672742616522E-2"/>
          <c:w val="0.80561568268456463"/>
          <c:h val="0.68263800641667716"/>
        </c:manualLayout>
      </c:layout>
      <c:barChart>
        <c:barDir val="col"/>
        <c:grouping val="stacked"/>
        <c:varyColors val="0"/>
        <c:ser>
          <c:idx val="3"/>
          <c:order val="0"/>
          <c:tx>
            <c:strRef>
              <c:f>Sheet1!$E$1</c:f>
              <c:strCache>
                <c:ptCount val="1"/>
                <c:pt idx="0">
                  <c:v>Field &amp; Cash Crops</c:v>
                </c:pt>
              </c:strCache>
            </c:strRef>
          </c:tx>
          <c:spPr>
            <a:solidFill>
              <a:schemeClr val="accent1">
                <a:lumMod val="60000"/>
              </a:schemeClr>
            </a:solidFill>
            <a:ln>
              <a:noFill/>
            </a:ln>
            <a:effectLst/>
          </c:spPr>
          <c:invertIfNegative val="0"/>
          <c:val>
            <c:numRef>
              <c:f>Sheet1!$E$2:$E$20</c:f>
              <c:numCache>
                <c:formatCode>0.00%</c:formatCode>
                <c:ptCount val="19"/>
                <c:pt idx="0">
                  <c:v>7.999999999999996E-2</c:v>
                </c:pt>
                <c:pt idx="1">
                  <c:v>7.9300000000000037E-2</c:v>
                </c:pt>
                <c:pt idx="2">
                  <c:v>7.9200000000000048E-2</c:v>
                </c:pt>
                <c:pt idx="3">
                  <c:v>7.849000000000006E-2</c:v>
                </c:pt>
                <c:pt idx="4">
                  <c:v>7.8400000000000025E-2</c:v>
                </c:pt>
                <c:pt idx="5">
                  <c:v>7.7899999999999969E-2</c:v>
                </c:pt>
                <c:pt idx="6">
                  <c:v>7.7199999999999935E-2</c:v>
                </c:pt>
                <c:pt idx="7">
                  <c:v>7.7099999999999946E-2</c:v>
                </c:pt>
                <c:pt idx="8">
                  <c:v>7.6300000000000034E-2</c:v>
                </c:pt>
                <c:pt idx="9">
                  <c:v>7.6400000000000023E-2</c:v>
                </c:pt>
                <c:pt idx="10">
                  <c:v>7.6100000000000056E-2</c:v>
                </c:pt>
                <c:pt idx="11">
                  <c:v>7.5700000000000101E-2</c:v>
                </c:pt>
                <c:pt idx="12">
                  <c:v>7.5600000000000112E-2</c:v>
                </c:pt>
                <c:pt idx="13">
                  <c:v>7.5400000000000023E-2</c:v>
                </c:pt>
                <c:pt idx="14">
                  <c:v>7.5100000000000056E-2</c:v>
                </c:pt>
                <c:pt idx="15">
                  <c:v>7.5000000000000067E-2</c:v>
                </c:pt>
                <c:pt idx="16">
                  <c:v>7.5400000000000023E-2</c:v>
                </c:pt>
                <c:pt idx="17">
                  <c:v>7.5200000000000045E-2</c:v>
                </c:pt>
                <c:pt idx="18">
                  <c:v>7.4999999999999956E-2</c:v>
                </c:pt>
              </c:numCache>
            </c:numRef>
          </c:val>
          <c:extLst>
            <c:ext xmlns:c16="http://schemas.microsoft.com/office/drawing/2014/chart" uri="{C3380CC4-5D6E-409C-BE32-E72D297353CC}">
              <c16:uniqueId val="{00000000-C46A-4E4B-96AD-CA3F5ADABFD7}"/>
            </c:ext>
          </c:extLst>
        </c:ser>
        <c:ser>
          <c:idx val="1"/>
          <c:order val="1"/>
          <c:tx>
            <c:strRef>
              <c:f>Sheet1!$C$1</c:f>
              <c:strCache>
                <c:ptCount val="1"/>
                <c:pt idx="0">
                  <c:v>Foliage Crops</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0.16049999999999998</c:v>
                </c:pt>
                <c:pt idx="1">
                  <c:v>0.1608</c:v>
                </c:pt>
                <c:pt idx="2">
                  <c:v>0.16070000000000001</c:v>
                </c:pt>
                <c:pt idx="3">
                  <c:v>0.16099999999999998</c:v>
                </c:pt>
                <c:pt idx="4">
                  <c:v>0.16070000000000001</c:v>
                </c:pt>
                <c:pt idx="5">
                  <c:v>0.16089999999999999</c:v>
                </c:pt>
                <c:pt idx="6">
                  <c:v>0.16110000000000002</c:v>
                </c:pt>
                <c:pt idx="7">
                  <c:v>0.16139999999999999</c:v>
                </c:pt>
                <c:pt idx="8">
                  <c:v>0.16160000000000002</c:v>
                </c:pt>
                <c:pt idx="9">
                  <c:v>0.16149999999999998</c:v>
                </c:pt>
                <c:pt idx="10">
                  <c:v>0.1618</c:v>
                </c:pt>
                <c:pt idx="11">
                  <c:v>0.16170000000000001</c:v>
                </c:pt>
                <c:pt idx="12">
                  <c:v>0.16160000000000002</c:v>
                </c:pt>
                <c:pt idx="13">
                  <c:v>0.16139999999999999</c:v>
                </c:pt>
                <c:pt idx="14">
                  <c:v>0.1613</c:v>
                </c:pt>
                <c:pt idx="15">
                  <c:v>0.16099999999999998</c:v>
                </c:pt>
                <c:pt idx="16">
                  <c:v>0.1608</c:v>
                </c:pt>
                <c:pt idx="17">
                  <c:v>0.16060000000000002</c:v>
                </c:pt>
                <c:pt idx="18">
                  <c:v>0.16070000000000001</c:v>
                </c:pt>
              </c:numCache>
            </c:numRef>
          </c:val>
          <c:extLst>
            <c:ext xmlns:c16="http://schemas.microsoft.com/office/drawing/2014/chart" uri="{C3380CC4-5D6E-409C-BE32-E72D297353CC}">
              <c16:uniqueId val="{00000001-C46A-4E4B-96AD-CA3F5ADABFD7}"/>
            </c:ext>
          </c:extLst>
        </c:ser>
        <c:ser>
          <c:idx val="2"/>
          <c:order val="2"/>
          <c:tx>
            <c:strRef>
              <c:f>Sheet1!$D$1</c:f>
              <c:strCache>
                <c:ptCount val="1"/>
                <c:pt idx="0">
                  <c:v>Fruits &amp; Vegetable</c:v>
                </c:pt>
              </c:strCache>
            </c:strRef>
          </c:tx>
          <c:spPr>
            <a:solidFill>
              <a:schemeClr val="accent5"/>
            </a:solidFill>
            <a:ln>
              <a:noFill/>
            </a:ln>
            <a:effectLst/>
          </c:spPr>
          <c:invertIfNegative val="0"/>
          <c:val>
            <c:numRef>
              <c:f>Sheet1!$D$2:$D$20</c:f>
              <c:numCache>
                <c:formatCode>0.00%</c:formatCode>
                <c:ptCount val="19"/>
                <c:pt idx="0">
                  <c:v>0.34160000000000001</c:v>
                </c:pt>
                <c:pt idx="1">
                  <c:v>0.34189999999999998</c:v>
                </c:pt>
                <c:pt idx="2">
                  <c:v>0.34199999999999997</c:v>
                </c:pt>
                <c:pt idx="3">
                  <c:v>0.34211000000000003</c:v>
                </c:pt>
                <c:pt idx="4">
                  <c:v>0.3422</c:v>
                </c:pt>
                <c:pt idx="5">
                  <c:v>0.34240000000000004</c:v>
                </c:pt>
                <c:pt idx="6">
                  <c:v>0.34260000000000002</c:v>
                </c:pt>
                <c:pt idx="7">
                  <c:v>0.34250000000000003</c:v>
                </c:pt>
                <c:pt idx="8">
                  <c:v>0.34279999999999999</c:v>
                </c:pt>
                <c:pt idx="9">
                  <c:v>0.3427</c:v>
                </c:pt>
                <c:pt idx="10">
                  <c:v>0.34289999999999998</c:v>
                </c:pt>
                <c:pt idx="11">
                  <c:v>0.34299999999999997</c:v>
                </c:pt>
                <c:pt idx="12">
                  <c:v>0.34329999999999999</c:v>
                </c:pt>
                <c:pt idx="13">
                  <c:v>0.34340000000000004</c:v>
                </c:pt>
                <c:pt idx="14">
                  <c:v>0.34370000000000001</c:v>
                </c:pt>
                <c:pt idx="15">
                  <c:v>0.34389999999999998</c:v>
                </c:pt>
                <c:pt idx="16">
                  <c:v>0.34379999999999999</c:v>
                </c:pt>
                <c:pt idx="17">
                  <c:v>0.34399999999999997</c:v>
                </c:pt>
                <c:pt idx="18">
                  <c:v>0.34420000000000001</c:v>
                </c:pt>
              </c:numCache>
            </c:numRef>
          </c:val>
          <c:extLst>
            <c:ext xmlns:c16="http://schemas.microsoft.com/office/drawing/2014/chart" uri="{C3380CC4-5D6E-409C-BE32-E72D297353CC}">
              <c16:uniqueId val="{00000002-C46A-4E4B-96AD-CA3F5ADABFD7}"/>
            </c:ext>
          </c:extLst>
        </c:ser>
        <c:ser>
          <c:idx val="0"/>
          <c:order val="3"/>
          <c:tx>
            <c:strRef>
              <c:f>Sheet1!$B$1</c:f>
              <c:strCache>
                <c:ptCount val="1"/>
                <c:pt idx="0">
                  <c:v>Gardening &amp; Horticulture</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0.41789999999999999</c:v>
                </c:pt>
                <c:pt idx="1">
                  <c:v>0.41799999999999998</c:v>
                </c:pt>
                <c:pt idx="2">
                  <c:v>0.41809999999999997</c:v>
                </c:pt>
                <c:pt idx="3">
                  <c:v>0.41839999999999999</c:v>
                </c:pt>
                <c:pt idx="4">
                  <c:v>0.41869999999999996</c:v>
                </c:pt>
                <c:pt idx="5">
                  <c:v>0.41880000000000001</c:v>
                </c:pt>
                <c:pt idx="6">
                  <c:v>0.41909999999999997</c:v>
                </c:pt>
                <c:pt idx="7">
                  <c:v>0.41899999999999998</c:v>
                </c:pt>
                <c:pt idx="8">
                  <c:v>0.41930000000000001</c:v>
                </c:pt>
                <c:pt idx="9">
                  <c:v>0.4194</c:v>
                </c:pt>
                <c:pt idx="10">
                  <c:v>0.41919999999999996</c:v>
                </c:pt>
                <c:pt idx="11">
                  <c:v>0.41959999999999997</c:v>
                </c:pt>
                <c:pt idx="12">
                  <c:v>0.41949999999999998</c:v>
                </c:pt>
                <c:pt idx="13">
                  <c:v>0.41980000000000001</c:v>
                </c:pt>
                <c:pt idx="14">
                  <c:v>0.4199</c:v>
                </c:pt>
                <c:pt idx="15">
                  <c:v>0.42009999999999997</c:v>
                </c:pt>
                <c:pt idx="16">
                  <c:v>0.42</c:v>
                </c:pt>
                <c:pt idx="17">
                  <c:v>0.42019999999999996</c:v>
                </c:pt>
                <c:pt idx="18">
                  <c:v>0.42009999999999997</c:v>
                </c:pt>
              </c:numCache>
            </c:numRef>
          </c:val>
          <c:extLst>
            <c:ext xmlns:c16="http://schemas.microsoft.com/office/drawing/2014/chart" uri="{C3380CC4-5D6E-409C-BE32-E72D297353CC}">
              <c16:uniqueId val="{00000003-C46A-4E4B-96AD-CA3F5ADABFD7}"/>
            </c:ext>
          </c:extLst>
        </c:ser>
        <c:dLbls>
          <c:showLegendKey val="0"/>
          <c:showVal val="0"/>
          <c:showCatName val="0"/>
          <c:showSerName val="0"/>
          <c:showPercent val="0"/>
          <c:showBubbleSize val="0"/>
        </c:dLbls>
        <c:gapWidth val="94"/>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14019330338751E-2"/>
          <c:y val="0.24324278497045829"/>
          <c:w val="0.95804792260294591"/>
          <c:h val="0.58524689908383398"/>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31.785095999999996</c:v>
                </c:pt>
                <c:pt idx="1">
                  <c:v>33.355046850000001</c:v>
                </c:pt>
                <c:pt idx="2">
                  <c:v>34.879724879999998</c:v>
                </c:pt>
                <c:pt idx="3">
                  <c:v>35.147353720000005</c:v>
                </c:pt>
                <c:pt idx="4">
                  <c:v>36.770186239999994</c:v>
                </c:pt>
                <c:pt idx="5">
                  <c:v>38.7503675842608</c:v>
                </c:pt>
                <c:pt idx="6">
                  <c:v>41.203944970862018</c:v>
                </c:pt>
                <c:pt idx="7">
                  <c:v>44.058342286385788</c:v>
                </c:pt>
                <c:pt idx="8">
                  <c:v>46.973103282107289</c:v>
                </c:pt>
                <c:pt idx="9">
                  <c:v>50.392653542662813</c:v>
                </c:pt>
                <c:pt idx="10">
                  <c:v>53.907071572229206</c:v>
                </c:pt>
                <c:pt idx="11">
                  <c:v>57.793931654829464</c:v>
                </c:pt>
                <c:pt idx="12">
                  <c:v>61.952527279171115</c:v>
                </c:pt>
                <c:pt idx="13">
                  <c:v>66.057759674323123</c:v>
                </c:pt>
                <c:pt idx="14">
                  <c:v>70.238474502629245</c:v>
                </c:pt>
                <c:pt idx="15">
                  <c:v>74.673683218965962</c:v>
                </c:pt>
                <c:pt idx="16">
                  <c:v>78.774590986109331</c:v>
                </c:pt>
                <c:pt idx="17">
                  <c:v>83.664591562241526</c:v>
                </c:pt>
                <c:pt idx="18">
                  <c:v>88.194041541316196</c:v>
                </c:pt>
              </c:numCache>
            </c:numRef>
          </c:val>
          <c:extLst>
            <c:ext xmlns:c16="http://schemas.microsoft.com/office/drawing/2014/chart" uri="{C3380CC4-5D6E-409C-BE32-E72D297353CC}">
              <c16:uniqueId val="{00000000-F246-4B4B-8456-ED431222B3B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1218781475619121"/>
          <c:y val="0.90951663548158557"/>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14019330338751E-2"/>
          <c:y val="0.24324278497045829"/>
          <c:w val="0.95804792260294591"/>
          <c:h val="0.58524689908383398"/>
        </c:manualLayout>
      </c:layout>
      <c:barChart>
        <c:barDir val="col"/>
        <c:grouping val="clustered"/>
        <c:varyColors val="0"/>
        <c:ser>
          <c:idx val="0"/>
          <c:order val="0"/>
          <c:tx>
            <c:strRef>
              <c:f>Sheet1!$B$1</c:f>
              <c:strCache>
                <c:ptCount val="1"/>
                <c:pt idx="0">
                  <c:v>Volume (kilo tonnes)</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18.792648</c:v>
                </c:pt>
                <c:pt idx="1">
                  <c:v>19.587983000000001</c:v>
                </c:pt>
                <c:pt idx="2">
                  <c:v>20.077287999999999</c:v>
                </c:pt>
                <c:pt idx="3">
                  <c:v>20.915140000000001</c:v>
                </c:pt>
                <c:pt idx="4">
                  <c:v>21.453983999999998</c:v>
                </c:pt>
                <c:pt idx="5">
                  <c:v>22.480985331199999</c:v>
                </c:pt>
                <c:pt idx="6">
                  <c:v>23.791222675652801</c:v>
                </c:pt>
                <c:pt idx="7">
                  <c:v>25.254220991783122</c:v>
                </c:pt>
                <c:pt idx="8">
                  <c:v>26.888052051852139</c:v>
                </c:pt>
                <c:pt idx="9">
                  <c:v>28.617103176853188</c:v>
                </c:pt>
                <c:pt idx="10">
                  <c:v>30.66620282277195</c:v>
                </c:pt>
                <c:pt idx="11">
                  <c:v>32.748148036508084</c:v>
                </c:pt>
                <c:pt idx="12">
                  <c:v>34.853541588305056</c:v>
                </c:pt>
                <c:pt idx="13">
                  <c:v>37.066341520488457</c:v>
                </c:pt>
                <c:pt idx="14">
                  <c:v>39.466738069108011</c:v>
                </c:pt>
                <c:pt idx="15">
                  <c:v>41.931137847379205</c:v>
                </c:pt>
                <c:pt idx="16">
                  <c:v>44.445001272363534</c:v>
                </c:pt>
                <c:pt idx="17">
                  <c:v>46.999366043966582</c:v>
                </c:pt>
                <c:pt idx="18">
                  <c:v>49.689617382995209</c:v>
                </c:pt>
              </c:numCache>
            </c:numRef>
          </c:val>
          <c:extLst>
            <c:ext xmlns:c16="http://schemas.microsoft.com/office/drawing/2014/chart" uri="{C3380CC4-5D6E-409C-BE32-E72D297353CC}">
              <c16:uniqueId val="{00000000-1AEF-4DFD-9F3D-19A48F749DC4}"/>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1218781475619121"/>
          <c:y val="0.90951663548158557"/>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31080553981976"/>
          <c:y val="0"/>
          <c:w val="0.74989047791810814"/>
          <c:h val="0.69378003930581567"/>
        </c:manualLayout>
      </c:layout>
      <c:barChart>
        <c:barDir val="col"/>
        <c:grouping val="stacked"/>
        <c:varyColors val="0"/>
        <c:ser>
          <c:idx val="2"/>
          <c:order val="0"/>
          <c:tx>
            <c:strRef>
              <c:f>Sheet1!$D$1</c:f>
              <c:strCache>
                <c:ptCount val="1"/>
                <c:pt idx="0">
                  <c:v>Potassium Sulphate (0-0-50)</c:v>
                </c:pt>
              </c:strCache>
            </c:strRef>
          </c:tx>
          <c:spPr>
            <a:solidFill>
              <a:schemeClr val="accent5"/>
            </a:solidFill>
            <a:ln>
              <a:noFill/>
            </a:ln>
            <a:effectLst/>
          </c:spPr>
          <c:invertIfNegative val="0"/>
          <c:val>
            <c:numRef>
              <c:f>Sheet1!$D$2:$D$20</c:f>
              <c:numCache>
                <c:formatCode>0.00%</c:formatCode>
                <c:ptCount val="19"/>
                <c:pt idx="0">
                  <c:v>7.8700000000000006E-2</c:v>
                </c:pt>
                <c:pt idx="1">
                  <c:v>6.8199999999999997E-2</c:v>
                </c:pt>
                <c:pt idx="2">
                  <c:v>6.6900000000000001E-2</c:v>
                </c:pt>
                <c:pt idx="3">
                  <c:v>6.5799999999999984E-2</c:v>
                </c:pt>
                <c:pt idx="4">
                  <c:v>6.4699999999999994E-2</c:v>
                </c:pt>
                <c:pt idx="5">
                  <c:v>6.3100000000000003E-2</c:v>
                </c:pt>
                <c:pt idx="6">
                  <c:v>6.2500000000000014E-2</c:v>
                </c:pt>
                <c:pt idx="7">
                  <c:v>6.1399999999999989E-2</c:v>
                </c:pt>
                <c:pt idx="8">
                  <c:v>6.0299999999999972E-2</c:v>
                </c:pt>
                <c:pt idx="9">
                  <c:v>5.9199999999999982E-2</c:v>
                </c:pt>
                <c:pt idx="10">
                  <c:v>5.8199999999999981E-2</c:v>
                </c:pt>
                <c:pt idx="11">
                  <c:v>5.7099999999999991E-2</c:v>
                </c:pt>
                <c:pt idx="12">
                  <c:v>5.7399999999999986E-2</c:v>
                </c:pt>
                <c:pt idx="13">
                  <c:v>5.7599999999999991E-2</c:v>
                </c:pt>
                <c:pt idx="14">
                  <c:v>5.769999999999998E-2</c:v>
                </c:pt>
                <c:pt idx="15">
                  <c:v>5.7899999999999986E-2</c:v>
                </c:pt>
                <c:pt idx="16">
                  <c:v>5.8199999999999981E-2</c:v>
                </c:pt>
                <c:pt idx="17">
                  <c:v>5.8500000000000003E-2</c:v>
                </c:pt>
                <c:pt idx="18">
                  <c:v>5.879999999999997E-2</c:v>
                </c:pt>
              </c:numCache>
            </c:numRef>
          </c:val>
          <c:extLst>
            <c:ext xmlns:c16="http://schemas.microsoft.com/office/drawing/2014/chart" uri="{C3380CC4-5D6E-409C-BE32-E72D297353CC}">
              <c16:uniqueId val="{00000000-3DF4-4A16-AA17-6A9965BFA3D6}"/>
            </c:ext>
          </c:extLst>
        </c:ser>
        <c:ser>
          <c:idx val="4"/>
          <c:order val="1"/>
          <c:tx>
            <c:strRef>
              <c:f>Sheet1!$F$1</c:f>
              <c:strCache>
                <c:ptCount val="1"/>
                <c:pt idx="0">
                  <c:v>Mono Potassium Phosphate (0- 52-34)</c:v>
                </c:pt>
              </c:strCache>
            </c:strRef>
          </c:tx>
          <c:spPr>
            <a:solidFill>
              <a:schemeClr val="accent3">
                <a:lumMod val="60000"/>
              </a:schemeClr>
            </a:solidFill>
            <a:ln>
              <a:noFill/>
            </a:ln>
            <a:effectLst/>
          </c:spPr>
          <c:invertIfNegative val="0"/>
          <c:val>
            <c:numRef>
              <c:f>Sheet1!$F$2:$F$20</c:f>
              <c:numCache>
                <c:formatCode>0.00%</c:formatCode>
                <c:ptCount val="19"/>
                <c:pt idx="0">
                  <c:v>9.9199999999999955E-2</c:v>
                </c:pt>
                <c:pt idx="1">
                  <c:v>0.10880000000000001</c:v>
                </c:pt>
                <c:pt idx="2">
                  <c:v>0.11040000000000005</c:v>
                </c:pt>
                <c:pt idx="3">
                  <c:v>0.11190000000000011</c:v>
                </c:pt>
                <c:pt idx="4">
                  <c:v>0.11350000000000005</c:v>
                </c:pt>
                <c:pt idx="5">
                  <c:v>0.11519999999999997</c:v>
                </c:pt>
                <c:pt idx="6">
                  <c:v>0.1169</c:v>
                </c:pt>
                <c:pt idx="7">
                  <c:v>0.11840000000000006</c:v>
                </c:pt>
                <c:pt idx="8">
                  <c:v>0.12000000000000011</c:v>
                </c:pt>
                <c:pt idx="9">
                  <c:v>0.12179999999999991</c:v>
                </c:pt>
                <c:pt idx="10">
                  <c:v>0.12340000000000007</c:v>
                </c:pt>
                <c:pt idx="11">
                  <c:v>0.12529999999999997</c:v>
                </c:pt>
                <c:pt idx="12">
                  <c:v>0.12550000000000017</c:v>
                </c:pt>
                <c:pt idx="13">
                  <c:v>0.12580000000000013</c:v>
                </c:pt>
                <c:pt idx="14">
                  <c:v>0.12620000000000009</c:v>
                </c:pt>
                <c:pt idx="15">
                  <c:v>0.12630000000000008</c:v>
                </c:pt>
                <c:pt idx="16">
                  <c:v>0.12670000000000003</c:v>
                </c:pt>
                <c:pt idx="17">
                  <c:v>0.12680000000000013</c:v>
                </c:pt>
                <c:pt idx="18">
                  <c:v>0.1271000000000001</c:v>
                </c:pt>
              </c:numCache>
            </c:numRef>
          </c:val>
          <c:extLst>
            <c:ext xmlns:c16="http://schemas.microsoft.com/office/drawing/2014/chart" uri="{C3380CC4-5D6E-409C-BE32-E72D297353CC}">
              <c16:uniqueId val="{00000001-3DF4-4A16-AA17-6A9965BFA3D6}"/>
            </c:ext>
          </c:extLst>
        </c:ser>
        <c:ser>
          <c:idx val="1"/>
          <c:order val="2"/>
          <c:tx>
            <c:strRef>
              <c:f>Sheet1!$C$1</c:f>
              <c:strCache>
                <c:ptCount val="1"/>
                <c:pt idx="0">
                  <c:v>Potassium Nitrate (13-0-45)</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0.13760000000000003</c:v>
                </c:pt>
                <c:pt idx="1">
                  <c:v>0.12620000000000001</c:v>
                </c:pt>
                <c:pt idx="2">
                  <c:v>0.12670000000000001</c:v>
                </c:pt>
                <c:pt idx="3">
                  <c:v>0.12739999999999999</c:v>
                </c:pt>
                <c:pt idx="4">
                  <c:v>0.12820000000000001</c:v>
                </c:pt>
                <c:pt idx="5">
                  <c:v>0.12870000000000001</c:v>
                </c:pt>
                <c:pt idx="6">
                  <c:v>0.12950000000000003</c:v>
                </c:pt>
                <c:pt idx="7">
                  <c:v>0.13000000000000003</c:v>
                </c:pt>
                <c:pt idx="8">
                  <c:v>0.13060000000000002</c:v>
                </c:pt>
                <c:pt idx="9">
                  <c:v>0.1313</c:v>
                </c:pt>
                <c:pt idx="10">
                  <c:v>0.13210000000000002</c:v>
                </c:pt>
                <c:pt idx="11">
                  <c:v>0.13270000000000001</c:v>
                </c:pt>
                <c:pt idx="12">
                  <c:v>0.13300000000000003</c:v>
                </c:pt>
                <c:pt idx="13">
                  <c:v>0.13339999999999999</c:v>
                </c:pt>
                <c:pt idx="14">
                  <c:v>0.13370000000000001</c:v>
                </c:pt>
                <c:pt idx="15">
                  <c:v>0.1338</c:v>
                </c:pt>
                <c:pt idx="16">
                  <c:v>0.13410000000000002</c:v>
                </c:pt>
                <c:pt idx="17">
                  <c:v>0.13420000000000001</c:v>
                </c:pt>
                <c:pt idx="18">
                  <c:v>0.13400000000000004</c:v>
                </c:pt>
              </c:numCache>
            </c:numRef>
          </c:val>
          <c:extLst>
            <c:ext xmlns:c16="http://schemas.microsoft.com/office/drawing/2014/chart" uri="{C3380CC4-5D6E-409C-BE32-E72D297353CC}">
              <c16:uniqueId val="{00000002-3DF4-4A16-AA17-6A9965BFA3D6}"/>
            </c:ext>
          </c:extLst>
        </c:ser>
        <c:ser>
          <c:idx val="3"/>
          <c:order val="3"/>
          <c:tx>
            <c:strRef>
              <c:f>Sheet1!$E$1</c:f>
              <c:strCache>
                <c:ptCount val="1"/>
                <c:pt idx="0">
                  <c:v>Mono Ammonium Phosphate (12-61-0)</c:v>
                </c:pt>
              </c:strCache>
            </c:strRef>
          </c:tx>
          <c:spPr>
            <a:solidFill>
              <a:schemeClr val="accent1">
                <a:lumMod val="60000"/>
              </a:schemeClr>
            </a:solidFill>
            <a:ln>
              <a:noFill/>
            </a:ln>
            <a:effectLst/>
          </c:spPr>
          <c:invertIfNegative val="0"/>
          <c:val>
            <c:numRef>
              <c:f>Sheet1!$E$2:$E$20</c:f>
              <c:numCache>
                <c:formatCode>0.00%</c:formatCode>
                <c:ptCount val="19"/>
                <c:pt idx="0">
                  <c:v>0.30109999999999998</c:v>
                </c:pt>
                <c:pt idx="1">
                  <c:v>0.30590000000000001</c:v>
                </c:pt>
                <c:pt idx="2">
                  <c:v>0.30649999999999994</c:v>
                </c:pt>
                <c:pt idx="3">
                  <c:v>0.30729999999999996</c:v>
                </c:pt>
                <c:pt idx="4">
                  <c:v>0.30759999999999998</c:v>
                </c:pt>
                <c:pt idx="5">
                  <c:v>0.30529999999999996</c:v>
                </c:pt>
                <c:pt idx="6">
                  <c:v>0.30419999999999997</c:v>
                </c:pt>
                <c:pt idx="7">
                  <c:v>0.30249999999999994</c:v>
                </c:pt>
                <c:pt idx="8">
                  <c:v>0.3019</c:v>
                </c:pt>
                <c:pt idx="9">
                  <c:v>0.30080000000000001</c:v>
                </c:pt>
                <c:pt idx="10">
                  <c:v>0.29969999999999997</c:v>
                </c:pt>
                <c:pt idx="11">
                  <c:v>0.29849999999999999</c:v>
                </c:pt>
                <c:pt idx="12">
                  <c:v>0.29780000000000001</c:v>
                </c:pt>
                <c:pt idx="13">
                  <c:v>0.29719999999999996</c:v>
                </c:pt>
                <c:pt idx="14">
                  <c:v>0.29680000000000001</c:v>
                </c:pt>
                <c:pt idx="15">
                  <c:v>0.29659999999999997</c:v>
                </c:pt>
                <c:pt idx="16">
                  <c:v>0.29619999999999996</c:v>
                </c:pt>
                <c:pt idx="17">
                  <c:v>0.29569999999999996</c:v>
                </c:pt>
                <c:pt idx="18">
                  <c:v>0.29549999999999998</c:v>
                </c:pt>
              </c:numCache>
            </c:numRef>
          </c:val>
          <c:extLst>
            <c:ext xmlns:c16="http://schemas.microsoft.com/office/drawing/2014/chart" uri="{C3380CC4-5D6E-409C-BE32-E72D297353CC}">
              <c16:uniqueId val="{00000003-3DF4-4A16-AA17-6A9965BFA3D6}"/>
            </c:ext>
          </c:extLst>
        </c:ser>
        <c:ser>
          <c:idx val="0"/>
          <c:order val="4"/>
          <c:tx>
            <c:strRef>
              <c:f>Sheet1!$B$1</c:f>
              <c:strCache>
                <c:ptCount val="1"/>
                <c:pt idx="0">
                  <c:v>Calcium Nitrate (15.5-0-0-19)</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0.38339999999999996</c:v>
                </c:pt>
                <c:pt idx="1">
                  <c:v>0.39089999999999991</c:v>
                </c:pt>
                <c:pt idx="2">
                  <c:v>0.38950000000000007</c:v>
                </c:pt>
                <c:pt idx="3">
                  <c:v>0.38759999999999994</c:v>
                </c:pt>
                <c:pt idx="4">
                  <c:v>0.38600000000000001</c:v>
                </c:pt>
                <c:pt idx="5">
                  <c:v>0.38770000000000004</c:v>
                </c:pt>
                <c:pt idx="6">
                  <c:v>0.38689999999999991</c:v>
                </c:pt>
                <c:pt idx="7">
                  <c:v>0.38769999999999993</c:v>
                </c:pt>
                <c:pt idx="8">
                  <c:v>0.38719999999999988</c:v>
                </c:pt>
                <c:pt idx="9">
                  <c:v>0.38690000000000013</c:v>
                </c:pt>
                <c:pt idx="10">
                  <c:v>0.38659999999999994</c:v>
                </c:pt>
                <c:pt idx="11">
                  <c:v>0.38639999999999997</c:v>
                </c:pt>
                <c:pt idx="12">
                  <c:v>0.38629999999999987</c:v>
                </c:pt>
                <c:pt idx="13">
                  <c:v>0.38600000000000001</c:v>
                </c:pt>
                <c:pt idx="14">
                  <c:v>0.38559999999999994</c:v>
                </c:pt>
                <c:pt idx="15">
                  <c:v>0.38539999999999996</c:v>
                </c:pt>
                <c:pt idx="16">
                  <c:v>0.38479999999999992</c:v>
                </c:pt>
                <c:pt idx="17">
                  <c:v>0.38479999999999992</c:v>
                </c:pt>
                <c:pt idx="18">
                  <c:v>0.38459999999999994</c:v>
                </c:pt>
              </c:numCache>
            </c:numRef>
          </c:val>
          <c:extLst>
            <c:ext xmlns:c16="http://schemas.microsoft.com/office/drawing/2014/chart" uri="{C3380CC4-5D6E-409C-BE32-E72D297353CC}">
              <c16:uniqueId val="{00000004-3DF4-4A16-AA17-6A9965BFA3D6}"/>
            </c:ext>
          </c:extLst>
        </c:ser>
        <c:dLbls>
          <c:showLegendKey val="0"/>
          <c:showVal val="0"/>
          <c:showCatName val="0"/>
          <c:showSerName val="0"/>
          <c:showPercent val="0"/>
          <c:showBubbleSize val="0"/>
        </c:dLbls>
        <c:gapWidth val="92"/>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3546970481807"/>
          <c:y val="3.8496094575540462E-3"/>
          <c:w val="0.80561568268456463"/>
          <c:h val="0.68263800641667716"/>
        </c:manualLayout>
      </c:layout>
      <c:barChart>
        <c:barDir val="col"/>
        <c:grouping val="stacked"/>
        <c:varyColors val="0"/>
        <c:ser>
          <c:idx val="3"/>
          <c:order val="0"/>
          <c:tx>
            <c:strRef>
              <c:f>Sheet1!$E$1</c:f>
              <c:strCache>
                <c:ptCount val="1"/>
                <c:pt idx="0">
                  <c:v>Field &amp; Cash Crops</c:v>
                </c:pt>
              </c:strCache>
            </c:strRef>
          </c:tx>
          <c:spPr>
            <a:solidFill>
              <a:schemeClr val="accent1">
                <a:lumMod val="60000"/>
              </a:schemeClr>
            </a:solidFill>
            <a:ln>
              <a:noFill/>
            </a:ln>
            <a:effectLst/>
          </c:spPr>
          <c:invertIfNegative val="0"/>
          <c:val>
            <c:numRef>
              <c:f>Sheet1!$E$2:$E$20</c:f>
              <c:numCache>
                <c:formatCode>0.00%</c:formatCode>
                <c:ptCount val="19"/>
                <c:pt idx="0">
                  <c:v>0.17049999999999998</c:v>
                </c:pt>
                <c:pt idx="1">
                  <c:v>0.16979999999999995</c:v>
                </c:pt>
                <c:pt idx="2">
                  <c:v>0.16969999999999996</c:v>
                </c:pt>
                <c:pt idx="3">
                  <c:v>0.16898999999999997</c:v>
                </c:pt>
                <c:pt idx="4">
                  <c:v>0.16890000000000005</c:v>
                </c:pt>
                <c:pt idx="5">
                  <c:v>0.16839999999999988</c:v>
                </c:pt>
                <c:pt idx="6">
                  <c:v>0.16769999999999996</c:v>
                </c:pt>
                <c:pt idx="7">
                  <c:v>0.16759999999999997</c:v>
                </c:pt>
                <c:pt idx="8">
                  <c:v>0.16679999999999995</c:v>
                </c:pt>
                <c:pt idx="9">
                  <c:v>0.16690000000000005</c:v>
                </c:pt>
                <c:pt idx="10">
                  <c:v>0.16660000000000008</c:v>
                </c:pt>
                <c:pt idx="11">
                  <c:v>0.1661999999999999</c:v>
                </c:pt>
                <c:pt idx="12">
                  <c:v>0.16609999999999991</c:v>
                </c:pt>
                <c:pt idx="13">
                  <c:v>0.16589999999999994</c:v>
                </c:pt>
                <c:pt idx="14">
                  <c:v>0.16559999999999997</c:v>
                </c:pt>
                <c:pt idx="15">
                  <c:v>0.16549999999999998</c:v>
                </c:pt>
                <c:pt idx="16">
                  <c:v>0.16590000000000005</c:v>
                </c:pt>
                <c:pt idx="17">
                  <c:v>0.16569999999999996</c:v>
                </c:pt>
                <c:pt idx="18">
                  <c:v>0.16549999999999998</c:v>
                </c:pt>
              </c:numCache>
            </c:numRef>
          </c:val>
          <c:extLst>
            <c:ext xmlns:c16="http://schemas.microsoft.com/office/drawing/2014/chart" uri="{C3380CC4-5D6E-409C-BE32-E72D297353CC}">
              <c16:uniqueId val="{00000000-860A-4BF2-8802-EAD611456814}"/>
            </c:ext>
          </c:extLst>
        </c:ser>
        <c:ser>
          <c:idx val="2"/>
          <c:order val="1"/>
          <c:tx>
            <c:strRef>
              <c:f>Sheet1!$D$1</c:f>
              <c:strCache>
                <c:ptCount val="1"/>
                <c:pt idx="0">
                  <c:v>Fruits &amp; Vegetable</c:v>
                </c:pt>
              </c:strCache>
            </c:strRef>
          </c:tx>
          <c:spPr>
            <a:solidFill>
              <a:schemeClr val="accent5"/>
            </a:solidFill>
            <a:ln>
              <a:noFill/>
            </a:ln>
            <a:effectLst/>
          </c:spPr>
          <c:invertIfNegative val="0"/>
          <c:val>
            <c:numRef>
              <c:f>Sheet1!$D$2:$D$20</c:f>
              <c:numCache>
                <c:formatCode>0.00%</c:formatCode>
                <c:ptCount val="19"/>
                <c:pt idx="0">
                  <c:v>0.16220000000000001</c:v>
                </c:pt>
                <c:pt idx="1">
                  <c:v>0.16250000000000003</c:v>
                </c:pt>
                <c:pt idx="2">
                  <c:v>0.16260000000000002</c:v>
                </c:pt>
                <c:pt idx="3">
                  <c:v>0.16271000000000002</c:v>
                </c:pt>
                <c:pt idx="4">
                  <c:v>0.1628</c:v>
                </c:pt>
                <c:pt idx="5">
                  <c:v>0.16300000000000003</c:v>
                </c:pt>
                <c:pt idx="6">
                  <c:v>0.16320000000000001</c:v>
                </c:pt>
                <c:pt idx="7">
                  <c:v>0.16310000000000002</c:v>
                </c:pt>
                <c:pt idx="8">
                  <c:v>0.16339999999999999</c:v>
                </c:pt>
                <c:pt idx="9">
                  <c:v>0.1633</c:v>
                </c:pt>
                <c:pt idx="10">
                  <c:v>0.16350000000000003</c:v>
                </c:pt>
                <c:pt idx="11">
                  <c:v>0.16360000000000002</c:v>
                </c:pt>
                <c:pt idx="12">
                  <c:v>0.16389999999999999</c:v>
                </c:pt>
                <c:pt idx="13">
                  <c:v>0.16400000000000003</c:v>
                </c:pt>
                <c:pt idx="14">
                  <c:v>0.1643</c:v>
                </c:pt>
                <c:pt idx="15">
                  <c:v>0.16450000000000004</c:v>
                </c:pt>
                <c:pt idx="16">
                  <c:v>0.16439999999999999</c:v>
                </c:pt>
                <c:pt idx="17">
                  <c:v>0.16460000000000002</c:v>
                </c:pt>
                <c:pt idx="18">
                  <c:v>0.1648</c:v>
                </c:pt>
              </c:numCache>
            </c:numRef>
          </c:val>
          <c:extLst>
            <c:ext xmlns:c16="http://schemas.microsoft.com/office/drawing/2014/chart" uri="{C3380CC4-5D6E-409C-BE32-E72D297353CC}">
              <c16:uniqueId val="{00000001-860A-4BF2-8802-EAD611456814}"/>
            </c:ext>
          </c:extLst>
        </c:ser>
        <c:ser>
          <c:idx val="0"/>
          <c:order val="2"/>
          <c:tx>
            <c:strRef>
              <c:f>Sheet1!$B$1</c:f>
              <c:strCache>
                <c:ptCount val="1"/>
                <c:pt idx="0">
                  <c:v>Gardening &amp; Horticulture</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0.27660000000000001</c:v>
                </c:pt>
                <c:pt idx="1">
                  <c:v>0.2767</c:v>
                </c:pt>
                <c:pt idx="2">
                  <c:v>0.27679999999999999</c:v>
                </c:pt>
                <c:pt idx="3">
                  <c:v>0.27710000000000001</c:v>
                </c:pt>
                <c:pt idx="4">
                  <c:v>0.27739999999999998</c:v>
                </c:pt>
                <c:pt idx="5">
                  <c:v>0.27750000000000002</c:v>
                </c:pt>
                <c:pt idx="6">
                  <c:v>0.27779999999999999</c:v>
                </c:pt>
                <c:pt idx="7">
                  <c:v>0.2777</c:v>
                </c:pt>
                <c:pt idx="8">
                  <c:v>0.27800000000000002</c:v>
                </c:pt>
                <c:pt idx="9">
                  <c:v>0.27810000000000001</c:v>
                </c:pt>
                <c:pt idx="10">
                  <c:v>0.27789999999999998</c:v>
                </c:pt>
                <c:pt idx="11">
                  <c:v>0.27829999999999999</c:v>
                </c:pt>
                <c:pt idx="12">
                  <c:v>0.2782</c:v>
                </c:pt>
                <c:pt idx="13">
                  <c:v>0.27850000000000003</c:v>
                </c:pt>
                <c:pt idx="14">
                  <c:v>0.27860000000000001</c:v>
                </c:pt>
                <c:pt idx="15">
                  <c:v>0.27879999999999999</c:v>
                </c:pt>
                <c:pt idx="16">
                  <c:v>0.2787</c:v>
                </c:pt>
                <c:pt idx="17">
                  <c:v>0.27889999999999998</c:v>
                </c:pt>
                <c:pt idx="18">
                  <c:v>0.27879999999999999</c:v>
                </c:pt>
              </c:numCache>
            </c:numRef>
          </c:val>
          <c:extLst>
            <c:ext xmlns:c16="http://schemas.microsoft.com/office/drawing/2014/chart" uri="{C3380CC4-5D6E-409C-BE32-E72D297353CC}">
              <c16:uniqueId val="{00000002-860A-4BF2-8802-EAD611456814}"/>
            </c:ext>
          </c:extLst>
        </c:ser>
        <c:ser>
          <c:idx val="1"/>
          <c:order val="3"/>
          <c:tx>
            <c:strRef>
              <c:f>Sheet1!$C$1</c:f>
              <c:strCache>
                <c:ptCount val="1"/>
                <c:pt idx="0">
                  <c:v>Foliage Crops</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0.39069999999999999</c:v>
                </c:pt>
                <c:pt idx="1">
                  <c:v>0.39100000000000001</c:v>
                </c:pt>
                <c:pt idx="2">
                  <c:v>0.39090000000000003</c:v>
                </c:pt>
                <c:pt idx="3">
                  <c:v>0.39119999999999999</c:v>
                </c:pt>
                <c:pt idx="4">
                  <c:v>0.39090000000000003</c:v>
                </c:pt>
                <c:pt idx="5">
                  <c:v>0.3911</c:v>
                </c:pt>
                <c:pt idx="6">
                  <c:v>0.39130000000000004</c:v>
                </c:pt>
                <c:pt idx="7">
                  <c:v>0.3916</c:v>
                </c:pt>
                <c:pt idx="8">
                  <c:v>0.39180000000000004</c:v>
                </c:pt>
                <c:pt idx="9">
                  <c:v>0.39169999999999999</c:v>
                </c:pt>
                <c:pt idx="10">
                  <c:v>0.39200000000000002</c:v>
                </c:pt>
                <c:pt idx="11">
                  <c:v>0.39190000000000003</c:v>
                </c:pt>
                <c:pt idx="12">
                  <c:v>0.39180000000000004</c:v>
                </c:pt>
                <c:pt idx="13">
                  <c:v>0.3916</c:v>
                </c:pt>
                <c:pt idx="14">
                  <c:v>0.39150000000000001</c:v>
                </c:pt>
                <c:pt idx="15">
                  <c:v>0.39119999999999999</c:v>
                </c:pt>
                <c:pt idx="16">
                  <c:v>0.39100000000000001</c:v>
                </c:pt>
                <c:pt idx="17">
                  <c:v>0.39080000000000004</c:v>
                </c:pt>
                <c:pt idx="18">
                  <c:v>0.39090000000000003</c:v>
                </c:pt>
              </c:numCache>
            </c:numRef>
          </c:val>
          <c:extLst>
            <c:ext xmlns:c16="http://schemas.microsoft.com/office/drawing/2014/chart" uri="{C3380CC4-5D6E-409C-BE32-E72D297353CC}">
              <c16:uniqueId val="{00000003-860A-4BF2-8802-EAD611456814}"/>
            </c:ext>
          </c:extLst>
        </c:ser>
        <c:dLbls>
          <c:showLegendKey val="0"/>
          <c:showVal val="0"/>
          <c:showCatName val="0"/>
          <c:showSerName val="0"/>
          <c:showPercent val="0"/>
          <c:showBubbleSize val="0"/>
        </c:dLbls>
        <c:gapWidth val="92"/>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272226949224409"/>
          <c:y val="0"/>
          <c:w val="0.80037528919293466"/>
          <c:h val="0.73915828455807431"/>
        </c:manualLayout>
      </c:layout>
      <c:lineChart>
        <c:grouping val="standard"/>
        <c:varyColors val="0"/>
        <c:ser>
          <c:idx val="1"/>
          <c:order val="0"/>
          <c:tx>
            <c:strRef>
              <c:f>Sheet1!$B$1</c:f>
              <c:strCache>
                <c:ptCount val="1"/>
                <c:pt idx="0">
                  <c:v>Calcium Nitrate (15.5-0-0-19)</c:v>
                </c:pt>
              </c:strCache>
            </c:strRef>
          </c:tx>
          <c:spPr>
            <a:ln w="22225" cap="rnd">
              <a:solidFill>
                <a:schemeClr val="accent2"/>
              </a:solidFill>
              <a:round/>
            </a:ln>
            <a:effectLst/>
          </c:spPr>
          <c:marker>
            <c:symbol val="diamond"/>
            <c:size val="6"/>
            <c:spPr>
              <a:solidFill>
                <a:schemeClr val="accent2"/>
              </a:solidFill>
              <a:ln w="9525">
                <a:solidFill>
                  <a:schemeClr val="accent2"/>
                </a:solidFill>
                <a:round/>
              </a:ln>
              <a:effectLst/>
            </c:spPr>
          </c:marker>
          <c:cat>
            <c:strRef>
              <c:f>Sheet1!$A$2:$A$6</c:f>
              <c:strCache>
                <c:ptCount val="5"/>
                <c:pt idx="0">
                  <c:v>FY 2017</c:v>
                </c:pt>
                <c:pt idx="1">
                  <c:v>FY 2018</c:v>
                </c:pt>
                <c:pt idx="2">
                  <c:v>FY 2019</c:v>
                </c:pt>
                <c:pt idx="3">
                  <c:v>FY 2020</c:v>
                </c:pt>
                <c:pt idx="4">
                  <c:v>FY 2021</c:v>
                </c:pt>
              </c:strCache>
            </c:strRef>
          </c:cat>
          <c:val>
            <c:numRef>
              <c:f>Sheet1!$B$2:$B$6</c:f>
              <c:numCache>
                <c:formatCode>General</c:formatCode>
                <c:ptCount val="5"/>
                <c:pt idx="0" formatCode="0.00">
                  <c:v>45</c:v>
                </c:pt>
                <c:pt idx="1">
                  <c:v>47.25</c:v>
                </c:pt>
                <c:pt idx="2">
                  <c:v>46.75</c:v>
                </c:pt>
                <c:pt idx="3" formatCode="0.00">
                  <c:v>44.67</c:v>
                </c:pt>
                <c:pt idx="4" formatCode="0.00">
                  <c:v>43.41</c:v>
                </c:pt>
              </c:numCache>
            </c:numRef>
          </c:val>
          <c:smooth val="0"/>
          <c:extLst>
            <c:ext xmlns:c16="http://schemas.microsoft.com/office/drawing/2014/chart" uri="{C3380CC4-5D6E-409C-BE32-E72D297353CC}">
              <c16:uniqueId val="{00000000-CF77-4CEE-B360-9B8B7586C0B6}"/>
            </c:ext>
          </c:extLst>
        </c:ser>
        <c:ser>
          <c:idx val="0"/>
          <c:order val="1"/>
          <c:tx>
            <c:strRef>
              <c:f>Sheet1!$C$1</c:f>
              <c:strCache>
                <c:ptCount val="1"/>
                <c:pt idx="0">
                  <c:v>Potassium Nitrate (13-0-45)</c:v>
                </c:pt>
              </c:strCache>
            </c:strRef>
          </c:tx>
          <c:spPr>
            <a:ln w="22225" cap="rnd">
              <a:solidFill>
                <a:schemeClr val="accent1"/>
              </a:solidFill>
              <a:round/>
            </a:ln>
            <a:effectLst/>
          </c:spPr>
          <c:marker>
            <c:symbol val="square"/>
            <c:size val="6"/>
            <c:spPr>
              <a:solidFill>
                <a:schemeClr val="accent1"/>
              </a:solidFill>
              <a:ln w="9525">
                <a:solidFill>
                  <a:schemeClr val="accent1"/>
                </a:solidFill>
                <a:round/>
              </a:ln>
              <a:effectLst/>
            </c:spPr>
          </c:marker>
          <c:cat>
            <c:strRef>
              <c:f>Sheet1!$A$2:$A$6</c:f>
              <c:strCache>
                <c:ptCount val="5"/>
                <c:pt idx="0">
                  <c:v>FY 2017</c:v>
                </c:pt>
                <c:pt idx="1">
                  <c:v>FY 2018</c:v>
                </c:pt>
                <c:pt idx="2">
                  <c:v>FY 2019</c:v>
                </c:pt>
                <c:pt idx="3">
                  <c:v>FY 2020</c:v>
                </c:pt>
                <c:pt idx="4">
                  <c:v>FY 2021</c:v>
                </c:pt>
              </c:strCache>
            </c:strRef>
          </c:cat>
          <c:val>
            <c:numRef>
              <c:f>Sheet1!$C$2:$C$6</c:f>
              <c:numCache>
                <c:formatCode>General</c:formatCode>
                <c:ptCount val="5"/>
                <c:pt idx="0" formatCode="0.00">
                  <c:v>99</c:v>
                </c:pt>
                <c:pt idx="1">
                  <c:v>102.75000000000001</c:v>
                </c:pt>
                <c:pt idx="2" formatCode="0.00">
                  <c:v>101.63</c:v>
                </c:pt>
                <c:pt idx="3" formatCode="0.00">
                  <c:v>98.24</c:v>
                </c:pt>
                <c:pt idx="4" formatCode="0.00">
                  <c:v>97.51</c:v>
                </c:pt>
              </c:numCache>
            </c:numRef>
          </c:val>
          <c:smooth val="0"/>
          <c:extLst>
            <c:ext xmlns:c16="http://schemas.microsoft.com/office/drawing/2014/chart" uri="{C3380CC4-5D6E-409C-BE32-E72D297353CC}">
              <c16:uniqueId val="{00000001-CF77-4CEE-B360-9B8B7586C0B6}"/>
            </c:ext>
          </c:extLst>
        </c:ser>
        <c:ser>
          <c:idx val="2"/>
          <c:order val="2"/>
          <c:tx>
            <c:strRef>
              <c:f>Sheet1!$D$1</c:f>
              <c:strCache>
                <c:ptCount val="1"/>
                <c:pt idx="0">
                  <c:v>Potassium Sulphate (0-0-50)</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Sheet1!$A$2:$A$6</c:f>
              <c:strCache>
                <c:ptCount val="5"/>
                <c:pt idx="0">
                  <c:v>FY 2017</c:v>
                </c:pt>
                <c:pt idx="1">
                  <c:v>FY 2018</c:v>
                </c:pt>
                <c:pt idx="2">
                  <c:v>FY 2019</c:v>
                </c:pt>
                <c:pt idx="3">
                  <c:v>FY 2020</c:v>
                </c:pt>
                <c:pt idx="4">
                  <c:v>FY 2021</c:v>
                </c:pt>
              </c:strCache>
            </c:strRef>
          </c:cat>
          <c:val>
            <c:numRef>
              <c:f>Sheet1!$D$2:$D$6</c:f>
              <c:numCache>
                <c:formatCode>0.00</c:formatCode>
                <c:ptCount val="5"/>
                <c:pt idx="0" formatCode="General">
                  <c:v>56.25</c:v>
                </c:pt>
                <c:pt idx="1">
                  <c:v>61.499999999999993</c:v>
                </c:pt>
                <c:pt idx="2" formatCode="General">
                  <c:v>69.75</c:v>
                </c:pt>
                <c:pt idx="3">
                  <c:v>73.5</c:v>
                </c:pt>
                <c:pt idx="4">
                  <c:v>78.947368421052744</c:v>
                </c:pt>
              </c:numCache>
            </c:numRef>
          </c:val>
          <c:smooth val="0"/>
          <c:extLst>
            <c:ext xmlns:c16="http://schemas.microsoft.com/office/drawing/2014/chart" uri="{C3380CC4-5D6E-409C-BE32-E72D297353CC}">
              <c16:uniqueId val="{00000002-CF77-4CEE-B360-9B8B7586C0B6}"/>
            </c:ext>
          </c:extLst>
        </c:ser>
        <c:ser>
          <c:idx val="3"/>
          <c:order val="3"/>
          <c:tx>
            <c:strRef>
              <c:f>Sheet1!$E$1</c:f>
              <c:strCache>
                <c:ptCount val="1"/>
                <c:pt idx="0">
                  <c:v>Mono Ammonium Phosphate (12-61-0)</c:v>
                </c:pt>
              </c:strCache>
            </c:strRef>
          </c:tx>
          <c:spPr>
            <a:ln w="22225" cap="rnd">
              <a:solidFill>
                <a:schemeClr val="accent4"/>
              </a:solidFill>
              <a:round/>
            </a:ln>
            <a:effectLst/>
          </c:spPr>
          <c:marker>
            <c:symbol val="x"/>
            <c:size val="6"/>
            <c:spPr>
              <a:noFill/>
              <a:ln w="9525">
                <a:solidFill>
                  <a:schemeClr val="accent4"/>
                </a:solidFill>
                <a:round/>
              </a:ln>
              <a:effectLst/>
            </c:spPr>
          </c:marker>
          <c:cat>
            <c:strRef>
              <c:f>Sheet1!$A$2:$A$6</c:f>
              <c:strCache>
                <c:ptCount val="5"/>
                <c:pt idx="0">
                  <c:v>FY 2017</c:v>
                </c:pt>
                <c:pt idx="1">
                  <c:v>FY 2018</c:v>
                </c:pt>
                <c:pt idx="2">
                  <c:v>FY 2019</c:v>
                </c:pt>
                <c:pt idx="3">
                  <c:v>FY 2020</c:v>
                </c:pt>
                <c:pt idx="4">
                  <c:v>FY 2021</c:v>
                </c:pt>
              </c:strCache>
            </c:strRef>
          </c:cat>
          <c:val>
            <c:numRef>
              <c:f>Sheet1!$E$2:$E$6</c:f>
              <c:numCache>
                <c:formatCode>0.00</c:formatCode>
                <c:ptCount val="5"/>
                <c:pt idx="0" formatCode="General">
                  <c:v>154.5</c:v>
                </c:pt>
                <c:pt idx="1">
                  <c:v>159</c:v>
                </c:pt>
                <c:pt idx="2" formatCode="General">
                  <c:v>162.75</c:v>
                </c:pt>
                <c:pt idx="3" formatCode="General">
                  <c:v>158.25</c:v>
                </c:pt>
                <c:pt idx="4">
                  <c:v>154.62</c:v>
                </c:pt>
              </c:numCache>
            </c:numRef>
          </c:val>
          <c:smooth val="0"/>
          <c:extLst>
            <c:ext xmlns:c16="http://schemas.microsoft.com/office/drawing/2014/chart" uri="{C3380CC4-5D6E-409C-BE32-E72D297353CC}">
              <c16:uniqueId val="{00000003-CF77-4CEE-B360-9B8B7586C0B6}"/>
            </c:ext>
          </c:extLst>
        </c:ser>
        <c:ser>
          <c:idx val="4"/>
          <c:order val="4"/>
          <c:tx>
            <c:strRef>
              <c:f>Sheet1!$F$1</c:f>
              <c:strCache>
                <c:ptCount val="1"/>
                <c:pt idx="0">
                  <c:v>Mono Potassium Phosphate (0- 52-34)</c:v>
                </c:pt>
              </c:strCache>
            </c:strRef>
          </c:tx>
          <c:spPr>
            <a:ln w="22225" cap="rnd">
              <a:solidFill>
                <a:schemeClr val="accent5"/>
              </a:solidFill>
              <a:round/>
            </a:ln>
            <a:effectLst/>
          </c:spPr>
          <c:marker>
            <c:symbol val="star"/>
            <c:size val="6"/>
            <c:spPr>
              <a:noFill/>
              <a:ln w="9525">
                <a:solidFill>
                  <a:schemeClr val="accent5"/>
                </a:solidFill>
                <a:round/>
              </a:ln>
              <a:effectLst/>
            </c:spPr>
          </c:marker>
          <c:cat>
            <c:strRef>
              <c:f>Sheet1!$A$2:$A$6</c:f>
              <c:strCache>
                <c:ptCount val="5"/>
                <c:pt idx="0">
                  <c:v>FY 2017</c:v>
                </c:pt>
                <c:pt idx="1">
                  <c:v>FY 2018</c:v>
                </c:pt>
                <c:pt idx="2">
                  <c:v>FY 2019</c:v>
                </c:pt>
                <c:pt idx="3">
                  <c:v>FY 2020</c:v>
                </c:pt>
                <c:pt idx="4">
                  <c:v>FY 2021</c:v>
                </c:pt>
              </c:strCache>
            </c:strRef>
          </c:cat>
          <c:val>
            <c:numRef>
              <c:f>Sheet1!$F$2:$F$6</c:f>
              <c:numCache>
                <c:formatCode>General</c:formatCode>
                <c:ptCount val="5"/>
                <c:pt idx="0">
                  <c:v>114.75</c:v>
                </c:pt>
                <c:pt idx="1">
                  <c:v>120.75000000000001</c:v>
                </c:pt>
                <c:pt idx="2">
                  <c:v>125.25</c:v>
                </c:pt>
                <c:pt idx="3">
                  <c:v>121.25</c:v>
                </c:pt>
                <c:pt idx="4" formatCode="0.00">
                  <c:v>118.56</c:v>
                </c:pt>
              </c:numCache>
            </c:numRef>
          </c:val>
          <c:smooth val="0"/>
          <c:extLst>
            <c:ext xmlns:c16="http://schemas.microsoft.com/office/drawing/2014/chart" uri="{C3380CC4-5D6E-409C-BE32-E72D297353CC}">
              <c16:uniqueId val="{00000004-CF77-4CEE-B360-9B8B7586C0B6}"/>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crossAx val="390733872"/>
        <c:crosses val="autoZero"/>
        <c:auto val="1"/>
        <c:lblAlgn val="ctr"/>
        <c:lblOffset val="100"/>
        <c:noMultiLvlLbl val="0"/>
      </c:catAx>
      <c:valAx>
        <c:axId val="390733872"/>
        <c:scaling>
          <c:orientation val="minMax"/>
        </c:scaling>
        <c:delete val="1"/>
        <c:axPos val="l"/>
        <c:numFmt formatCode="0.0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Verdana" panose="020B0604030504040204" pitchFamily="34" charset="0"/>
          <a:ea typeface="Verdana" panose="020B0604030504040204" pitchFamily="34" charset="0"/>
        </a:defRPr>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0.20120036897787272"/>
          <c:w val="0.95804792260294591"/>
          <c:h val="0.59547327267395322"/>
        </c:manualLayout>
      </c:layout>
      <c:barChart>
        <c:barDir val="col"/>
        <c:grouping val="clustered"/>
        <c:varyColors val="0"/>
        <c:ser>
          <c:idx val="0"/>
          <c:order val="0"/>
          <c:tx>
            <c:strRef>
              <c:f>Sheet1!$B$1</c:f>
              <c:strCache>
                <c:ptCount val="1"/>
                <c:pt idx="0">
                  <c:v>Value (USD Million)</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17.052587999999989</c:v>
                </c:pt>
                <c:pt idx="1">
                  <c:v>17.941664469999985</c:v>
                </c:pt>
                <c:pt idx="2">
                  <c:v>18.909154880000045</c:v>
                </c:pt>
                <c:pt idx="3">
                  <c:v>18.762389920000004</c:v>
                </c:pt>
                <c:pt idx="4">
                  <c:v>19.391576319999988</c:v>
                </c:pt>
                <c:pt idx="5">
                  <c:v>20.275944387753601</c:v>
                </c:pt>
                <c:pt idx="6">
                  <c:v>21.277446993150093</c:v>
                </c:pt>
                <c:pt idx="7">
                  <c:v>22.389648489172394</c:v>
                </c:pt>
                <c:pt idx="8">
                  <c:v>23.934524015678662</c:v>
                </c:pt>
                <c:pt idx="9">
                  <c:v>25.470696935810501</c:v>
                </c:pt>
                <c:pt idx="10">
                  <c:v>27.271788252254002</c:v>
                </c:pt>
                <c:pt idx="11">
                  <c:v>28.713576198410326</c:v>
                </c:pt>
                <c:pt idx="12">
                  <c:v>30.723968279625108</c:v>
                </c:pt>
                <c:pt idx="13">
                  <c:v>32.609275193132355</c:v>
                </c:pt>
                <c:pt idx="14">
                  <c:v>34.832159017652714</c:v>
                </c:pt>
                <c:pt idx="15">
                  <c:v>36.624694766795258</c:v>
                </c:pt>
                <c:pt idx="16">
                  <c:v>38.813345831953633</c:v>
                </c:pt>
                <c:pt idx="17">
                  <c:v>41.184028663272905</c:v>
                </c:pt>
                <c:pt idx="18">
                  <c:v>43.45326864261925</c:v>
                </c:pt>
              </c:numCache>
            </c:numRef>
          </c:val>
          <c:extLst>
            <c:ext xmlns:c16="http://schemas.microsoft.com/office/drawing/2014/chart" uri="{C3380CC4-5D6E-409C-BE32-E72D297353CC}">
              <c16:uniqueId val="{00000000-F246-4B4B-8456-ED431222B3BB}"/>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582434696231198E-2"/>
          <c:y val="8.4723721190695128E-2"/>
          <c:w val="0.95804792260294591"/>
          <c:h val="0.59547327267395322"/>
        </c:manualLayout>
      </c:layout>
      <c:barChart>
        <c:barDir val="col"/>
        <c:grouping val="clustered"/>
        <c:varyColors val="0"/>
        <c:ser>
          <c:idx val="0"/>
          <c:order val="0"/>
          <c:tx>
            <c:strRef>
              <c:f>Sheet1!$B$1</c:f>
              <c:strCache>
                <c:ptCount val="1"/>
                <c:pt idx="0">
                  <c:v>Volume (Kilo Tonnes)</c:v>
                </c:pt>
              </c:strCache>
            </c:strRef>
          </c:tx>
          <c:spPr>
            <a:solidFill>
              <a:schemeClr val="bg1">
                <a:lumMod val="75000"/>
              </a:schemeClr>
            </a:solidFill>
            <a:ln>
              <a:noFill/>
            </a:ln>
            <a:effectLst>
              <a:innerShdw blurRad="63500" dist="50800" dir="16200000">
                <a:prstClr val="black">
                  <a:alpha val="50000"/>
                </a:prstClr>
              </a:inn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12.779774000000009</c:v>
                </c:pt>
                <c:pt idx="1">
                  <c:v>13.354526000000007</c:v>
                </c:pt>
                <c:pt idx="2">
                  <c:v>13.792765000000001</c:v>
                </c:pt>
                <c:pt idx="3">
                  <c:v>14.166233999999996</c:v>
                </c:pt>
                <c:pt idx="4">
                  <c:v>14.36887200000001</c:v>
                </c:pt>
                <c:pt idx="5">
                  <c:v>15.142151276800007</c:v>
                </c:pt>
                <c:pt idx="6">
                  <c:v>15.795409693938563</c:v>
                </c:pt>
                <c:pt idx="7">
                  <c:v>16.56739317380622</c:v>
                </c:pt>
                <c:pt idx="8">
                  <c:v>17.676404589643557</c:v>
                </c:pt>
                <c:pt idx="9">
                  <c:v>18.822383326631265</c:v>
                </c:pt>
                <c:pt idx="10">
                  <c:v>19.981883442587243</c:v>
                </c:pt>
                <c:pt idx="11">
                  <c:v>20.992402587505147</c:v>
                </c:pt>
                <c:pt idx="12">
                  <c:v>22.354833026925125</c:v>
                </c:pt>
                <c:pt idx="13">
                  <c:v>23.446263111219913</c:v>
                </c:pt>
                <c:pt idx="14">
                  <c:v>24.807663929153602</c:v>
                </c:pt>
                <c:pt idx="15">
                  <c:v>25.892370980019496</c:v>
                </c:pt>
                <c:pt idx="16">
                  <c:v>27.208462707852966</c:v>
                </c:pt>
                <c:pt idx="17">
                  <c:v>28.600019905050633</c:v>
                </c:pt>
                <c:pt idx="18">
                  <c:v>30.025001596809791</c:v>
                </c:pt>
              </c:numCache>
            </c:numRef>
          </c:val>
          <c:extLst>
            <c:ext xmlns:c16="http://schemas.microsoft.com/office/drawing/2014/chart" uri="{C3380CC4-5D6E-409C-BE32-E72D297353CC}">
              <c16:uniqueId val="{00000000-60E0-436F-99EA-462E19DF5E7E}"/>
            </c:ext>
          </c:extLst>
        </c:ser>
        <c:dLbls>
          <c:showLegendKey val="0"/>
          <c:showVal val="1"/>
          <c:showCatName val="0"/>
          <c:showSerName val="0"/>
          <c:showPercent val="0"/>
          <c:showBubbleSize val="0"/>
        </c:dLbls>
        <c:gapWidth val="100"/>
        <c:axId val="463948608"/>
        <c:axId val="463946968"/>
      </c:barChart>
      <c:valAx>
        <c:axId val="463946968"/>
        <c:scaling>
          <c:orientation val="minMax"/>
        </c:scaling>
        <c:delete val="0"/>
        <c:axPos val="l"/>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8608"/>
        <c:crosses val="autoZero"/>
        <c:crossBetween val="between"/>
      </c:valAx>
      <c:catAx>
        <c:axId val="46394860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463946968"/>
        <c:crosses val="autoZero"/>
        <c:auto val="1"/>
        <c:lblAlgn val="ctr"/>
        <c:lblOffset val="100"/>
        <c:noMultiLvlLbl val="0"/>
      </c:catAx>
      <c:spPr>
        <a:noFill/>
        <a:ln>
          <a:noFill/>
        </a:ln>
        <a:effectLst/>
      </c:spPr>
    </c:plotArea>
    <c:legend>
      <c:legendPos val="b"/>
      <c:layout>
        <c:manualLayout>
          <c:xMode val="edge"/>
          <c:yMode val="edge"/>
          <c:x val="0.42085623012208367"/>
          <c:y val="0.88184843226581489"/>
          <c:w val="0.18553013957968878"/>
          <c:h val="7.734974004543210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31080553981976"/>
          <c:y val="0"/>
          <c:w val="0.74989047791810814"/>
          <c:h val="0.69378003930581567"/>
        </c:manualLayout>
      </c:layout>
      <c:barChart>
        <c:barDir val="col"/>
        <c:grouping val="stacked"/>
        <c:varyColors val="0"/>
        <c:ser>
          <c:idx val="2"/>
          <c:order val="0"/>
          <c:tx>
            <c:strRef>
              <c:f>Sheet1!$D$1</c:f>
              <c:strCache>
                <c:ptCount val="1"/>
                <c:pt idx="0">
                  <c:v>Potassium Sulphate (0-0-50)</c:v>
                </c:pt>
              </c:strCache>
            </c:strRef>
          </c:tx>
          <c:spPr>
            <a:solidFill>
              <a:schemeClr val="accent5"/>
            </a:solidFill>
            <a:ln>
              <a:noFill/>
            </a:ln>
            <a:effectLst/>
          </c:spPr>
          <c:invertIfNegative val="0"/>
          <c:val>
            <c:numRef>
              <c:f>Sheet1!$D$2:$D$20</c:f>
              <c:numCache>
                <c:formatCode>0.00%</c:formatCode>
                <c:ptCount val="19"/>
                <c:pt idx="0">
                  <c:v>7.1200000000000013E-2</c:v>
                </c:pt>
                <c:pt idx="1">
                  <c:v>6.0699999999999997E-2</c:v>
                </c:pt>
                <c:pt idx="2">
                  <c:v>5.9400000000000001E-2</c:v>
                </c:pt>
                <c:pt idx="3">
                  <c:v>5.8299999999999977E-2</c:v>
                </c:pt>
                <c:pt idx="4">
                  <c:v>5.7199999999999987E-2</c:v>
                </c:pt>
                <c:pt idx="5">
                  <c:v>5.5599999999999997E-2</c:v>
                </c:pt>
                <c:pt idx="6">
                  <c:v>5.5000000000000007E-2</c:v>
                </c:pt>
                <c:pt idx="7">
                  <c:v>5.389999999999999E-2</c:v>
                </c:pt>
                <c:pt idx="8">
                  <c:v>5.2799999999999972E-2</c:v>
                </c:pt>
                <c:pt idx="9">
                  <c:v>5.1699999999999982E-2</c:v>
                </c:pt>
                <c:pt idx="10">
                  <c:v>5.0699999999999981E-2</c:v>
                </c:pt>
                <c:pt idx="11">
                  <c:v>4.9599999999999991E-2</c:v>
                </c:pt>
                <c:pt idx="12">
                  <c:v>4.9899999999999986E-2</c:v>
                </c:pt>
                <c:pt idx="13">
                  <c:v>5.0099999999999992E-2</c:v>
                </c:pt>
                <c:pt idx="14">
                  <c:v>5.0199999999999981E-2</c:v>
                </c:pt>
                <c:pt idx="15">
                  <c:v>5.0399999999999986E-2</c:v>
                </c:pt>
                <c:pt idx="16">
                  <c:v>5.0699999999999981E-2</c:v>
                </c:pt>
                <c:pt idx="17">
                  <c:v>5.1000000000000004E-2</c:v>
                </c:pt>
                <c:pt idx="18">
                  <c:v>5.1299999999999971E-2</c:v>
                </c:pt>
              </c:numCache>
            </c:numRef>
          </c:val>
          <c:extLst>
            <c:ext xmlns:c16="http://schemas.microsoft.com/office/drawing/2014/chart" uri="{C3380CC4-5D6E-409C-BE32-E72D297353CC}">
              <c16:uniqueId val="{00000000-C1F6-4B1D-96D6-74EBF3BB2D01}"/>
            </c:ext>
          </c:extLst>
        </c:ser>
        <c:ser>
          <c:idx val="4"/>
          <c:order val="1"/>
          <c:tx>
            <c:strRef>
              <c:f>Sheet1!$F$1</c:f>
              <c:strCache>
                <c:ptCount val="1"/>
                <c:pt idx="0">
                  <c:v>Mono Potassium Phosphate (0- 52-34)</c:v>
                </c:pt>
              </c:strCache>
            </c:strRef>
          </c:tx>
          <c:spPr>
            <a:solidFill>
              <a:schemeClr val="accent3">
                <a:lumMod val="60000"/>
              </a:schemeClr>
            </a:solidFill>
            <a:ln>
              <a:noFill/>
            </a:ln>
            <a:effectLst/>
          </c:spPr>
          <c:invertIfNegative val="0"/>
          <c:val>
            <c:numRef>
              <c:f>Sheet1!$F$2:$F$20</c:f>
              <c:numCache>
                <c:formatCode>0.00%</c:formatCode>
                <c:ptCount val="19"/>
                <c:pt idx="0">
                  <c:v>9.9199999999999955E-2</c:v>
                </c:pt>
                <c:pt idx="1">
                  <c:v>0.10880000000000012</c:v>
                </c:pt>
                <c:pt idx="2">
                  <c:v>0.11039999999999994</c:v>
                </c:pt>
                <c:pt idx="3">
                  <c:v>0.11190000000000011</c:v>
                </c:pt>
                <c:pt idx="4">
                  <c:v>0.11349999999999993</c:v>
                </c:pt>
                <c:pt idx="5">
                  <c:v>0.11519999999999997</c:v>
                </c:pt>
                <c:pt idx="6">
                  <c:v>0.11690000000000011</c:v>
                </c:pt>
                <c:pt idx="7">
                  <c:v>0.11840000000000017</c:v>
                </c:pt>
                <c:pt idx="8">
                  <c:v>0.12000000000000011</c:v>
                </c:pt>
                <c:pt idx="9">
                  <c:v>0.12179999999999991</c:v>
                </c:pt>
                <c:pt idx="10">
                  <c:v>0.12340000000000018</c:v>
                </c:pt>
                <c:pt idx="11">
                  <c:v>0.12529999999999997</c:v>
                </c:pt>
                <c:pt idx="12">
                  <c:v>0.12550000000000017</c:v>
                </c:pt>
                <c:pt idx="13">
                  <c:v>0.12580000000000002</c:v>
                </c:pt>
                <c:pt idx="14">
                  <c:v>0.12619999999999998</c:v>
                </c:pt>
                <c:pt idx="15">
                  <c:v>0.12630000000000008</c:v>
                </c:pt>
                <c:pt idx="16">
                  <c:v>0.12670000000000015</c:v>
                </c:pt>
                <c:pt idx="17">
                  <c:v>0.12680000000000002</c:v>
                </c:pt>
                <c:pt idx="18">
                  <c:v>0.12709999999999999</c:v>
                </c:pt>
              </c:numCache>
            </c:numRef>
          </c:val>
          <c:extLst>
            <c:ext xmlns:c16="http://schemas.microsoft.com/office/drawing/2014/chart" uri="{C3380CC4-5D6E-409C-BE32-E72D297353CC}">
              <c16:uniqueId val="{00000001-C1F6-4B1D-96D6-74EBF3BB2D01}"/>
            </c:ext>
          </c:extLst>
        </c:ser>
        <c:ser>
          <c:idx val="1"/>
          <c:order val="2"/>
          <c:tx>
            <c:strRef>
              <c:f>Sheet1!$C$1</c:f>
              <c:strCache>
                <c:ptCount val="1"/>
                <c:pt idx="0">
                  <c:v>Potassium Nitrate (13-0-45)</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0.14200000000000002</c:v>
                </c:pt>
                <c:pt idx="1">
                  <c:v>0.13059999999999999</c:v>
                </c:pt>
                <c:pt idx="2">
                  <c:v>0.13109999999999999</c:v>
                </c:pt>
                <c:pt idx="3">
                  <c:v>0.13179999999999997</c:v>
                </c:pt>
                <c:pt idx="4">
                  <c:v>0.1326</c:v>
                </c:pt>
                <c:pt idx="5">
                  <c:v>0.1331</c:v>
                </c:pt>
                <c:pt idx="6">
                  <c:v>0.13390000000000002</c:v>
                </c:pt>
                <c:pt idx="7">
                  <c:v>0.13440000000000002</c:v>
                </c:pt>
                <c:pt idx="8">
                  <c:v>0.13500000000000001</c:v>
                </c:pt>
                <c:pt idx="9">
                  <c:v>0.13569999999999999</c:v>
                </c:pt>
                <c:pt idx="10">
                  <c:v>0.13650000000000001</c:v>
                </c:pt>
                <c:pt idx="11">
                  <c:v>0.1371</c:v>
                </c:pt>
                <c:pt idx="12">
                  <c:v>0.13740000000000002</c:v>
                </c:pt>
                <c:pt idx="13">
                  <c:v>0.13779999999999998</c:v>
                </c:pt>
                <c:pt idx="14">
                  <c:v>0.1381</c:v>
                </c:pt>
                <c:pt idx="15">
                  <c:v>0.13819999999999999</c:v>
                </c:pt>
                <c:pt idx="16">
                  <c:v>0.13850000000000001</c:v>
                </c:pt>
                <c:pt idx="17">
                  <c:v>0.1386</c:v>
                </c:pt>
                <c:pt idx="18">
                  <c:v>0.13840000000000002</c:v>
                </c:pt>
              </c:numCache>
            </c:numRef>
          </c:val>
          <c:extLst>
            <c:ext xmlns:c16="http://schemas.microsoft.com/office/drawing/2014/chart" uri="{C3380CC4-5D6E-409C-BE32-E72D297353CC}">
              <c16:uniqueId val="{00000002-C1F6-4B1D-96D6-74EBF3BB2D01}"/>
            </c:ext>
          </c:extLst>
        </c:ser>
        <c:ser>
          <c:idx val="3"/>
          <c:order val="3"/>
          <c:tx>
            <c:strRef>
              <c:f>Sheet1!$E$1</c:f>
              <c:strCache>
                <c:ptCount val="1"/>
                <c:pt idx="0">
                  <c:v>Mono Ammonium Phosphate (12-61-0)</c:v>
                </c:pt>
              </c:strCache>
            </c:strRef>
          </c:tx>
          <c:spPr>
            <a:solidFill>
              <a:schemeClr val="accent1">
                <a:lumMod val="60000"/>
              </a:schemeClr>
            </a:solidFill>
            <a:ln>
              <a:noFill/>
            </a:ln>
            <a:effectLst/>
          </c:spPr>
          <c:invertIfNegative val="0"/>
          <c:val>
            <c:numRef>
              <c:f>Sheet1!$E$2:$E$20</c:f>
              <c:numCache>
                <c:formatCode>0.00%</c:formatCode>
                <c:ptCount val="19"/>
                <c:pt idx="0">
                  <c:v>0.29730000000000001</c:v>
                </c:pt>
                <c:pt idx="1">
                  <c:v>0.30210000000000004</c:v>
                </c:pt>
                <c:pt idx="2">
                  <c:v>0.30269999999999997</c:v>
                </c:pt>
                <c:pt idx="3">
                  <c:v>0.30349999999999999</c:v>
                </c:pt>
                <c:pt idx="4">
                  <c:v>0.30380000000000001</c:v>
                </c:pt>
                <c:pt idx="5">
                  <c:v>0.30149999999999999</c:v>
                </c:pt>
                <c:pt idx="6">
                  <c:v>0.3004</c:v>
                </c:pt>
                <c:pt idx="7">
                  <c:v>0.29869999999999997</c:v>
                </c:pt>
                <c:pt idx="8">
                  <c:v>0.29810000000000003</c:v>
                </c:pt>
                <c:pt idx="9">
                  <c:v>0.29700000000000004</c:v>
                </c:pt>
                <c:pt idx="10">
                  <c:v>0.2959</c:v>
                </c:pt>
                <c:pt idx="11">
                  <c:v>0.29470000000000002</c:v>
                </c:pt>
                <c:pt idx="12">
                  <c:v>0.29400000000000004</c:v>
                </c:pt>
                <c:pt idx="13">
                  <c:v>0.29339999999999999</c:v>
                </c:pt>
                <c:pt idx="14">
                  <c:v>0.29300000000000004</c:v>
                </c:pt>
                <c:pt idx="15">
                  <c:v>0.2928</c:v>
                </c:pt>
                <c:pt idx="16">
                  <c:v>0.29239999999999999</c:v>
                </c:pt>
                <c:pt idx="17">
                  <c:v>0.29189999999999999</c:v>
                </c:pt>
                <c:pt idx="18">
                  <c:v>0.29170000000000001</c:v>
                </c:pt>
              </c:numCache>
            </c:numRef>
          </c:val>
          <c:extLst>
            <c:ext xmlns:c16="http://schemas.microsoft.com/office/drawing/2014/chart" uri="{C3380CC4-5D6E-409C-BE32-E72D297353CC}">
              <c16:uniqueId val="{00000003-C1F6-4B1D-96D6-74EBF3BB2D01}"/>
            </c:ext>
          </c:extLst>
        </c:ser>
        <c:ser>
          <c:idx val="0"/>
          <c:order val="4"/>
          <c:tx>
            <c:strRef>
              <c:f>Sheet1!$B$1</c:f>
              <c:strCache>
                <c:ptCount val="1"/>
                <c:pt idx="0">
                  <c:v>Calcium Nitrate (15.5-0-0-19)</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0.39029999999999992</c:v>
                </c:pt>
                <c:pt idx="1">
                  <c:v>0.39779999999999988</c:v>
                </c:pt>
                <c:pt idx="2">
                  <c:v>0.39640000000000003</c:v>
                </c:pt>
                <c:pt idx="3">
                  <c:v>0.39449999999999991</c:v>
                </c:pt>
                <c:pt idx="4">
                  <c:v>0.39289999999999997</c:v>
                </c:pt>
                <c:pt idx="5">
                  <c:v>0.39460000000000001</c:v>
                </c:pt>
                <c:pt idx="6">
                  <c:v>0.39379999999999987</c:v>
                </c:pt>
                <c:pt idx="7">
                  <c:v>0.3945999999999999</c:v>
                </c:pt>
                <c:pt idx="8">
                  <c:v>0.39409999999999984</c:v>
                </c:pt>
                <c:pt idx="9">
                  <c:v>0.39380000000000009</c:v>
                </c:pt>
                <c:pt idx="10">
                  <c:v>0.39349999999999991</c:v>
                </c:pt>
                <c:pt idx="11">
                  <c:v>0.39329999999999993</c:v>
                </c:pt>
                <c:pt idx="12">
                  <c:v>0.39319999999999983</c:v>
                </c:pt>
                <c:pt idx="13">
                  <c:v>0.39289999999999997</c:v>
                </c:pt>
                <c:pt idx="14">
                  <c:v>0.3924999999999999</c:v>
                </c:pt>
                <c:pt idx="15">
                  <c:v>0.39229999999999993</c:v>
                </c:pt>
                <c:pt idx="16">
                  <c:v>0.39169999999999988</c:v>
                </c:pt>
                <c:pt idx="17">
                  <c:v>0.39169999999999988</c:v>
                </c:pt>
                <c:pt idx="18">
                  <c:v>0.3914999999999999</c:v>
                </c:pt>
              </c:numCache>
            </c:numRef>
          </c:val>
          <c:extLst>
            <c:ext xmlns:c16="http://schemas.microsoft.com/office/drawing/2014/chart" uri="{C3380CC4-5D6E-409C-BE32-E72D297353CC}">
              <c16:uniqueId val="{00000004-C1F6-4B1D-96D6-74EBF3BB2D01}"/>
            </c:ext>
          </c:extLst>
        </c:ser>
        <c:dLbls>
          <c:showLegendKey val="0"/>
          <c:showVal val="0"/>
          <c:showCatName val="0"/>
          <c:showSerName val="0"/>
          <c:showPercent val="0"/>
          <c:showBubbleSize val="0"/>
        </c:dLbls>
        <c:gapWidth val="92"/>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882114980519271"/>
          <c:y val="1.3025668036933996E-2"/>
          <c:w val="0.80561568268456463"/>
          <c:h val="0.68263800641667716"/>
        </c:manualLayout>
      </c:layout>
      <c:barChart>
        <c:barDir val="col"/>
        <c:grouping val="stacked"/>
        <c:varyColors val="0"/>
        <c:ser>
          <c:idx val="0"/>
          <c:order val="0"/>
          <c:tx>
            <c:strRef>
              <c:f>Sheet1!$B$1</c:f>
              <c:strCache>
                <c:ptCount val="1"/>
                <c:pt idx="0">
                  <c:v>Gardening &amp; Horticulture</c:v>
                </c:pt>
              </c:strCache>
            </c:strRef>
          </c:tx>
          <c:spPr>
            <a:solidFill>
              <a:schemeClr val="accent1"/>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Sheet1!$B$2:$B$20</c:f>
              <c:numCache>
                <c:formatCode>0.00%</c:formatCode>
                <c:ptCount val="19"/>
                <c:pt idx="0">
                  <c:v>0.1502</c:v>
                </c:pt>
                <c:pt idx="1">
                  <c:v>0.15029999999999999</c:v>
                </c:pt>
                <c:pt idx="2">
                  <c:v>0.15039999999999998</c:v>
                </c:pt>
                <c:pt idx="3">
                  <c:v>0.1507</c:v>
                </c:pt>
                <c:pt idx="4">
                  <c:v>0.15099999999999997</c:v>
                </c:pt>
                <c:pt idx="5">
                  <c:v>0.15110000000000001</c:v>
                </c:pt>
                <c:pt idx="6">
                  <c:v>0.15139999999999998</c:v>
                </c:pt>
                <c:pt idx="7">
                  <c:v>0.15129999999999999</c:v>
                </c:pt>
                <c:pt idx="8">
                  <c:v>0.15160000000000001</c:v>
                </c:pt>
                <c:pt idx="9">
                  <c:v>0.1517</c:v>
                </c:pt>
                <c:pt idx="10">
                  <c:v>0.15149999999999997</c:v>
                </c:pt>
                <c:pt idx="11">
                  <c:v>0.15189999999999998</c:v>
                </c:pt>
                <c:pt idx="12">
                  <c:v>0.15179999999999999</c:v>
                </c:pt>
                <c:pt idx="13">
                  <c:v>0.15210000000000001</c:v>
                </c:pt>
                <c:pt idx="14">
                  <c:v>0.1522</c:v>
                </c:pt>
                <c:pt idx="15">
                  <c:v>0.15239999999999998</c:v>
                </c:pt>
                <c:pt idx="16">
                  <c:v>0.15229999999999999</c:v>
                </c:pt>
                <c:pt idx="17">
                  <c:v>0.15249999999999997</c:v>
                </c:pt>
                <c:pt idx="18">
                  <c:v>0.15239999999999998</c:v>
                </c:pt>
              </c:numCache>
            </c:numRef>
          </c:val>
          <c:extLst>
            <c:ext xmlns:c16="http://schemas.microsoft.com/office/drawing/2014/chart" uri="{C3380CC4-5D6E-409C-BE32-E72D297353CC}">
              <c16:uniqueId val="{00000000-B19A-4040-957E-AC64C27AFBFD}"/>
            </c:ext>
          </c:extLst>
        </c:ser>
        <c:ser>
          <c:idx val="1"/>
          <c:order val="1"/>
          <c:tx>
            <c:strRef>
              <c:f>Sheet1!$C$1</c:f>
              <c:strCache>
                <c:ptCount val="1"/>
                <c:pt idx="0">
                  <c:v>Foliage Crops</c:v>
                </c:pt>
              </c:strCache>
            </c:strRef>
          </c:tx>
          <c:spPr>
            <a:solidFill>
              <a:schemeClr val="accent3"/>
            </a:solidFill>
            <a:ln>
              <a:noFill/>
            </a:ln>
            <a:effectLst/>
          </c:spPr>
          <c:invertIfNegative val="0"/>
          <c:cat>
            <c:strRef>
              <c:f>Sheet1!$A$2:$A$20</c:f>
              <c:strCache>
                <c:ptCount val="19"/>
                <c:pt idx="0">
                  <c:v>2017</c:v>
                </c:pt>
                <c:pt idx="1">
                  <c:v>2018</c:v>
                </c:pt>
                <c:pt idx="2">
                  <c:v>2019</c:v>
                </c:pt>
                <c:pt idx="3">
                  <c:v>2020</c:v>
                </c:pt>
                <c:pt idx="4">
                  <c:v>2021</c:v>
                </c:pt>
                <c:pt idx="5">
                  <c:v>2022E</c:v>
                </c:pt>
                <c:pt idx="6">
                  <c:v>2023F</c:v>
                </c:pt>
                <c:pt idx="7">
                  <c:v>2024F</c:v>
                </c:pt>
                <c:pt idx="8">
                  <c:v>2025F</c:v>
                </c:pt>
                <c:pt idx="9">
                  <c:v>2026F</c:v>
                </c:pt>
                <c:pt idx="10">
                  <c:v>2027F</c:v>
                </c:pt>
                <c:pt idx="11">
                  <c:v>2028F</c:v>
                </c:pt>
                <c:pt idx="12">
                  <c:v>2029F</c:v>
                </c:pt>
                <c:pt idx="13">
                  <c:v>2030F</c:v>
                </c:pt>
                <c:pt idx="14">
                  <c:v>2031F</c:v>
                </c:pt>
                <c:pt idx="15">
                  <c:v>2032F</c:v>
                </c:pt>
                <c:pt idx="16">
                  <c:v>2033F</c:v>
                </c:pt>
                <c:pt idx="17">
                  <c:v>2034F</c:v>
                </c:pt>
                <c:pt idx="18">
                  <c:v>2035F</c:v>
                </c:pt>
              </c:strCache>
            </c:strRef>
          </c:cat>
          <c:val>
            <c:numRef>
              <c:f>Sheet1!$C$2:$C$20</c:f>
              <c:numCache>
                <c:formatCode>0.00%</c:formatCode>
                <c:ptCount val="19"/>
                <c:pt idx="0">
                  <c:v>0.21839999999999998</c:v>
                </c:pt>
                <c:pt idx="1">
                  <c:v>0.21870000000000001</c:v>
                </c:pt>
                <c:pt idx="2">
                  <c:v>0.21860000000000002</c:v>
                </c:pt>
                <c:pt idx="3">
                  <c:v>0.21889999999999998</c:v>
                </c:pt>
                <c:pt idx="4">
                  <c:v>0.21860000000000002</c:v>
                </c:pt>
                <c:pt idx="5">
                  <c:v>0.21879999999999999</c:v>
                </c:pt>
                <c:pt idx="6">
                  <c:v>0.21900000000000003</c:v>
                </c:pt>
                <c:pt idx="7">
                  <c:v>0.21929999999999999</c:v>
                </c:pt>
                <c:pt idx="8">
                  <c:v>0.21950000000000003</c:v>
                </c:pt>
                <c:pt idx="9">
                  <c:v>0.21939999999999998</c:v>
                </c:pt>
                <c:pt idx="10">
                  <c:v>0.21970000000000001</c:v>
                </c:pt>
                <c:pt idx="11">
                  <c:v>0.21960000000000002</c:v>
                </c:pt>
                <c:pt idx="12">
                  <c:v>0.21950000000000003</c:v>
                </c:pt>
                <c:pt idx="13">
                  <c:v>0.21929999999999999</c:v>
                </c:pt>
                <c:pt idx="14">
                  <c:v>0.21920000000000001</c:v>
                </c:pt>
                <c:pt idx="15">
                  <c:v>0.21889999999999998</c:v>
                </c:pt>
                <c:pt idx="16">
                  <c:v>0.21870000000000001</c:v>
                </c:pt>
                <c:pt idx="17">
                  <c:v>0.21850000000000003</c:v>
                </c:pt>
                <c:pt idx="18">
                  <c:v>0.21860000000000002</c:v>
                </c:pt>
              </c:numCache>
            </c:numRef>
          </c:val>
          <c:extLst>
            <c:ext xmlns:c16="http://schemas.microsoft.com/office/drawing/2014/chart" uri="{C3380CC4-5D6E-409C-BE32-E72D297353CC}">
              <c16:uniqueId val="{00000001-B19A-4040-957E-AC64C27AFBFD}"/>
            </c:ext>
          </c:extLst>
        </c:ser>
        <c:ser>
          <c:idx val="2"/>
          <c:order val="2"/>
          <c:tx>
            <c:strRef>
              <c:f>Sheet1!$D$1</c:f>
              <c:strCache>
                <c:ptCount val="1"/>
                <c:pt idx="0">
                  <c:v>Fruits &amp; Vegetable</c:v>
                </c:pt>
              </c:strCache>
            </c:strRef>
          </c:tx>
          <c:spPr>
            <a:solidFill>
              <a:schemeClr val="accent5"/>
            </a:solidFill>
            <a:ln>
              <a:noFill/>
            </a:ln>
            <a:effectLst/>
          </c:spPr>
          <c:invertIfNegative val="0"/>
          <c:val>
            <c:numRef>
              <c:f>Sheet1!$D$2:$D$20</c:f>
              <c:numCache>
                <c:formatCode>0.00%</c:formatCode>
                <c:ptCount val="19"/>
                <c:pt idx="0">
                  <c:v>0.2462</c:v>
                </c:pt>
                <c:pt idx="1">
                  <c:v>0.2465</c:v>
                </c:pt>
                <c:pt idx="2">
                  <c:v>0.24659999999999999</c:v>
                </c:pt>
                <c:pt idx="3">
                  <c:v>0.24670999999999998</c:v>
                </c:pt>
                <c:pt idx="4">
                  <c:v>0.24679999999999999</c:v>
                </c:pt>
                <c:pt idx="5">
                  <c:v>0.247</c:v>
                </c:pt>
                <c:pt idx="6">
                  <c:v>0.2472</c:v>
                </c:pt>
                <c:pt idx="7">
                  <c:v>0.24709999999999999</c:v>
                </c:pt>
                <c:pt idx="8">
                  <c:v>0.24739999999999998</c:v>
                </c:pt>
                <c:pt idx="9">
                  <c:v>0.24729999999999999</c:v>
                </c:pt>
                <c:pt idx="10">
                  <c:v>0.2475</c:v>
                </c:pt>
                <c:pt idx="11">
                  <c:v>0.24759999999999999</c:v>
                </c:pt>
                <c:pt idx="12">
                  <c:v>0.24789999999999998</c:v>
                </c:pt>
                <c:pt idx="13">
                  <c:v>0.248</c:v>
                </c:pt>
                <c:pt idx="14">
                  <c:v>0.24829999999999999</c:v>
                </c:pt>
                <c:pt idx="15">
                  <c:v>0.2485</c:v>
                </c:pt>
                <c:pt idx="16">
                  <c:v>0.24839999999999998</c:v>
                </c:pt>
                <c:pt idx="17">
                  <c:v>0.24859999999999999</c:v>
                </c:pt>
                <c:pt idx="18">
                  <c:v>0.24879999999999999</c:v>
                </c:pt>
              </c:numCache>
            </c:numRef>
          </c:val>
          <c:extLst>
            <c:ext xmlns:c16="http://schemas.microsoft.com/office/drawing/2014/chart" uri="{C3380CC4-5D6E-409C-BE32-E72D297353CC}">
              <c16:uniqueId val="{00000002-B19A-4040-957E-AC64C27AFBFD}"/>
            </c:ext>
          </c:extLst>
        </c:ser>
        <c:ser>
          <c:idx val="3"/>
          <c:order val="3"/>
          <c:tx>
            <c:strRef>
              <c:f>Sheet1!$E$1</c:f>
              <c:strCache>
                <c:ptCount val="1"/>
                <c:pt idx="0">
                  <c:v>Field &amp; Cash Crops</c:v>
                </c:pt>
              </c:strCache>
            </c:strRef>
          </c:tx>
          <c:spPr>
            <a:solidFill>
              <a:schemeClr val="accent1">
                <a:lumMod val="60000"/>
              </a:schemeClr>
            </a:solidFill>
            <a:ln>
              <a:noFill/>
            </a:ln>
            <a:effectLst/>
          </c:spPr>
          <c:invertIfNegative val="0"/>
          <c:val>
            <c:numRef>
              <c:f>Sheet1!$E$2:$E$20</c:f>
              <c:numCache>
                <c:formatCode>0.00%</c:formatCode>
                <c:ptCount val="19"/>
                <c:pt idx="0">
                  <c:v>0.38519999999999999</c:v>
                </c:pt>
                <c:pt idx="1">
                  <c:v>0.38450000000000006</c:v>
                </c:pt>
                <c:pt idx="2">
                  <c:v>0.38440000000000007</c:v>
                </c:pt>
                <c:pt idx="3">
                  <c:v>0.38369000000000009</c:v>
                </c:pt>
                <c:pt idx="4">
                  <c:v>0.38360000000000005</c:v>
                </c:pt>
                <c:pt idx="5">
                  <c:v>0.3831</c:v>
                </c:pt>
                <c:pt idx="6">
                  <c:v>0.38239999999999996</c:v>
                </c:pt>
                <c:pt idx="7">
                  <c:v>0.38230000000000008</c:v>
                </c:pt>
                <c:pt idx="8">
                  <c:v>0.38149999999999995</c:v>
                </c:pt>
                <c:pt idx="9">
                  <c:v>0.38160000000000005</c:v>
                </c:pt>
                <c:pt idx="10">
                  <c:v>0.38129999999999997</c:v>
                </c:pt>
                <c:pt idx="11">
                  <c:v>0.38090000000000002</c:v>
                </c:pt>
                <c:pt idx="12">
                  <c:v>0.38080000000000003</c:v>
                </c:pt>
                <c:pt idx="13">
                  <c:v>0.38060000000000005</c:v>
                </c:pt>
                <c:pt idx="14">
                  <c:v>0.38029999999999997</c:v>
                </c:pt>
                <c:pt idx="15">
                  <c:v>0.38020000000000009</c:v>
                </c:pt>
                <c:pt idx="16">
                  <c:v>0.38060000000000005</c:v>
                </c:pt>
                <c:pt idx="17">
                  <c:v>0.38040000000000007</c:v>
                </c:pt>
                <c:pt idx="18">
                  <c:v>0.38019999999999998</c:v>
                </c:pt>
              </c:numCache>
            </c:numRef>
          </c:val>
          <c:extLst>
            <c:ext xmlns:c16="http://schemas.microsoft.com/office/drawing/2014/chart" uri="{C3380CC4-5D6E-409C-BE32-E72D297353CC}">
              <c16:uniqueId val="{00000003-B19A-4040-957E-AC64C27AFBFD}"/>
            </c:ext>
          </c:extLst>
        </c:ser>
        <c:dLbls>
          <c:showLegendKey val="0"/>
          <c:showVal val="0"/>
          <c:showCatName val="0"/>
          <c:showSerName val="0"/>
          <c:showPercent val="0"/>
          <c:showBubbleSize val="0"/>
        </c:dLbls>
        <c:gapWidth val="92"/>
        <c:overlap val="100"/>
        <c:axId val="514429984"/>
        <c:axId val="514432280"/>
      </c:barChart>
      <c:catAx>
        <c:axId val="51442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14432280"/>
        <c:crosses val="autoZero"/>
        <c:auto val="1"/>
        <c:lblAlgn val="ctr"/>
        <c:lblOffset val="100"/>
        <c:noMultiLvlLbl val="0"/>
      </c:catAx>
      <c:valAx>
        <c:axId val="514432280"/>
        <c:scaling>
          <c:orientation val="minMax"/>
        </c:scaling>
        <c:delete val="1"/>
        <c:axPos val="l"/>
        <c:numFmt formatCode="0.00%" sourceLinked="1"/>
        <c:majorTickMark val="none"/>
        <c:minorTickMark val="none"/>
        <c:tickLblPos val="nextTo"/>
        <c:crossAx val="5144299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962352362204725"/>
          <c:y val="5.7862430344472028E-3"/>
          <c:w val="0.92816277670826985"/>
          <c:h val="0.67100673554191781"/>
        </c:manualLayout>
      </c:layout>
      <c:pieChart>
        <c:varyColors val="1"/>
        <c:ser>
          <c:idx val="0"/>
          <c:order val="0"/>
          <c:tx>
            <c:strRef>
              <c:f>Sheet1!$B$1</c:f>
              <c:strCache>
                <c:ptCount val="1"/>
                <c:pt idx="0">
                  <c:v>share (2021)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D75-4A9D-9DE0-2C22679057D6}"/>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7D75-4A9D-9DE0-2C22679057D6}"/>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7D75-4A9D-9DE0-2C22679057D6}"/>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7D75-4A9D-9DE0-2C22679057D6}"/>
              </c:ext>
            </c:extLst>
          </c:dPt>
          <c:dPt>
            <c:idx val="4"/>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09-7D75-4A9D-9DE0-2C22679057D6}"/>
              </c:ext>
            </c:extLst>
          </c:dPt>
          <c:dPt>
            <c:idx val="5"/>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0B-7D75-4A9D-9DE0-2C22679057D6}"/>
              </c:ext>
            </c:extLst>
          </c:dPt>
          <c:dPt>
            <c:idx val="6"/>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0E-7D75-4A9D-9DE0-2C22679057D6}"/>
              </c:ext>
            </c:extLst>
          </c:dPt>
          <c:dPt>
            <c:idx val="7"/>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0-7D75-4A9D-9DE0-2C22679057D6}"/>
              </c:ext>
            </c:extLst>
          </c:dPt>
          <c:dPt>
            <c:idx val="8"/>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0E-B267-4A7B-896C-E83236BF8860}"/>
              </c:ext>
            </c:extLst>
          </c:dPt>
          <c:dPt>
            <c:idx val="9"/>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13-3297-4843-BCCD-7A49D6D5A672}"/>
              </c:ext>
            </c:extLst>
          </c:dPt>
          <c:dPt>
            <c:idx val="1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15-3297-4843-BCCD-7A49D6D5A672}"/>
              </c:ext>
            </c:extLst>
          </c:dPt>
          <c:dPt>
            <c:idx val="11"/>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17-3297-4843-BCCD-7A49D6D5A672}"/>
              </c:ext>
            </c:extLst>
          </c:dPt>
          <c:dPt>
            <c:idx val="12"/>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19-3297-4843-BCCD-7A49D6D5A672}"/>
              </c:ext>
            </c:extLst>
          </c:dPt>
          <c:dPt>
            <c:idx val="13"/>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1B-3297-4843-BCCD-7A49D6D5A672}"/>
              </c:ext>
            </c:extLst>
          </c:dPt>
          <c:dLbls>
            <c:delete val="1"/>
          </c:dLbls>
          <c:cat>
            <c:strRef>
              <c:f>Sheet1!$A$2:$A$15</c:f>
              <c:strCache>
                <c:ptCount val="14"/>
                <c:pt idx="0">
                  <c:v>Coromandel International Corporation</c:v>
                </c:pt>
                <c:pt idx="1">
                  <c:v>Yara International Chemicals company</c:v>
                </c:pt>
                <c:pt idx="2">
                  <c:v>Zuari Agro Chemicals Limited</c:v>
                </c:pt>
                <c:pt idx="3">
                  <c:v>Indian Farmers Fertiliser Cooperative Corporation</c:v>
                </c:pt>
                <c:pt idx="4">
                  <c:v>Rashtriya Chemicals and Fertilizers Limited</c:v>
                </c:pt>
                <c:pt idx="5">
                  <c:v>Mangalore Chemicals &amp; Fertilizers Chemicals Company</c:v>
                </c:pt>
                <c:pt idx="6">
                  <c:v>Aries Agro Ltd.</c:v>
                </c:pt>
                <c:pt idx="7">
                  <c:v>Chambal Fertilizers &amp; Chemicals Ltd.</c:v>
                </c:pt>
                <c:pt idx="8">
                  <c:v>DCM Shriram Limited</c:v>
                </c:pt>
                <c:pt idx="9">
                  <c:v>SPIC</c:v>
                </c:pt>
                <c:pt idx="10">
                  <c:v>Transworld Furtichem Pvt Ltd</c:v>
                </c:pt>
                <c:pt idx="11">
                  <c:v>Shri Laxminarayan Chem &amp; fertilizer</c:v>
                </c:pt>
                <c:pt idx="12">
                  <c:v>Mahafeed Specialty Fertilizers India Pvt. Ltd.</c:v>
                </c:pt>
                <c:pt idx="13">
                  <c:v>Others</c:v>
                </c:pt>
              </c:strCache>
            </c:strRef>
          </c:cat>
          <c:val>
            <c:numRef>
              <c:f>Sheet1!$B$2:$B$15</c:f>
              <c:numCache>
                <c:formatCode>0.00%</c:formatCode>
                <c:ptCount val="14"/>
                <c:pt idx="0">
                  <c:v>8.0399999999999999E-2</c:v>
                </c:pt>
                <c:pt idx="1">
                  <c:v>7.7799999999999994E-2</c:v>
                </c:pt>
                <c:pt idx="2">
                  <c:v>6.0600000000000001E-2</c:v>
                </c:pt>
                <c:pt idx="3">
                  <c:v>5.33E-2</c:v>
                </c:pt>
                <c:pt idx="4">
                  <c:v>4.48E-2</c:v>
                </c:pt>
                <c:pt idx="5">
                  <c:v>2.9000000000000001E-2</c:v>
                </c:pt>
                <c:pt idx="6">
                  <c:v>1.7999999999999999E-2</c:v>
                </c:pt>
                <c:pt idx="7">
                  <c:v>1.6500000000000001E-2</c:v>
                </c:pt>
                <c:pt idx="8">
                  <c:v>1.5299999999999999E-2</c:v>
                </c:pt>
                <c:pt idx="9">
                  <c:v>1.4200000000000001E-2</c:v>
                </c:pt>
                <c:pt idx="10">
                  <c:v>1.11E-2</c:v>
                </c:pt>
                <c:pt idx="11">
                  <c:v>1.0500000000000001E-2</c:v>
                </c:pt>
                <c:pt idx="12">
                  <c:v>9.7999999999999997E-3</c:v>
                </c:pt>
                <c:pt idx="13">
                  <c:v>0.56850000000000001</c:v>
                </c:pt>
              </c:numCache>
            </c:numRef>
          </c:val>
          <c:extLst>
            <c:ext xmlns:c16="http://schemas.microsoft.com/office/drawing/2014/chart" uri="{C3380CC4-5D6E-409C-BE32-E72D297353CC}">
              <c16:uniqueId val="{0000000C-7D75-4A9D-9DE0-2C22679057D6}"/>
            </c:ext>
          </c:extLst>
        </c:ser>
        <c:dLbls>
          <c:dLblPos val="outEnd"/>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4.6132094816272964E-2"/>
          <c:y val="0.70644855169211584"/>
          <c:w val="0.93012287005548122"/>
          <c:h val="0.2921115163426957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4">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758100267152262E-4"/>
          <c:y val="0.17630129847954987"/>
          <c:w val="0.92816277670826985"/>
          <c:h val="0.67100673554191781"/>
        </c:manualLayout>
      </c:layout>
      <c:pieChart>
        <c:varyColors val="1"/>
        <c:ser>
          <c:idx val="0"/>
          <c:order val="0"/>
          <c:tx>
            <c:strRef>
              <c:f>Sheet1!$B$1</c:f>
              <c:strCache>
                <c:ptCount val="1"/>
                <c:pt idx="0">
                  <c:v>share (2021)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D75-4A9D-9DE0-2C22679057D6}"/>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7D75-4A9D-9DE0-2C22679057D6}"/>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7D75-4A9D-9DE0-2C22679057D6}"/>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7D75-4A9D-9DE0-2C22679057D6}"/>
              </c:ext>
            </c:extLst>
          </c:dPt>
          <c:dPt>
            <c:idx val="4"/>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09-7D75-4A9D-9DE0-2C22679057D6}"/>
              </c:ext>
            </c:extLst>
          </c:dPt>
          <c:dPt>
            <c:idx val="5"/>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0B-7D75-4A9D-9DE0-2C22679057D6}"/>
              </c:ext>
            </c:extLst>
          </c:dPt>
          <c:dPt>
            <c:idx val="6"/>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0E-7D75-4A9D-9DE0-2C22679057D6}"/>
              </c:ext>
            </c:extLst>
          </c:dPt>
          <c:dPt>
            <c:idx val="7"/>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0-7D75-4A9D-9DE0-2C22679057D6}"/>
              </c:ext>
            </c:extLst>
          </c:dPt>
          <c:dPt>
            <c:idx val="8"/>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10-64F5-449F-8394-0AD7FF77C4BD}"/>
              </c:ext>
            </c:extLst>
          </c:dPt>
          <c:dPt>
            <c:idx val="9"/>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0F-64F5-449F-8394-0AD7FF77C4BD}"/>
              </c:ext>
            </c:extLst>
          </c:dPt>
          <c:dPt>
            <c:idx val="1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11-64F5-449F-8394-0AD7FF77C4BD}"/>
              </c:ext>
            </c:extLst>
          </c:dPt>
          <c:dLbls>
            <c:dLbl>
              <c:idx val="0"/>
              <c:layout>
                <c:manualLayout>
                  <c:x val="-0.16256758029402971"/>
                  <c:y val="-2.7499789429194033E-3"/>
                </c:manualLayout>
              </c:layout>
              <c:tx>
                <c:rich>
                  <a:bodyPr/>
                  <a:lstStyle/>
                  <a:p>
                    <a:fld id="{90AE1B2C-697C-443E-AB18-82DD53AAF237}" type="CATEGORYNAME">
                      <a:rPr lang="en-US"/>
                      <a:pPr/>
                      <a:t>[CATEGORY NAME]</a:t>
                    </a:fld>
                    <a:r>
                      <a:rPr lang="en-US" baseline="0" dirty="0"/>
                      <a:t>, </a:t>
                    </a:r>
                    <a:fld id="{614D066C-75F5-42E7-B135-D556B9531F75}" type="VALUE">
                      <a:rPr lang="en-US" baseline="0" smtClean="0"/>
                      <a:pPr/>
                      <a:t>[VALUE]</a:t>
                    </a:fld>
                    <a:endParaRPr lang="en-US" baseline="0" dirty="0"/>
                  </a:p>
                </c:rich>
              </c:tx>
              <c:dLblPos val="bestFit"/>
              <c:showLegendKey val="0"/>
              <c:showVal val="1"/>
              <c:showCatName val="1"/>
              <c:showSerName val="0"/>
              <c:showPercent val="1"/>
              <c:showBubbleSize val="0"/>
              <c:extLst>
                <c:ext xmlns:c15="http://schemas.microsoft.com/office/drawing/2012/chart" uri="{CE6537A1-D6FC-4f65-9D91-7224C49458BB}">
                  <c15:layout>
                    <c:manualLayout>
                      <c:w val="0.41212051944822115"/>
                      <c:h val="0.15641264429513341"/>
                    </c:manualLayout>
                  </c15:layout>
                  <c15:dlblFieldTable/>
                  <c15:showDataLabelsRange val="0"/>
                </c:ext>
                <c:ext xmlns:c16="http://schemas.microsoft.com/office/drawing/2014/chart" uri="{C3380CC4-5D6E-409C-BE32-E72D297353CC}">
                  <c16:uniqueId val="{00000001-7D75-4A9D-9DE0-2C22679057D6}"/>
                </c:ext>
              </c:extLst>
            </c:dLbl>
            <c:dLbl>
              <c:idx val="1"/>
              <c:layout>
                <c:manualLayout>
                  <c:x val="7.5724423645373767E-2"/>
                  <c:y val="-4.351269779852282E-2"/>
                </c:manualLayout>
              </c:layout>
              <c:tx>
                <c:rich>
                  <a:bodyPr/>
                  <a:lstStyle/>
                  <a:p>
                    <a:fld id="{496F7C43-760A-4D58-A1FF-B0509BE2B919}" type="CATEGORYNAME">
                      <a:rPr lang="en-US"/>
                      <a:pPr/>
                      <a:t>[CATEGORY NAME]</a:t>
                    </a:fld>
                    <a:r>
                      <a:rPr lang="en-US" baseline="0" dirty="0"/>
                      <a:t>, </a:t>
                    </a:r>
                    <a:fld id="{973B38CC-213E-4CC3-8187-5EA7EB5EF96A}" type="VALUE">
                      <a:rPr lang="en-US" baseline="0" smtClean="0"/>
                      <a:pPr/>
                      <a:t>[VALUE]</a:t>
                    </a:fld>
                    <a:endParaRPr lang="en-US" baseline="0" dirty="0"/>
                  </a:p>
                </c:rich>
              </c:tx>
              <c:dLblPos val="bestFit"/>
              <c:showLegendKey val="0"/>
              <c:showVal val="1"/>
              <c:showCatName val="1"/>
              <c:showSerName val="0"/>
              <c:showPercent val="1"/>
              <c:showBubbleSize val="0"/>
              <c:extLst>
                <c:ext xmlns:c15="http://schemas.microsoft.com/office/drawing/2012/chart" uri="{CE6537A1-D6FC-4f65-9D91-7224C49458BB}">
                  <c15:layout>
                    <c:manualLayout>
                      <c:w val="0.29283065998963148"/>
                      <c:h val="0.15866753825297467"/>
                    </c:manualLayout>
                  </c15:layout>
                  <c15:dlblFieldTable/>
                  <c15:showDataLabelsRange val="0"/>
                </c:ext>
                <c:ext xmlns:c16="http://schemas.microsoft.com/office/drawing/2014/chart" uri="{C3380CC4-5D6E-409C-BE32-E72D297353CC}">
                  <c16:uniqueId val="{00000003-7D75-4A9D-9DE0-2C22679057D6}"/>
                </c:ext>
              </c:extLst>
            </c:dLbl>
            <c:dLbl>
              <c:idx val="2"/>
              <c:layout>
                <c:manualLayout>
                  <c:x val="1.6345082147830495E-2"/>
                  <c:y val="-8.2496120408825663E-3"/>
                </c:manualLayout>
              </c:layout>
              <c:tx>
                <c:rich>
                  <a:bodyPr/>
                  <a:lstStyle/>
                  <a:p>
                    <a:fld id="{650A9475-82F1-4AC7-9AE2-62879219E66F}" type="CATEGORYNAME">
                      <a:rPr lang="es-ES"/>
                      <a:pPr/>
                      <a:t>[CATEGORY NAME]</a:t>
                    </a:fld>
                    <a:r>
                      <a:rPr lang="es-ES" baseline="0" dirty="0"/>
                      <a:t>, </a:t>
                    </a:r>
                    <a:fld id="{3F3857E6-2216-4FA9-BBD8-E0B67054926B}" type="VALUE">
                      <a:rPr lang="es-ES" baseline="0" smtClean="0"/>
                      <a:pPr/>
                      <a:t>[VALUE]</a:t>
                    </a:fld>
                    <a:endParaRPr lang="es-ES" baseline="0" dirty="0"/>
                  </a:p>
                </c:rich>
              </c:tx>
              <c:dLblPos val="bestFit"/>
              <c:showLegendKey val="0"/>
              <c:showVal val="1"/>
              <c:showCatName val="1"/>
              <c:showSerName val="0"/>
              <c:showPercent val="1"/>
              <c:showBubbleSize val="0"/>
              <c:extLst>
                <c:ext xmlns:c15="http://schemas.microsoft.com/office/drawing/2012/chart" uri="{CE6537A1-D6FC-4f65-9D91-7224C49458BB}">
                  <c15:layout>
                    <c:manualLayout>
                      <c:w val="0.22242737718513042"/>
                      <c:h val="9.8500367768137836E-2"/>
                    </c:manualLayout>
                  </c15:layout>
                  <c15:dlblFieldTable/>
                  <c15:showDataLabelsRange val="0"/>
                </c:ext>
                <c:ext xmlns:c16="http://schemas.microsoft.com/office/drawing/2014/chart" uri="{C3380CC4-5D6E-409C-BE32-E72D297353CC}">
                  <c16:uniqueId val="{00000005-7D75-4A9D-9DE0-2C22679057D6}"/>
                </c:ext>
              </c:extLst>
            </c:dLbl>
            <c:dLbl>
              <c:idx val="3"/>
              <c:layout>
                <c:manualLayout>
                  <c:x val="5.4110716570728634E-2"/>
                  <c:y val="1.0999482721176753E-2"/>
                </c:manualLayout>
              </c:layout>
              <c:tx>
                <c:rich>
                  <a:bodyPr/>
                  <a:lstStyle/>
                  <a:p>
                    <a:fld id="{B9308E53-E0AF-44B5-9ACB-993B28E9892B}" type="CATEGORYNAME">
                      <a:rPr lang="en-US"/>
                      <a:pPr/>
                      <a:t>[CATEGORY NAME]</a:t>
                    </a:fld>
                    <a:r>
                      <a:rPr lang="en-US" baseline="0" dirty="0"/>
                      <a:t>, </a:t>
                    </a:r>
                    <a:fld id="{59A79E46-A784-4D41-B98E-DB23CDA999E6}" type="VALUE">
                      <a:rPr lang="en-US" baseline="0" smtClean="0"/>
                      <a:pPr/>
                      <a:t>[VALUE]</a:t>
                    </a:fld>
                    <a:endParaRPr lang="en-US" baseline="0" dirty="0"/>
                  </a:p>
                </c:rich>
              </c:tx>
              <c:dLblPos val="bestFit"/>
              <c:showLegendKey val="0"/>
              <c:showVal val="1"/>
              <c:showCatName val="1"/>
              <c:showSerName val="0"/>
              <c:showPercent val="1"/>
              <c:showBubbleSize val="0"/>
              <c:extLst>
                <c:ext xmlns:c15="http://schemas.microsoft.com/office/drawing/2012/chart" uri="{CE6537A1-D6FC-4f65-9D91-7224C49458BB}">
                  <c15:layout>
                    <c:manualLayout>
                      <c:w val="0.21107068763892076"/>
                      <c:h val="0.15866753825297467"/>
                    </c:manualLayout>
                  </c15:layout>
                  <c15:dlblFieldTable/>
                  <c15:showDataLabelsRange val="0"/>
                </c:ext>
                <c:ext xmlns:c16="http://schemas.microsoft.com/office/drawing/2014/chart" uri="{C3380CC4-5D6E-409C-BE32-E72D297353CC}">
                  <c16:uniqueId val="{00000007-7D75-4A9D-9DE0-2C22679057D6}"/>
                </c:ext>
              </c:extLst>
            </c:dLbl>
            <c:dLbl>
              <c:idx val="4"/>
              <c:layout>
                <c:manualLayout>
                  <c:x val="2.6724526203878773E-2"/>
                  <c:y val="-1.3748270775218903E-3"/>
                </c:manualLayout>
              </c:layout>
              <c:tx>
                <c:rich>
                  <a:bodyPr/>
                  <a:lstStyle/>
                  <a:p>
                    <a:fld id="{4F09E640-FB70-4B6A-ACBB-5FB431C5458E}" type="CATEGORYNAME">
                      <a:rPr lang="en-US"/>
                      <a:pPr/>
                      <a:t>[CATEGORY NAME]</a:t>
                    </a:fld>
                    <a:r>
                      <a:rPr lang="en-US" baseline="0" dirty="0"/>
                      <a:t>, </a:t>
                    </a:r>
                    <a:fld id="{342211CD-6D2C-40EE-898E-B9394D5F8FAA}" type="VALUE">
                      <a:rPr lang="en-US" baseline="0" smtClean="0"/>
                      <a:pPr/>
                      <a:t>[VALUE]</a:t>
                    </a:fld>
                    <a:endParaRPr lang="en-US" baseline="0" dirty="0"/>
                  </a:p>
                </c:rich>
              </c:tx>
              <c:dLblPos val="bestFit"/>
              <c:showLegendKey val="0"/>
              <c:showVal val="1"/>
              <c:showCatName val="1"/>
              <c:showSerName val="0"/>
              <c:showPercent val="1"/>
              <c:showBubbleSize val="0"/>
              <c:extLst>
                <c:ext xmlns:c15="http://schemas.microsoft.com/office/drawing/2012/chart" uri="{CE6537A1-D6FC-4f65-9D91-7224C49458BB}">
                  <c15:layout>
                    <c:manualLayout>
                      <c:w val="0.21446134099394693"/>
                      <c:h val="9.9847804401481957E-2"/>
                    </c:manualLayout>
                  </c15:layout>
                  <c15:dlblFieldTable/>
                  <c15:showDataLabelsRange val="0"/>
                </c:ext>
                <c:ext xmlns:c16="http://schemas.microsoft.com/office/drawing/2014/chart" uri="{C3380CC4-5D6E-409C-BE32-E72D297353CC}">
                  <c16:uniqueId val="{00000009-7D75-4A9D-9DE0-2C22679057D6}"/>
                </c:ext>
              </c:extLst>
            </c:dLbl>
            <c:dLbl>
              <c:idx val="5"/>
              <c:layout>
                <c:manualLayout>
                  <c:x val="1.8142130852217053E-2"/>
                  <c:y val="5.6372348946030867E-2"/>
                </c:manualLayout>
              </c:layout>
              <c:tx>
                <c:rich>
                  <a:bodyPr/>
                  <a:lstStyle/>
                  <a:p>
                    <a:fld id="{976EE159-4E55-4387-851A-A36E46EBAD3E}" type="CATEGORYNAME">
                      <a:rPr lang="en-US"/>
                      <a:pPr/>
                      <a:t>[CATEGORY NAME]</a:t>
                    </a:fld>
                    <a:r>
                      <a:rPr lang="en-US" baseline="0" dirty="0"/>
                      <a:t>, </a:t>
                    </a:r>
                    <a:fld id="{4C8248F9-8FC7-4F63-99C8-4FCFAA5A4F87}" type="VALUE">
                      <a:rPr lang="en-US" baseline="0" smtClean="0"/>
                      <a:pPr/>
                      <a:t>[VALUE]</a:t>
                    </a:fld>
                    <a:endParaRPr lang="en-US" baseline="0" dirty="0"/>
                  </a:p>
                </c:rich>
              </c:tx>
              <c:dLblPos val="bestFit"/>
              <c:showLegendKey val="0"/>
              <c:showVal val="1"/>
              <c:showCatName val="1"/>
              <c:showSerName val="0"/>
              <c:showPercent val="1"/>
              <c:showBubbleSize val="0"/>
              <c:extLst>
                <c:ext xmlns:c15="http://schemas.microsoft.com/office/drawing/2012/chart" uri="{CE6537A1-D6FC-4f65-9D91-7224C49458BB}">
                  <c15:layout>
                    <c:manualLayout>
                      <c:w val="0.20678329904992535"/>
                      <c:h val="0.16207737789653948"/>
                    </c:manualLayout>
                  </c15:layout>
                  <c15:dlblFieldTable/>
                  <c15:showDataLabelsRange val="0"/>
                </c:ext>
                <c:ext xmlns:c16="http://schemas.microsoft.com/office/drawing/2014/chart" uri="{C3380CC4-5D6E-409C-BE32-E72D297353CC}">
                  <c16:uniqueId val="{0000000B-7D75-4A9D-9DE0-2C22679057D6}"/>
                </c:ext>
              </c:extLst>
            </c:dLbl>
            <c:dLbl>
              <c:idx val="6"/>
              <c:layout>
                <c:manualLayout>
                  <c:x val="6.0102466931171432E-2"/>
                  <c:y val="0.13199379265412106"/>
                </c:manualLayout>
              </c:layout>
              <c:tx>
                <c:rich>
                  <a:bodyPr/>
                  <a:lstStyle/>
                  <a:p>
                    <a:fld id="{1C06CB14-179C-494E-9B4A-19E889DB3EAD}" type="CATEGORYNAME">
                      <a:rPr lang="en-US"/>
                      <a:pPr/>
                      <a:t>[CATEGORY NAME]</a:t>
                    </a:fld>
                    <a:r>
                      <a:rPr lang="en-US" baseline="0" dirty="0"/>
                      <a:t>, </a:t>
                    </a:r>
                    <a:fld id="{C6A35EF0-1E70-4B77-A70B-CE8283B3724E}" type="VALUE">
                      <a:rPr lang="en-US" baseline="0"/>
                      <a:pPr/>
                      <a:t>[VALUE]</a:t>
                    </a:fld>
                    <a:r>
                      <a:rPr lang="en-US" baseline="0" dirty="0"/>
                      <a:t>,</a:t>
                    </a:r>
                  </a:p>
                </c:rich>
              </c:tx>
              <c:dLblPos val="bestFit"/>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7D75-4A9D-9DE0-2C22679057D6}"/>
                </c:ext>
              </c:extLst>
            </c:dLbl>
            <c:dLbl>
              <c:idx val="7"/>
              <c:layout>
                <c:manualLayout>
                  <c:x val="4.8803389487360675E-2"/>
                  <c:y val="0.18699120626000482"/>
                </c:manualLayout>
              </c:layout>
              <c:tx>
                <c:rich>
                  <a:bodyPr/>
                  <a:lstStyle/>
                  <a:p>
                    <a:fld id="{E190BD99-CF81-4135-BAF3-DD76A5BBC017}" type="CATEGORYNAME">
                      <a:rPr lang="en-US"/>
                      <a:pPr/>
                      <a:t>[CATEGORY NAME]</a:t>
                    </a:fld>
                    <a:r>
                      <a:rPr lang="en-US" baseline="0"/>
                      <a:t>, </a:t>
                    </a:r>
                    <a:fld id="{3B21AC93-1B04-4120-9569-0EF8146168C3}" type="VALUE">
                      <a:rPr lang="en-US" baseline="0" smtClean="0"/>
                      <a:pPr/>
                      <a:t>[VALUE]</a:t>
                    </a:fld>
                    <a:endParaRPr lang="en-US" baseline="0"/>
                  </a:p>
                </c:rich>
              </c:tx>
              <c:dLblPos val="bestFit"/>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7D75-4A9D-9DE0-2C22679057D6}"/>
                </c:ext>
              </c:extLst>
            </c:dLbl>
            <c:dLbl>
              <c:idx val="8"/>
              <c:layout>
                <c:manualLayout>
                  <c:x val="1.9970535597577898E-2"/>
                  <c:y val="0.25023823190677114"/>
                </c:manualLayout>
              </c:layout>
              <c:tx>
                <c:rich>
                  <a:bodyPr/>
                  <a:lstStyle/>
                  <a:p>
                    <a:fld id="{1BBA2DBF-D309-489A-823C-7EAB252CE178}" type="CATEGORYNAME">
                      <a:rPr lang="en-US"/>
                      <a:pPr/>
                      <a:t>[CATEGORY NAME]</a:t>
                    </a:fld>
                    <a:r>
                      <a:rPr lang="en-US" baseline="0" dirty="0"/>
                      <a:t>, </a:t>
                    </a:r>
                    <a:fld id="{C8A09546-52DD-4417-A034-96EF061D4656}" type="VALUE">
                      <a:rPr lang="en-US" baseline="0"/>
                      <a:pPr/>
                      <a:t>[VALUE]</a:t>
                    </a:fld>
                    <a:r>
                      <a:rPr lang="en-US" baseline="0" dirty="0"/>
                      <a:t>,</a:t>
                    </a:r>
                  </a:p>
                </c:rich>
              </c:tx>
              <c:dLblPos val="bestFit"/>
              <c:showLegendKey val="0"/>
              <c:showVal val="1"/>
              <c:showCatName val="1"/>
              <c:showSerName val="0"/>
              <c:showPercent val="1"/>
              <c:showBubbleSize val="0"/>
              <c:extLst>
                <c:ext xmlns:c15="http://schemas.microsoft.com/office/drawing/2012/chart" uri="{CE6537A1-D6FC-4f65-9D91-7224C49458BB}">
                  <c15:layout>
                    <c:manualLayout>
                      <c:w val="0.19462525270295106"/>
                      <c:h val="9.8500367768137836E-2"/>
                    </c:manualLayout>
                  </c15:layout>
                  <c15:dlblFieldTable/>
                  <c15:showDataLabelsRange val="0"/>
                </c:ext>
                <c:ext xmlns:c16="http://schemas.microsoft.com/office/drawing/2014/chart" uri="{C3380CC4-5D6E-409C-BE32-E72D297353CC}">
                  <c16:uniqueId val="{00000010-64F5-449F-8394-0AD7FF77C4BD}"/>
                </c:ext>
              </c:extLst>
            </c:dLbl>
            <c:dLbl>
              <c:idx val="9"/>
              <c:layout>
                <c:manualLayout>
                  <c:x val="-7.9882142390311953E-2"/>
                  <c:y val="0.35610825309809735"/>
                </c:manualLayout>
              </c:layout>
              <c:tx>
                <c:rich>
                  <a:bodyPr/>
                  <a:lstStyle/>
                  <a:p>
                    <a:fld id="{CFB0BB10-ABA5-429B-9BAB-74B1A5385BF4}" type="CATEGORYNAME">
                      <a:rPr lang="en-US"/>
                      <a:pPr/>
                      <a:t>[CATEGORY NAME]</a:t>
                    </a:fld>
                    <a:r>
                      <a:rPr lang="en-US" baseline="0" dirty="0"/>
                      <a:t>, </a:t>
                    </a:r>
                    <a:fld id="{B7DF4BC2-E16B-4914-BF4D-E02638391ACB}" type="VALUE">
                      <a:rPr lang="en-US" baseline="0"/>
                      <a:pPr/>
                      <a:t>[VALUE]</a:t>
                    </a:fld>
                    <a:r>
                      <a:rPr lang="en-US" baseline="0" dirty="0"/>
                      <a:t>,</a:t>
                    </a:r>
                  </a:p>
                </c:rich>
              </c:tx>
              <c:dLblPos val="bestFit"/>
              <c:showLegendKey val="0"/>
              <c:showVal val="1"/>
              <c:showCatName val="1"/>
              <c:showSerName val="0"/>
              <c:showPercent val="1"/>
              <c:showBubbleSize val="0"/>
              <c:extLst>
                <c:ext xmlns:c15="http://schemas.microsoft.com/office/drawing/2012/chart" uri="{CE6537A1-D6FC-4f65-9D91-7224C49458BB}">
                  <c15:layout>
                    <c:manualLayout>
                      <c:w val="0.20823037663919075"/>
                      <c:h val="0.1067499798090204"/>
                    </c:manualLayout>
                  </c15:layout>
                  <c15:dlblFieldTable/>
                  <c15:showDataLabelsRange val="0"/>
                </c:ext>
                <c:ext xmlns:c16="http://schemas.microsoft.com/office/drawing/2014/chart" uri="{C3380CC4-5D6E-409C-BE32-E72D297353CC}">
                  <c16:uniqueId val="{0000000F-64F5-449F-8394-0AD7FF77C4BD}"/>
                </c:ext>
              </c:extLst>
            </c:dLbl>
            <c:dLbl>
              <c:idx val="10"/>
              <c:tx>
                <c:rich>
                  <a:bodyPr/>
                  <a:lstStyle/>
                  <a:p>
                    <a:fld id="{1750887D-6D58-4C06-8F57-53F9823FA020}" type="CATEGORYNAME">
                      <a:rPr lang="en-US"/>
                      <a:pPr/>
                      <a:t>[CATEGORY NAME]</a:t>
                    </a:fld>
                    <a:r>
                      <a:rPr lang="en-US" baseline="0" dirty="0"/>
                      <a:t>, </a:t>
                    </a:r>
                    <a:fld id="{F41C39BE-BE66-420E-8883-DEE734FA3D02}" type="VALUE">
                      <a:rPr lang="en-US" baseline="0"/>
                      <a:pPr/>
                      <a:t>[VALUE]</a:t>
                    </a:fld>
                    <a:r>
                      <a:rPr lang="en-US" baseline="0"/>
                      <a:t>, </a:t>
                    </a:r>
                  </a:p>
                </c:rich>
              </c:tx>
              <c:dLblPos val="outEnd"/>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64F5-449F-8394-0AD7FF77C4BD}"/>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Sheet1!$A$2:$A$12</c:f>
              <c:strCache>
                <c:ptCount val="11"/>
                <c:pt idx="0">
                  <c:v>Yara International ASA</c:v>
                </c:pt>
                <c:pt idx="1">
                  <c:v>Haifa Negev technologies Ltd.</c:v>
                </c:pt>
                <c:pt idx="2">
                  <c:v>Sociedad Química y Minera</c:v>
                </c:pt>
                <c:pt idx="3">
                  <c:v>Agrium Inc.</c:v>
                </c:pt>
                <c:pt idx="4">
                  <c:v>ICL Specialty Nutrients</c:v>
                </c:pt>
                <c:pt idx="5">
                  <c:v>Kingenta Ecological Engineering Group Co., Ltd</c:v>
                </c:pt>
                <c:pt idx="6">
                  <c:v>K+S AG</c:v>
                </c:pt>
                <c:pt idx="7">
                  <c:v>Mapco Fertilizers</c:v>
                </c:pt>
                <c:pt idx="8">
                  <c:v>EuroChem Group AG</c:v>
                </c:pt>
                <c:pt idx="9">
                  <c:v>Uralchem Group</c:v>
                </c:pt>
                <c:pt idx="10">
                  <c:v>Others</c:v>
                </c:pt>
              </c:strCache>
            </c:strRef>
          </c:cat>
          <c:val>
            <c:numRef>
              <c:f>Sheet1!$B$2:$B$12</c:f>
              <c:numCache>
                <c:formatCode>0.00%</c:formatCode>
                <c:ptCount val="11"/>
                <c:pt idx="0">
                  <c:v>5.5300000000000002E-2</c:v>
                </c:pt>
                <c:pt idx="1">
                  <c:v>4.2299999999999997E-2</c:v>
                </c:pt>
                <c:pt idx="2">
                  <c:v>3.5799999999999998E-2</c:v>
                </c:pt>
                <c:pt idx="3">
                  <c:v>3.2599999999999997E-2</c:v>
                </c:pt>
                <c:pt idx="4">
                  <c:v>2.81E-2</c:v>
                </c:pt>
                <c:pt idx="5">
                  <c:v>2.5899999999999999E-2</c:v>
                </c:pt>
                <c:pt idx="6">
                  <c:v>2.01E-2</c:v>
                </c:pt>
                <c:pt idx="7">
                  <c:v>1.5599999999999999E-2</c:v>
                </c:pt>
                <c:pt idx="8">
                  <c:v>1.2E-2</c:v>
                </c:pt>
                <c:pt idx="9">
                  <c:v>1.15E-2</c:v>
                </c:pt>
                <c:pt idx="10">
                  <c:v>0.7208</c:v>
                </c:pt>
              </c:numCache>
            </c:numRef>
          </c:val>
          <c:extLst>
            <c:ext xmlns:c16="http://schemas.microsoft.com/office/drawing/2014/chart" uri="{C3380CC4-5D6E-409C-BE32-E72D297353CC}">
              <c16:uniqueId val="{0000000C-7D75-4A9D-9DE0-2C22679057D6}"/>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4">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7.2470797692347197E-2"/>
          <c:y val="0.26421253505969844"/>
          <c:w val="0.88324149260677398"/>
          <c:h val="0.47157492988060318"/>
        </c:manualLayout>
      </c:layout>
      <c:barChart>
        <c:barDir val="bar"/>
        <c:grouping val="percentStacked"/>
        <c:varyColors val="0"/>
        <c:ser>
          <c:idx val="0"/>
          <c:order val="0"/>
          <c:tx>
            <c:strRef>
              <c:f>Sheet1!$B$1</c:f>
              <c:strCache>
                <c:ptCount val="1"/>
                <c:pt idx="0">
                  <c:v>20192</c:v>
                </c:pt>
              </c:strCache>
            </c:strRef>
          </c:tx>
          <c:spPr>
            <a:solidFill>
              <a:srgbClr val="12818C"/>
            </a:solidFill>
            <a:ln>
              <a:noFill/>
            </a:ln>
            <a:effectLst/>
          </c:spPr>
          <c:invertIfNegative val="0"/>
          <c:cat>
            <c:strRef>
              <c:f>Sheet1!$A$2</c:f>
              <c:strCache>
                <c:ptCount val="1"/>
                <c:pt idx="0">
                  <c:v>Category 1</c:v>
                </c:pt>
              </c:strCache>
            </c:strRef>
          </c:cat>
          <c:val>
            <c:numRef>
              <c:f>Sheet1!$B$2</c:f>
              <c:numCache>
                <c:formatCode>_(* #,##0.00_);_(* \(#,##0.00\);_(* "-"??_);_(@_)</c:formatCode>
                <c:ptCount val="1"/>
                <c:pt idx="0">
                  <c:v>39860</c:v>
                </c:pt>
              </c:numCache>
            </c:numRef>
          </c:val>
          <c:extLst>
            <c:ext xmlns:c16="http://schemas.microsoft.com/office/drawing/2014/chart" uri="{C3380CC4-5D6E-409C-BE32-E72D297353CC}">
              <c16:uniqueId val="{00000000-684E-4F3F-B9F4-F4E22BC91D94}"/>
            </c:ext>
          </c:extLst>
        </c:ser>
        <c:ser>
          <c:idx val="1"/>
          <c:order val="1"/>
          <c:tx>
            <c:strRef>
              <c:f>Sheet1!$C$1</c:f>
              <c:strCache>
                <c:ptCount val="1"/>
                <c:pt idx="0">
                  <c:v>2018</c:v>
                </c:pt>
              </c:strCache>
            </c:strRef>
          </c:tx>
          <c:spPr>
            <a:solidFill>
              <a:schemeClr val="accent6">
                <a:tint val="77000"/>
              </a:schemeClr>
            </a:solidFill>
            <a:ln>
              <a:noFill/>
            </a:ln>
            <a:effectLst/>
          </c:spPr>
          <c:invertIfNegative val="0"/>
          <c:cat>
            <c:strRef>
              <c:f>Sheet1!$A$2</c:f>
              <c:strCache>
                <c:ptCount val="1"/>
                <c:pt idx="0">
                  <c:v>Category 1</c:v>
                </c:pt>
              </c:strCache>
            </c:strRef>
          </c:cat>
          <c:val>
            <c:numRef>
              <c:f>Sheet1!$C$2</c:f>
              <c:numCache>
                <c:formatCode>_(* #,##0.00_);_(* \(#,##0.00\);_(* "-"??_);_(@_)</c:formatCode>
                <c:ptCount val="1"/>
                <c:pt idx="0">
                  <c:v>34300</c:v>
                </c:pt>
              </c:numCache>
            </c:numRef>
          </c:val>
          <c:extLst>
            <c:ext xmlns:c16="http://schemas.microsoft.com/office/drawing/2014/chart" uri="{C3380CC4-5D6E-409C-BE32-E72D297353CC}">
              <c16:uniqueId val="{00000001-684E-4F3F-B9F4-F4E22BC91D94}"/>
            </c:ext>
          </c:extLst>
        </c:ser>
        <c:dLbls>
          <c:showLegendKey val="0"/>
          <c:showVal val="0"/>
          <c:showCatName val="0"/>
          <c:showSerName val="0"/>
          <c:showPercent val="0"/>
          <c:showBubbleSize val="0"/>
        </c:dLbls>
        <c:gapWidth val="150"/>
        <c:overlap val="100"/>
        <c:axId val="540175128"/>
        <c:axId val="540172832"/>
      </c:barChart>
      <c:catAx>
        <c:axId val="540175128"/>
        <c:scaling>
          <c:orientation val="minMax"/>
        </c:scaling>
        <c:delete val="1"/>
        <c:axPos val="l"/>
        <c:numFmt formatCode="General" sourceLinked="1"/>
        <c:majorTickMark val="none"/>
        <c:minorTickMark val="none"/>
        <c:tickLblPos val="nextTo"/>
        <c:crossAx val="540172832"/>
        <c:crosses val="autoZero"/>
        <c:auto val="1"/>
        <c:lblAlgn val="ctr"/>
        <c:lblOffset val="100"/>
        <c:noMultiLvlLbl val="0"/>
      </c:catAx>
      <c:valAx>
        <c:axId val="540172832"/>
        <c:scaling>
          <c:orientation val="minMax"/>
        </c:scaling>
        <c:delete val="1"/>
        <c:axPos val="b"/>
        <c:numFmt formatCode="0%" sourceLinked="1"/>
        <c:majorTickMark val="none"/>
        <c:minorTickMark val="none"/>
        <c:tickLblPos val="nextTo"/>
        <c:crossAx val="540175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7.2470797692347197E-2"/>
          <c:y val="0.26421253505969844"/>
          <c:w val="0.88324149260677398"/>
          <c:h val="0.47157492988060318"/>
        </c:manualLayout>
      </c:layout>
      <c:barChart>
        <c:barDir val="bar"/>
        <c:grouping val="percentStacked"/>
        <c:varyColors val="0"/>
        <c:ser>
          <c:idx val="0"/>
          <c:order val="0"/>
          <c:tx>
            <c:strRef>
              <c:f>Sheet1!$B$1</c:f>
              <c:strCache>
                <c:ptCount val="1"/>
                <c:pt idx="0">
                  <c:v>20192</c:v>
                </c:pt>
              </c:strCache>
            </c:strRef>
          </c:tx>
          <c:spPr>
            <a:solidFill>
              <a:srgbClr val="12818C"/>
            </a:solidFill>
            <a:ln>
              <a:noFill/>
            </a:ln>
            <a:effectLst/>
          </c:spPr>
          <c:invertIfNegative val="0"/>
          <c:cat>
            <c:strRef>
              <c:f>Sheet1!$A$2</c:f>
              <c:strCache>
                <c:ptCount val="1"/>
                <c:pt idx="0">
                  <c:v>Category 1</c:v>
                </c:pt>
              </c:strCache>
            </c:strRef>
          </c:cat>
          <c:val>
            <c:numRef>
              <c:f>Sheet1!$B$2</c:f>
              <c:numCache>
                <c:formatCode>_(* #,##0.00_);_(* \(#,##0.00\);_(* "-"??_);_(@_)</c:formatCode>
                <c:ptCount val="1"/>
                <c:pt idx="0">
                  <c:v>39860</c:v>
                </c:pt>
              </c:numCache>
            </c:numRef>
          </c:val>
          <c:extLst>
            <c:ext xmlns:c16="http://schemas.microsoft.com/office/drawing/2014/chart" uri="{C3380CC4-5D6E-409C-BE32-E72D297353CC}">
              <c16:uniqueId val="{00000000-684E-4F3F-B9F4-F4E22BC91D94}"/>
            </c:ext>
          </c:extLst>
        </c:ser>
        <c:ser>
          <c:idx val="1"/>
          <c:order val="1"/>
          <c:tx>
            <c:strRef>
              <c:f>Sheet1!$C$1</c:f>
              <c:strCache>
                <c:ptCount val="1"/>
                <c:pt idx="0">
                  <c:v>2018</c:v>
                </c:pt>
              </c:strCache>
            </c:strRef>
          </c:tx>
          <c:spPr>
            <a:solidFill>
              <a:schemeClr val="accent6">
                <a:tint val="77000"/>
              </a:schemeClr>
            </a:solidFill>
            <a:ln>
              <a:noFill/>
            </a:ln>
            <a:effectLst/>
          </c:spPr>
          <c:invertIfNegative val="0"/>
          <c:cat>
            <c:strRef>
              <c:f>Sheet1!$A$2</c:f>
              <c:strCache>
                <c:ptCount val="1"/>
                <c:pt idx="0">
                  <c:v>Category 1</c:v>
                </c:pt>
              </c:strCache>
            </c:strRef>
          </c:cat>
          <c:val>
            <c:numRef>
              <c:f>Sheet1!$C$2</c:f>
              <c:numCache>
                <c:formatCode>_(* #,##0.00_);_(* \(#,##0.00\);_(* "-"??_);_(@_)</c:formatCode>
                <c:ptCount val="1"/>
                <c:pt idx="0">
                  <c:v>34300</c:v>
                </c:pt>
              </c:numCache>
            </c:numRef>
          </c:val>
          <c:extLst>
            <c:ext xmlns:c16="http://schemas.microsoft.com/office/drawing/2014/chart" uri="{C3380CC4-5D6E-409C-BE32-E72D297353CC}">
              <c16:uniqueId val="{00000001-684E-4F3F-B9F4-F4E22BC91D94}"/>
            </c:ext>
          </c:extLst>
        </c:ser>
        <c:dLbls>
          <c:showLegendKey val="0"/>
          <c:showVal val="0"/>
          <c:showCatName val="0"/>
          <c:showSerName val="0"/>
          <c:showPercent val="0"/>
          <c:showBubbleSize val="0"/>
        </c:dLbls>
        <c:gapWidth val="150"/>
        <c:overlap val="100"/>
        <c:axId val="540175128"/>
        <c:axId val="540172832"/>
      </c:barChart>
      <c:catAx>
        <c:axId val="540175128"/>
        <c:scaling>
          <c:orientation val="minMax"/>
        </c:scaling>
        <c:delete val="1"/>
        <c:axPos val="l"/>
        <c:numFmt formatCode="General" sourceLinked="1"/>
        <c:majorTickMark val="none"/>
        <c:minorTickMark val="none"/>
        <c:tickLblPos val="nextTo"/>
        <c:crossAx val="540172832"/>
        <c:crosses val="autoZero"/>
        <c:auto val="1"/>
        <c:lblAlgn val="ctr"/>
        <c:lblOffset val="100"/>
        <c:noMultiLvlLbl val="0"/>
      </c:catAx>
      <c:valAx>
        <c:axId val="540172832"/>
        <c:scaling>
          <c:orientation val="minMax"/>
        </c:scaling>
        <c:delete val="1"/>
        <c:axPos val="b"/>
        <c:numFmt formatCode="0%" sourceLinked="1"/>
        <c:majorTickMark val="none"/>
        <c:minorTickMark val="none"/>
        <c:tickLblPos val="nextTo"/>
        <c:crossAx val="540175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7.2470797692347197E-2"/>
          <c:y val="0.26421253505969844"/>
          <c:w val="0.88324149260677398"/>
          <c:h val="0.47157492988060318"/>
        </c:manualLayout>
      </c:layout>
      <c:barChart>
        <c:barDir val="bar"/>
        <c:grouping val="percentStacked"/>
        <c:varyColors val="0"/>
        <c:ser>
          <c:idx val="0"/>
          <c:order val="0"/>
          <c:tx>
            <c:strRef>
              <c:f>Sheet1!$B$1</c:f>
              <c:strCache>
                <c:ptCount val="1"/>
                <c:pt idx="0">
                  <c:v>20192</c:v>
                </c:pt>
              </c:strCache>
            </c:strRef>
          </c:tx>
          <c:spPr>
            <a:solidFill>
              <a:srgbClr val="12818C"/>
            </a:solidFill>
            <a:ln>
              <a:noFill/>
            </a:ln>
            <a:effectLst/>
          </c:spPr>
          <c:invertIfNegative val="0"/>
          <c:cat>
            <c:strRef>
              <c:f>Sheet1!$A$2</c:f>
              <c:strCache>
                <c:ptCount val="1"/>
                <c:pt idx="0">
                  <c:v>Category 1</c:v>
                </c:pt>
              </c:strCache>
            </c:strRef>
          </c:cat>
          <c:val>
            <c:numRef>
              <c:f>Sheet1!$B$2</c:f>
              <c:numCache>
                <c:formatCode>_(* #,##0.00_);_(* \(#,##0.00\);_(* "-"??_);_(@_)</c:formatCode>
                <c:ptCount val="1"/>
                <c:pt idx="0">
                  <c:v>39860</c:v>
                </c:pt>
              </c:numCache>
            </c:numRef>
          </c:val>
          <c:extLst>
            <c:ext xmlns:c16="http://schemas.microsoft.com/office/drawing/2014/chart" uri="{C3380CC4-5D6E-409C-BE32-E72D297353CC}">
              <c16:uniqueId val="{00000000-684E-4F3F-B9F4-F4E22BC91D94}"/>
            </c:ext>
          </c:extLst>
        </c:ser>
        <c:ser>
          <c:idx val="1"/>
          <c:order val="1"/>
          <c:tx>
            <c:strRef>
              <c:f>Sheet1!$C$1</c:f>
              <c:strCache>
                <c:ptCount val="1"/>
                <c:pt idx="0">
                  <c:v>2018</c:v>
                </c:pt>
              </c:strCache>
            </c:strRef>
          </c:tx>
          <c:spPr>
            <a:solidFill>
              <a:schemeClr val="accent6">
                <a:tint val="77000"/>
              </a:schemeClr>
            </a:solidFill>
            <a:ln>
              <a:noFill/>
            </a:ln>
            <a:effectLst/>
          </c:spPr>
          <c:invertIfNegative val="0"/>
          <c:cat>
            <c:strRef>
              <c:f>Sheet1!$A$2</c:f>
              <c:strCache>
                <c:ptCount val="1"/>
                <c:pt idx="0">
                  <c:v>Category 1</c:v>
                </c:pt>
              </c:strCache>
            </c:strRef>
          </c:cat>
          <c:val>
            <c:numRef>
              <c:f>Sheet1!$C$2</c:f>
              <c:numCache>
                <c:formatCode>_(* #,##0.00_);_(* \(#,##0.00\);_(* "-"??_);_(@_)</c:formatCode>
                <c:ptCount val="1"/>
                <c:pt idx="0">
                  <c:v>34300</c:v>
                </c:pt>
              </c:numCache>
            </c:numRef>
          </c:val>
          <c:extLst>
            <c:ext xmlns:c16="http://schemas.microsoft.com/office/drawing/2014/chart" uri="{C3380CC4-5D6E-409C-BE32-E72D297353CC}">
              <c16:uniqueId val="{00000001-684E-4F3F-B9F4-F4E22BC91D94}"/>
            </c:ext>
          </c:extLst>
        </c:ser>
        <c:dLbls>
          <c:showLegendKey val="0"/>
          <c:showVal val="0"/>
          <c:showCatName val="0"/>
          <c:showSerName val="0"/>
          <c:showPercent val="0"/>
          <c:showBubbleSize val="0"/>
        </c:dLbls>
        <c:gapWidth val="150"/>
        <c:overlap val="100"/>
        <c:axId val="540175128"/>
        <c:axId val="540172832"/>
      </c:barChart>
      <c:catAx>
        <c:axId val="540175128"/>
        <c:scaling>
          <c:orientation val="minMax"/>
        </c:scaling>
        <c:delete val="1"/>
        <c:axPos val="l"/>
        <c:numFmt formatCode="General" sourceLinked="1"/>
        <c:majorTickMark val="none"/>
        <c:minorTickMark val="none"/>
        <c:tickLblPos val="nextTo"/>
        <c:crossAx val="540172832"/>
        <c:crosses val="autoZero"/>
        <c:auto val="1"/>
        <c:lblAlgn val="ctr"/>
        <c:lblOffset val="100"/>
        <c:noMultiLvlLbl val="0"/>
      </c:catAx>
      <c:valAx>
        <c:axId val="540172832"/>
        <c:scaling>
          <c:orientation val="minMax"/>
        </c:scaling>
        <c:delete val="1"/>
        <c:axPos val="b"/>
        <c:numFmt formatCode="0%" sourceLinked="1"/>
        <c:majorTickMark val="none"/>
        <c:minorTickMark val="none"/>
        <c:tickLblPos val="nextTo"/>
        <c:crossAx val="540175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7.2470797692347197E-2"/>
          <c:y val="0.26421253505969844"/>
          <c:w val="0.88324149260677398"/>
          <c:h val="0.47157492988060318"/>
        </c:manualLayout>
      </c:layout>
      <c:barChart>
        <c:barDir val="bar"/>
        <c:grouping val="percentStacked"/>
        <c:varyColors val="0"/>
        <c:ser>
          <c:idx val="0"/>
          <c:order val="0"/>
          <c:tx>
            <c:strRef>
              <c:f>Sheet1!$B$1</c:f>
              <c:strCache>
                <c:ptCount val="1"/>
                <c:pt idx="0">
                  <c:v>20192</c:v>
                </c:pt>
              </c:strCache>
            </c:strRef>
          </c:tx>
          <c:spPr>
            <a:solidFill>
              <a:srgbClr val="12818C"/>
            </a:solidFill>
            <a:ln>
              <a:noFill/>
            </a:ln>
            <a:effectLst/>
          </c:spPr>
          <c:invertIfNegative val="0"/>
          <c:cat>
            <c:strRef>
              <c:f>Sheet1!$A$2</c:f>
              <c:strCache>
                <c:ptCount val="1"/>
                <c:pt idx="0">
                  <c:v>Category 1</c:v>
                </c:pt>
              </c:strCache>
            </c:strRef>
          </c:cat>
          <c:val>
            <c:numRef>
              <c:f>Sheet1!$B$2</c:f>
              <c:numCache>
                <c:formatCode>_(* #,##0.00_);_(* \(#,##0.00\);_(* "-"??_);_(@_)</c:formatCode>
                <c:ptCount val="1"/>
                <c:pt idx="0">
                  <c:v>39860</c:v>
                </c:pt>
              </c:numCache>
            </c:numRef>
          </c:val>
          <c:extLst>
            <c:ext xmlns:c16="http://schemas.microsoft.com/office/drawing/2014/chart" uri="{C3380CC4-5D6E-409C-BE32-E72D297353CC}">
              <c16:uniqueId val="{00000000-684E-4F3F-B9F4-F4E22BC91D94}"/>
            </c:ext>
          </c:extLst>
        </c:ser>
        <c:ser>
          <c:idx val="1"/>
          <c:order val="1"/>
          <c:tx>
            <c:strRef>
              <c:f>Sheet1!$C$1</c:f>
              <c:strCache>
                <c:ptCount val="1"/>
                <c:pt idx="0">
                  <c:v>2018</c:v>
                </c:pt>
              </c:strCache>
            </c:strRef>
          </c:tx>
          <c:spPr>
            <a:solidFill>
              <a:schemeClr val="accent6">
                <a:tint val="77000"/>
              </a:schemeClr>
            </a:solidFill>
            <a:ln>
              <a:noFill/>
            </a:ln>
            <a:effectLst/>
          </c:spPr>
          <c:invertIfNegative val="0"/>
          <c:cat>
            <c:strRef>
              <c:f>Sheet1!$A$2</c:f>
              <c:strCache>
                <c:ptCount val="1"/>
                <c:pt idx="0">
                  <c:v>Category 1</c:v>
                </c:pt>
              </c:strCache>
            </c:strRef>
          </c:cat>
          <c:val>
            <c:numRef>
              <c:f>Sheet1!$C$2</c:f>
              <c:numCache>
                <c:formatCode>_(* #,##0.00_);_(* \(#,##0.00\);_(* "-"??_);_(@_)</c:formatCode>
                <c:ptCount val="1"/>
                <c:pt idx="0">
                  <c:v>34300</c:v>
                </c:pt>
              </c:numCache>
            </c:numRef>
          </c:val>
          <c:extLst>
            <c:ext xmlns:c16="http://schemas.microsoft.com/office/drawing/2014/chart" uri="{C3380CC4-5D6E-409C-BE32-E72D297353CC}">
              <c16:uniqueId val="{00000001-684E-4F3F-B9F4-F4E22BC91D94}"/>
            </c:ext>
          </c:extLst>
        </c:ser>
        <c:dLbls>
          <c:showLegendKey val="0"/>
          <c:showVal val="0"/>
          <c:showCatName val="0"/>
          <c:showSerName val="0"/>
          <c:showPercent val="0"/>
          <c:showBubbleSize val="0"/>
        </c:dLbls>
        <c:gapWidth val="150"/>
        <c:overlap val="100"/>
        <c:axId val="540175128"/>
        <c:axId val="540172832"/>
      </c:barChart>
      <c:catAx>
        <c:axId val="540175128"/>
        <c:scaling>
          <c:orientation val="minMax"/>
        </c:scaling>
        <c:delete val="1"/>
        <c:axPos val="l"/>
        <c:numFmt formatCode="General" sourceLinked="1"/>
        <c:majorTickMark val="none"/>
        <c:minorTickMark val="none"/>
        <c:tickLblPos val="nextTo"/>
        <c:crossAx val="540172832"/>
        <c:crosses val="autoZero"/>
        <c:auto val="1"/>
        <c:lblAlgn val="ctr"/>
        <c:lblOffset val="100"/>
        <c:noMultiLvlLbl val="0"/>
      </c:catAx>
      <c:valAx>
        <c:axId val="540172832"/>
        <c:scaling>
          <c:orientation val="minMax"/>
        </c:scaling>
        <c:delete val="1"/>
        <c:axPos val="b"/>
        <c:numFmt formatCode="0%" sourceLinked="1"/>
        <c:majorTickMark val="none"/>
        <c:minorTickMark val="none"/>
        <c:tickLblPos val="nextTo"/>
        <c:crossAx val="540175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962471080706526"/>
          <c:y val="4.1983026956409056E-2"/>
          <c:w val="0.80037528919293466"/>
          <c:h val="0.49750968699493431"/>
        </c:manualLayout>
      </c:layout>
      <c:lineChart>
        <c:grouping val="standard"/>
        <c:varyColors val="0"/>
        <c:ser>
          <c:idx val="1"/>
          <c:order val="0"/>
          <c:tx>
            <c:strRef>
              <c:f>Sheet1!$B$1</c:f>
              <c:strCache>
                <c:ptCount val="1"/>
                <c:pt idx="0">
                  <c:v>Asia Pacific</c:v>
                </c:pt>
              </c:strCache>
            </c:strRef>
          </c:tx>
          <c:spPr>
            <a:ln w="22225" cap="rnd">
              <a:solidFill>
                <a:schemeClr val="accent2"/>
              </a:solidFill>
              <a:round/>
            </a:ln>
            <a:effectLst/>
          </c:spPr>
          <c:marker>
            <c:symbol val="diamond"/>
            <c:size val="6"/>
            <c:spPr>
              <a:solidFill>
                <a:schemeClr val="accent2"/>
              </a:solidFill>
              <a:ln w="9525">
                <a:solidFill>
                  <a:schemeClr val="accent2"/>
                </a:solidFill>
                <a:round/>
              </a:ln>
              <a:effectLst/>
            </c:spPr>
          </c:marker>
          <c:cat>
            <c:numRef>
              <c:f>Sheet1!$A$2:$A$6</c:f>
              <c:numCache>
                <c:formatCode>General</c:formatCode>
                <c:ptCount val="5"/>
                <c:pt idx="0">
                  <c:v>2017</c:v>
                </c:pt>
                <c:pt idx="1">
                  <c:v>2018</c:v>
                </c:pt>
                <c:pt idx="2">
                  <c:v>2019</c:v>
                </c:pt>
                <c:pt idx="3">
                  <c:v>2020</c:v>
                </c:pt>
                <c:pt idx="4">
                  <c:v>2021</c:v>
                </c:pt>
              </c:numCache>
            </c:numRef>
          </c:cat>
          <c:val>
            <c:numRef>
              <c:f>Sheet1!$B$2:$B$6</c:f>
              <c:numCache>
                <c:formatCode>0.00</c:formatCode>
                <c:ptCount val="5"/>
                <c:pt idx="0">
                  <c:v>1.1716701030927834</c:v>
                </c:pt>
                <c:pt idx="1">
                  <c:v>1.1757101814580133</c:v>
                </c:pt>
                <c:pt idx="2">
                  <c:v>1.181084447372422</c:v>
                </c:pt>
                <c:pt idx="3">
                  <c:v>1.1840770315877289</c:v>
                </c:pt>
                <c:pt idx="4">
                  <c:v>1.1964091507554167</c:v>
                </c:pt>
              </c:numCache>
            </c:numRef>
          </c:val>
          <c:smooth val="0"/>
          <c:extLst>
            <c:ext xmlns:c16="http://schemas.microsoft.com/office/drawing/2014/chart" uri="{C3380CC4-5D6E-409C-BE32-E72D297353CC}">
              <c16:uniqueId val="{00000000-BD28-4A2C-8AA2-4CBB0C905398}"/>
            </c:ext>
          </c:extLst>
        </c:ser>
        <c:ser>
          <c:idx val="0"/>
          <c:order val="1"/>
          <c:tx>
            <c:strRef>
              <c:f>Sheet1!$C$1</c:f>
              <c:strCache>
                <c:ptCount val="1"/>
                <c:pt idx="0">
                  <c:v>Europe</c:v>
                </c:pt>
              </c:strCache>
            </c:strRef>
          </c:tx>
          <c:spPr>
            <a:ln w="22225" cap="rnd">
              <a:solidFill>
                <a:schemeClr val="accent1"/>
              </a:solidFill>
              <a:round/>
            </a:ln>
            <a:effectLst/>
          </c:spPr>
          <c:marker>
            <c:symbol val="square"/>
            <c:size val="6"/>
            <c:spPr>
              <a:solidFill>
                <a:schemeClr val="accent1"/>
              </a:solidFill>
              <a:ln w="9525">
                <a:solidFill>
                  <a:schemeClr val="accent1"/>
                </a:solidFill>
                <a:round/>
              </a:ln>
              <a:effectLst/>
            </c:spPr>
          </c:marker>
          <c:cat>
            <c:numRef>
              <c:f>Sheet1!$A$2:$A$6</c:f>
              <c:numCache>
                <c:formatCode>General</c:formatCode>
                <c:ptCount val="5"/>
                <c:pt idx="0">
                  <c:v>2017</c:v>
                </c:pt>
                <c:pt idx="1">
                  <c:v>2018</c:v>
                </c:pt>
                <c:pt idx="2">
                  <c:v>2019</c:v>
                </c:pt>
                <c:pt idx="3">
                  <c:v>2020</c:v>
                </c:pt>
                <c:pt idx="4">
                  <c:v>2021</c:v>
                </c:pt>
              </c:numCache>
            </c:numRef>
          </c:cat>
          <c:val>
            <c:numRef>
              <c:f>Sheet1!$C$2:$C$6</c:f>
              <c:numCache>
                <c:formatCode>0.00</c:formatCode>
                <c:ptCount val="5"/>
                <c:pt idx="0">
                  <c:v>1.3532392996108946</c:v>
                </c:pt>
                <c:pt idx="1">
                  <c:v>1.3573393881178519</c:v>
                </c:pt>
                <c:pt idx="2">
                  <c:v>1.3629788196557029</c:v>
                </c:pt>
                <c:pt idx="3">
                  <c:v>1.3658693242014019</c:v>
                </c:pt>
                <c:pt idx="4">
                  <c:v>1.3795295385052977</c:v>
                </c:pt>
              </c:numCache>
            </c:numRef>
          </c:val>
          <c:smooth val="0"/>
          <c:extLst>
            <c:ext xmlns:c16="http://schemas.microsoft.com/office/drawing/2014/chart" uri="{C3380CC4-5D6E-409C-BE32-E72D297353CC}">
              <c16:uniqueId val="{00000001-BD28-4A2C-8AA2-4CBB0C905398}"/>
            </c:ext>
          </c:extLst>
        </c:ser>
        <c:ser>
          <c:idx val="2"/>
          <c:order val="2"/>
          <c:tx>
            <c:strRef>
              <c:f>Sheet1!$D$1</c:f>
              <c:strCache>
                <c:ptCount val="1"/>
                <c:pt idx="0">
                  <c:v>North America</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numRef>
              <c:f>Sheet1!$A$2:$A$6</c:f>
              <c:numCache>
                <c:formatCode>General</c:formatCode>
                <c:ptCount val="5"/>
                <c:pt idx="0">
                  <c:v>2017</c:v>
                </c:pt>
                <c:pt idx="1">
                  <c:v>2018</c:v>
                </c:pt>
                <c:pt idx="2">
                  <c:v>2019</c:v>
                </c:pt>
                <c:pt idx="3">
                  <c:v>2020</c:v>
                </c:pt>
                <c:pt idx="4">
                  <c:v>2021</c:v>
                </c:pt>
              </c:numCache>
            </c:numRef>
          </c:cat>
          <c:val>
            <c:numRef>
              <c:f>Sheet1!$D$2:$D$6</c:f>
              <c:numCache>
                <c:formatCode>0.00</c:formatCode>
                <c:ptCount val="5"/>
                <c:pt idx="0">
                  <c:v>1.4461240310077517</c:v>
                </c:pt>
                <c:pt idx="1">
                  <c:v>1.4519661153846153</c:v>
                </c:pt>
                <c:pt idx="2">
                  <c:v>1.4594730170997972</c:v>
                </c:pt>
                <c:pt idx="3">
                  <c:v>1.4640534653465347</c:v>
                </c:pt>
                <c:pt idx="4">
                  <c:v>1.4802039012971813</c:v>
                </c:pt>
              </c:numCache>
            </c:numRef>
          </c:val>
          <c:smooth val="0"/>
          <c:extLst>
            <c:ext xmlns:c16="http://schemas.microsoft.com/office/drawing/2014/chart" uri="{C3380CC4-5D6E-409C-BE32-E72D297353CC}">
              <c16:uniqueId val="{00000002-BD28-4A2C-8AA2-4CBB0C905398}"/>
            </c:ext>
          </c:extLst>
        </c:ser>
        <c:ser>
          <c:idx val="3"/>
          <c:order val="3"/>
          <c:tx>
            <c:strRef>
              <c:f>Sheet1!$E$1</c:f>
              <c:strCache>
                <c:ptCount val="1"/>
                <c:pt idx="0">
                  <c:v>Middle East &amp; Africa</c:v>
                </c:pt>
              </c:strCache>
            </c:strRef>
          </c:tx>
          <c:spPr>
            <a:ln w="22225" cap="rnd">
              <a:solidFill>
                <a:schemeClr val="accent4"/>
              </a:solidFill>
              <a:round/>
            </a:ln>
            <a:effectLst/>
          </c:spPr>
          <c:marker>
            <c:symbol val="x"/>
            <c:size val="6"/>
            <c:spPr>
              <a:noFill/>
              <a:ln w="9525">
                <a:solidFill>
                  <a:schemeClr val="accent4"/>
                </a:solidFill>
                <a:round/>
              </a:ln>
              <a:effectLst/>
            </c:spPr>
          </c:marker>
          <c:cat>
            <c:numRef>
              <c:f>Sheet1!$A$2:$A$6</c:f>
              <c:numCache>
                <c:formatCode>General</c:formatCode>
                <c:ptCount val="5"/>
                <c:pt idx="0">
                  <c:v>2017</c:v>
                </c:pt>
                <c:pt idx="1">
                  <c:v>2018</c:v>
                </c:pt>
                <c:pt idx="2">
                  <c:v>2019</c:v>
                </c:pt>
                <c:pt idx="3">
                  <c:v>2020</c:v>
                </c:pt>
                <c:pt idx="4">
                  <c:v>2021</c:v>
                </c:pt>
              </c:numCache>
            </c:numRef>
          </c:cat>
          <c:val>
            <c:numRef>
              <c:f>Sheet1!$E$2:$E$6</c:f>
              <c:numCache>
                <c:formatCode>0.00</c:formatCode>
                <c:ptCount val="5"/>
                <c:pt idx="0">
                  <c:v>0.94841685649202745</c:v>
                </c:pt>
                <c:pt idx="1">
                  <c:v>0.94888928137975082</c:v>
                </c:pt>
                <c:pt idx="2">
                  <c:v>0.95036532954985165</c:v>
                </c:pt>
                <c:pt idx="3">
                  <c:v>0.94985227583512399</c:v>
                </c:pt>
                <c:pt idx="4">
                  <c:v>0.95673895318253555</c:v>
                </c:pt>
              </c:numCache>
            </c:numRef>
          </c:val>
          <c:smooth val="0"/>
          <c:extLst>
            <c:ext xmlns:c16="http://schemas.microsoft.com/office/drawing/2014/chart" uri="{C3380CC4-5D6E-409C-BE32-E72D297353CC}">
              <c16:uniqueId val="{00000003-BD28-4A2C-8AA2-4CBB0C905398}"/>
            </c:ext>
          </c:extLst>
        </c:ser>
        <c:ser>
          <c:idx val="4"/>
          <c:order val="4"/>
          <c:tx>
            <c:strRef>
              <c:f>Sheet1!$F$1</c:f>
              <c:strCache>
                <c:ptCount val="1"/>
                <c:pt idx="0">
                  <c:v>South America</c:v>
                </c:pt>
              </c:strCache>
            </c:strRef>
          </c:tx>
          <c:spPr>
            <a:ln w="22225" cap="rnd">
              <a:solidFill>
                <a:schemeClr val="accent5"/>
              </a:solidFill>
              <a:round/>
            </a:ln>
            <a:effectLst/>
          </c:spPr>
          <c:marker>
            <c:symbol val="star"/>
            <c:size val="6"/>
            <c:spPr>
              <a:noFill/>
              <a:ln w="9525">
                <a:solidFill>
                  <a:schemeClr val="accent5"/>
                </a:solidFill>
                <a:round/>
              </a:ln>
              <a:effectLst/>
            </c:spPr>
          </c:marker>
          <c:cat>
            <c:numRef>
              <c:f>Sheet1!$A$2:$A$6</c:f>
              <c:numCache>
                <c:formatCode>General</c:formatCode>
                <c:ptCount val="5"/>
                <c:pt idx="0">
                  <c:v>2017</c:v>
                </c:pt>
                <c:pt idx="1">
                  <c:v>2018</c:v>
                </c:pt>
                <c:pt idx="2">
                  <c:v>2019</c:v>
                </c:pt>
                <c:pt idx="3">
                  <c:v>2020</c:v>
                </c:pt>
                <c:pt idx="4">
                  <c:v>2021</c:v>
                </c:pt>
              </c:numCache>
            </c:numRef>
          </c:cat>
          <c:val>
            <c:numRef>
              <c:f>Sheet1!$F$2:$F$6</c:f>
              <c:numCache>
                <c:formatCode>0.00</c:formatCode>
                <c:ptCount val="5"/>
                <c:pt idx="0">
                  <c:v>0.97775390625000125</c:v>
                </c:pt>
                <c:pt idx="1">
                  <c:v>0.97770239639441681</c:v>
                </c:pt>
                <c:pt idx="2">
                  <c:v>0.97864611271998336</c:v>
                </c:pt>
                <c:pt idx="3">
                  <c:v>0.97750077886894537</c:v>
                </c:pt>
                <c:pt idx="4">
                  <c:v>0.98392334096110035</c:v>
                </c:pt>
              </c:numCache>
            </c:numRef>
          </c:val>
          <c:smooth val="0"/>
          <c:extLst>
            <c:ext xmlns:c16="http://schemas.microsoft.com/office/drawing/2014/chart" uri="{C3380CC4-5D6E-409C-BE32-E72D297353CC}">
              <c16:uniqueId val="{00000004-BD28-4A2C-8AA2-4CBB0C905398}"/>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1"/>
        <c:axPos val="b"/>
        <c:numFmt formatCode="General" sourceLinked="1"/>
        <c:majorTickMark val="out"/>
        <c:minorTickMark val="none"/>
        <c:tickLblPos val="nextTo"/>
        <c:crossAx val="390733872"/>
        <c:crosses val="autoZero"/>
        <c:auto val="1"/>
        <c:lblAlgn val="ctr"/>
        <c:lblOffset val="100"/>
        <c:noMultiLvlLbl val="0"/>
      </c:catAx>
      <c:valAx>
        <c:axId val="390733872"/>
        <c:scaling>
          <c:orientation val="minMax"/>
          <c:min val="0.70000000000000007"/>
        </c:scaling>
        <c:delete val="1"/>
        <c:axPos val="l"/>
        <c:numFmt formatCode="0.00" sourceLinked="1"/>
        <c:majorTickMark val="out"/>
        <c:minorTickMark val="none"/>
        <c:tickLblPos val="nextTo"/>
        <c:crossAx val="390739448"/>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Verdana" panose="020B0604030504040204" pitchFamily="34" charset="0"/>
          <a:ea typeface="Verdana" panose="020B0604030504040204" pitchFamily="34" charset="0"/>
        </a:defRPr>
      </a:pPr>
      <a:endParaRPr lang="en-US"/>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7.2470797692347197E-2"/>
          <c:y val="0.26421253505969844"/>
          <c:w val="0.88324149260677398"/>
          <c:h val="0.47157492988060318"/>
        </c:manualLayout>
      </c:layout>
      <c:barChart>
        <c:barDir val="bar"/>
        <c:grouping val="percentStacked"/>
        <c:varyColors val="0"/>
        <c:ser>
          <c:idx val="0"/>
          <c:order val="0"/>
          <c:tx>
            <c:strRef>
              <c:f>Sheet1!$B$1</c:f>
              <c:strCache>
                <c:ptCount val="1"/>
                <c:pt idx="0">
                  <c:v>20192</c:v>
                </c:pt>
              </c:strCache>
            </c:strRef>
          </c:tx>
          <c:spPr>
            <a:solidFill>
              <a:srgbClr val="12818C"/>
            </a:solidFill>
            <a:ln>
              <a:noFill/>
            </a:ln>
            <a:effectLst/>
          </c:spPr>
          <c:invertIfNegative val="0"/>
          <c:cat>
            <c:strRef>
              <c:f>Sheet1!$A$2</c:f>
              <c:strCache>
                <c:ptCount val="1"/>
                <c:pt idx="0">
                  <c:v>Category 1</c:v>
                </c:pt>
              </c:strCache>
            </c:strRef>
          </c:cat>
          <c:val>
            <c:numRef>
              <c:f>Sheet1!$B$2</c:f>
              <c:numCache>
                <c:formatCode>_(* #,##0.00_);_(* \(#,##0.00\);_(* "-"??_);_(@_)</c:formatCode>
                <c:ptCount val="1"/>
                <c:pt idx="0">
                  <c:v>39860</c:v>
                </c:pt>
              </c:numCache>
            </c:numRef>
          </c:val>
          <c:extLst>
            <c:ext xmlns:c16="http://schemas.microsoft.com/office/drawing/2014/chart" uri="{C3380CC4-5D6E-409C-BE32-E72D297353CC}">
              <c16:uniqueId val="{00000000-684E-4F3F-B9F4-F4E22BC91D94}"/>
            </c:ext>
          </c:extLst>
        </c:ser>
        <c:ser>
          <c:idx val="1"/>
          <c:order val="1"/>
          <c:tx>
            <c:strRef>
              <c:f>Sheet1!$C$1</c:f>
              <c:strCache>
                <c:ptCount val="1"/>
                <c:pt idx="0">
                  <c:v>2018</c:v>
                </c:pt>
              </c:strCache>
            </c:strRef>
          </c:tx>
          <c:spPr>
            <a:solidFill>
              <a:schemeClr val="accent6">
                <a:tint val="77000"/>
              </a:schemeClr>
            </a:solidFill>
            <a:ln>
              <a:noFill/>
            </a:ln>
            <a:effectLst/>
          </c:spPr>
          <c:invertIfNegative val="0"/>
          <c:cat>
            <c:strRef>
              <c:f>Sheet1!$A$2</c:f>
              <c:strCache>
                <c:ptCount val="1"/>
                <c:pt idx="0">
                  <c:v>Category 1</c:v>
                </c:pt>
              </c:strCache>
            </c:strRef>
          </c:cat>
          <c:val>
            <c:numRef>
              <c:f>Sheet1!$C$2</c:f>
              <c:numCache>
                <c:formatCode>_(* #,##0.00_);_(* \(#,##0.00\);_(* "-"??_);_(@_)</c:formatCode>
                <c:ptCount val="1"/>
                <c:pt idx="0">
                  <c:v>34300</c:v>
                </c:pt>
              </c:numCache>
            </c:numRef>
          </c:val>
          <c:extLst>
            <c:ext xmlns:c16="http://schemas.microsoft.com/office/drawing/2014/chart" uri="{C3380CC4-5D6E-409C-BE32-E72D297353CC}">
              <c16:uniqueId val="{00000001-684E-4F3F-B9F4-F4E22BC91D94}"/>
            </c:ext>
          </c:extLst>
        </c:ser>
        <c:dLbls>
          <c:showLegendKey val="0"/>
          <c:showVal val="0"/>
          <c:showCatName val="0"/>
          <c:showSerName val="0"/>
          <c:showPercent val="0"/>
          <c:showBubbleSize val="0"/>
        </c:dLbls>
        <c:gapWidth val="150"/>
        <c:overlap val="100"/>
        <c:axId val="540175128"/>
        <c:axId val="540172832"/>
      </c:barChart>
      <c:catAx>
        <c:axId val="540175128"/>
        <c:scaling>
          <c:orientation val="minMax"/>
        </c:scaling>
        <c:delete val="1"/>
        <c:axPos val="l"/>
        <c:numFmt formatCode="General" sourceLinked="1"/>
        <c:majorTickMark val="none"/>
        <c:minorTickMark val="none"/>
        <c:tickLblPos val="nextTo"/>
        <c:crossAx val="540172832"/>
        <c:crosses val="autoZero"/>
        <c:auto val="1"/>
        <c:lblAlgn val="ctr"/>
        <c:lblOffset val="100"/>
        <c:noMultiLvlLbl val="0"/>
      </c:catAx>
      <c:valAx>
        <c:axId val="540172832"/>
        <c:scaling>
          <c:orientation val="minMax"/>
        </c:scaling>
        <c:delete val="1"/>
        <c:axPos val="b"/>
        <c:numFmt formatCode="0%" sourceLinked="1"/>
        <c:majorTickMark val="none"/>
        <c:minorTickMark val="none"/>
        <c:tickLblPos val="nextTo"/>
        <c:crossAx val="540175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7.2470797692347197E-2"/>
          <c:y val="0.26421253505969844"/>
          <c:w val="0.88324149260677398"/>
          <c:h val="0.47157492988060318"/>
        </c:manualLayout>
      </c:layout>
      <c:barChart>
        <c:barDir val="bar"/>
        <c:grouping val="percentStacked"/>
        <c:varyColors val="0"/>
        <c:ser>
          <c:idx val="0"/>
          <c:order val="0"/>
          <c:tx>
            <c:strRef>
              <c:f>Sheet1!$B$1</c:f>
              <c:strCache>
                <c:ptCount val="1"/>
                <c:pt idx="0">
                  <c:v>20192</c:v>
                </c:pt>
              </c:strCache>
            </c:strRef>
          </c:tx>
          <c:spPr>
            <a:solidFill>
              <a:srgbClr val="12818C"/>
            </a:solidFill>
            <a:ln>
              <a:noFill/>
            </a:ln>
            <a:effectLst/>
          </c:spPr>
          <c:invertIfNegative val="0"/>
          <c:cat>
            <c:strRef>
              <c:f>Sheet1!$A$2</c:f>
              <c:strCache>
                <c:ptCount val="1"/>
                <c:pt idx="0">
                  <c:v>Category 1</c:v>
                </c:pt>
              </c:strCache>
            </c:strRef>
          </c:cat>
          <c:val>
            <c:numRef>
              <c:f>Sheet1!$B$2</c:f>
              <c:numCache>
                <c:formatCode>_(* #,##0.00_);_(* \(#,##0.00\);_(* "-"??_);_(@_)</c:formatCode>
                <c:ptCount val="1"/>
                <c:pt idx="0">
                  <c:v>39860</c:v>
                </c:pt>
              </c:numCache>
            </c:numRef>
          </c:val>
          <c:extLst>
            <c:ext xmlns:c16="http://schemas.microsoft.com/office/drawing/2014/chart" uri="{C3380CC4-5D6E-409C-BE32-E72D297353CC}">
              <c16:uniqueId val="{00000000-684E-4F3F-B9F4-F4E22BC91D94}"/>
            </c:ext>
          </c:extLst>
        </c:ser>
        <c:ser>
          <c:idx val="1"/>
          <c:order val="1"/>
          <c:tx>
            <c:strRef>
              <c:f>Sheet1!$C$1</c:f>
              <c:strCache>
                <c:ptCount val="1"/>
                <c:pt idx="0">
                  <c:v>2018</c:v>
                </c:pt>
              </c:strCache>
            </c:strRef>
          </c:tx>
          <c:spPr>
            <a:solidFill>
              <a:schemeClr val="accent6">
                <a:tint val="77000"/>
              </a:schemeClr>
            </a:solidFill>
            <a:ln>
              <a:noFill/>
            </a:ln>
            <a:effectLst/>
          </c:spPr>
          <c:invertIfNegative val="0"/>
          <c:cat>
            <c:strRef>
              <c:f>Sheet1!$A$2</c:f>
              <c:strCache>
                <c:ptCount val="1"/>
                <c:pt idx="0">
                  <c:v>Category 1</c:v>
                </c:pt>
              </c:strCache>
            </c:strRef>
          </c:cat>
          <c:val>
            <c:numRef>
              <c:f>Sheet1!$C$2</c:f>
              <c:numCache>
                <c:formatCode>_(* #,##0.00_);_(* \(#,##0.00\);_(* "-"??_);_(@_)</c:formatCode>
                <c:ptCount val="1"/>
                <c:pt idx="0">
                  <c:v>34300</c:v>
                </c:pt>
              </c:numCache>
            </c:numRef>
          </c:val>
          <c:extLst>
            <c:ext xmlns:c16="http://schemas.microsoft.com/office/drawing/2014/chart" uri="{C3380CC4-5D6E-409C-BE32-E72D297353CC}">
              <c16:uniqueId val="{00000001-684E-4F3F-B9F4-F4E22BC91D94}"/>
            </c:ext>
          </c:extLst>
        </c:ser>
        <c:dLbls>
          <c:showLegendKey val="0"/>
          <c:showVal val="0"/>
          <c:showCatName val="0"/>
          <c:showSerName val="0"/>
          <c:showPercent val="0"/>
          <c:showBubbleSize val="0"/>
        </c:dLbls>
        <c:gapWidth val="150"/>
        <c:overlap val="100"/>
        <c:axId val="540175128"/>
        <c:axId val="540172832"/>
      </c:barChart>
      <c:catAx>
        <c:axId val="540175128"/>
        <c:scaling>
          <c:orientation val="minMax"/>
        </c:scaling>
        <c:delete val="1"/>
        <c:axPos val="l"/>
        <c:numFmt formatCode="General" sourceLinked="1"/>
        <c:majorTickMark val="none"/>
        <c:minorTickMark val="none"/>
        <c:tickLblPos val="nextTo"/>
        <c:crossAx val="540172832"/>
        <c:crosses val="autoZero"/>
        <c:auto val="1"/>
        <c:lblAlgn val="ctr"/>
        <c:lblOffset val="100"/>
        <c:noMultiLvlLbl val="0"/>
      </c:catAx>
      <c:valAx>
        <c:axId val="540172832"/>
        <c:scaling>
          <c:orientation val="minMax"/>
        </c:scaling>
        <c:delete val="1"/>
        <c:axPos val="b"/>
        <c:numFmt formatCode="0%" sourceLinked="1"/>
        <c:majorTickMark val="none"/>
        <c:minorTickMark val="none"/>
        <c:tickLblPos val="nextTo"/>
        <c:crossAx val="540175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7.2470797692347197E-2"/>
          <c:y val="0.26421253505969844"/>
          <c:w val="0.88324149260677398"/>
          <c:h val="0.47157492988060318"/>
        </c:manualLayout>
      </c:layout>
      <c:barChart>
        <c:barDir val="bar"/>
        <c:grouping val="percentStacked"/>
        <c:varyColors val="0"/>
        <c:ser>
          <c:idx val="0"/>
          <c:order val="0"/>
          <c:tx>
            <c:strRef>
              <c:f>Sheet1!$B$1</c:f>
              <c:strCache>
                <c:ptCount val="1"/>
                <c:pt idx="0">
                  <c:v>20192</c:v>
                </c:pt>
              </c:strCache>
            </c:strRef>
          </c:tx>
          <c:spPr>
            <a:solidFill>
              <a:srgbClr val="12818C"/>
            </a:solidFill>
            <a:ln>
              <a:noFill/>
            </a:ln>
            <a:effectLst/>
          </c:spPr>
          <c:invertIfNegative val="0"/>
          <c:cat>
            <c:strRef>
              <c:f>Sheet1!$A$2</c:f>
              <c:strCache>
                <c:ptCount val="1"/>
                <c:pt idx="0">
                  <c:v>Category 1</c:v>
                </c:pt>
              </c:strCache>
            </c:strRef>
          </c:cat>
          <c:val>
            <c:numRef>
              <c:f>Sheet1!$B$2</c:f>
              <c:numCache>
                <c:formatCode>_(* #,##0.00_);_(* \(#,##0.00\);_(* "-"??_);_(@_)</c:formatCode>
                <c:ptCount val="1"/>
                <c:pt idx="0">
                  <c:v>39860</c:v>
                </c:pt>
              </c:numCache>
            </c:numRef>
          </c:val>
          <c:extLst>
            <c:ext xmlns:c16="http://schemas.microsoft.com/office/drawing/2014/chart" uri="{C3380CC4-5D6E-409C-BE32-E72D297353CC}">
              <c16:uniqueId val="{00000000-684E-4F3F-B9F4-F4E22BC91D94}"/>
            </c:ext>
          </c:extLst>
        </c:ser>
        <c:ser>
          <c:idx val="1"/>
          <c:order val="1"/>
          <c:tx>
            <c:strRef>
              <c:f>Sheet1!$C$1</c:f>
              <c:strCache>
                <c:ptCount val="1"/>
                <c:pt idx="0">
                  <c:v>2018</c:v>
                </c:pt>
              </c:strCache>
            </c:strRef>
          </c:tx>
          <c:spPr>
            <a:solidFill>
              <a:schemeClr val="accent6">
                <a:tint val="77000"/>
              </a:schemeClr>
            </a:solidFill>
            <a:ln>
              <a:noFill/>
            </a:ln>
            <a:effectLst/>
          </c:spPr>
          <c:invertIfNegative val="0"/>
          <c:cat>
            <c:strRef>
              <c:f>Sheet1!$A$2</c:f>
              <c:strCache>
                <c:ptCount val="1"/>
                <c:pt idx="0">
                  <c:v>Category 1</c:v>
                </c:pt>
              </c:strCache>
            </c:strRef>
          </c:cat>
          <c:val>
            <c:numRef>
              <c:f>Sheet1!$C$2</c:f>
              <c:numCache>
                <c:formatCode>_(* #,##0.00_);_(* \(#,##0.00\);_(* "-"??_);_(@_)</c:formatCode>
                <c:ptCount val="1"/>
                <c:pt idx="0">
                  <c:v>34300</c:v>
                </c:pt>
              </c:numCache>
            </c:numRef>
          </c:val>
          <c:extLst>
            <c:ext xmlns:c16="http://schemas.microsoft.com/office/drawing/2014/chart" uri="{C3380CC4-5D6E-409C-BE32-E72D297353CC}">
              <c16:uniqueId val="{00000001-684E-4F3F-B9F4-F4E22BC91D94}"/>
            </c:ext>
          </c:extLst>
        </c:ser>
        <c:dLbls>
          <c:showLegendKey val="0"/>
          <c:showVal val="0"/>
          <c:showCatName val="0"/>
          <c:showSerName val="0"/>
          <c:showPercent val="0"/>
          <c:showBubbleSize val="0"/>
        </c:dLbls>
        <c:gapWidth val="150"/>
        <c:overlap val="100"/>
        <c:axId val="540175128"/>
        <c:axId val="540172832"/>
      </c:barChart>
      <c:catAx>
        <c:axId val="540175128"/>
        <c:scaling>
          <c:orientation val="minMax"/>
        </c:scaling>
        <c:delete val="1"/>
        <c:axPos val="l"/>
        <c:numFmt formatCode="General" sourceLinked="1"/>
        <c:majorTickMark val="none"/>
        <c:minorTickMark val="none"/>
        <c:tickLblPos val="nextTo"/>
        <c:crossAx val="540172832"/>
        <c:crosses val="autoZero"/>
        <c:auto val="1"/>
        <c:lblAlgn val="ctr"/>
        <c:lblOffset val="100"/>
        <c:noMultiLvlLbl val="0"/>
      </c:catAx>
      <c:valAx>
        <c:axId val="540172832"/>
        <c:scaling>
          <c:orientation val="minMax"/>
        </c:scaling>
        <c:delete val="1"/>
        <c:axPos val="b"/>
        <c:numFmt formatCode="0%" sourceLinked="1"/>
        <c:majorTickMark val="none"/>
        <c:minorTickMark val="none"/>
        <c:tickLblPos val="nextTo"/>
        <c:crossAx val="540175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272226949224409"/>
          <c:y val="0"/>
          <c:w val="0.80037528919293466"/>
          <c:h val="0.73915828455807431"/>
        </c:manualLayout>
      </c:layout>
      <c:lineChart>
        <c:grouping val="standard"/>
        <c:varyColors val="0"/>
        <c:ser>
          <c:idx val="1"/>
          <c:order val="0"/>
          <c:tx>
            <c:strRef>
              <c:f>Sheet1!$B$1</c:f>
              <c:strCache>
                <c:ptCount val="1"/>
                <c:pt idx="0">
                  <c:v>Calcium Nitrate (15.5-0-0-19)</c:v>
                </c:pt>
              </c:strCache>
            </c:strRef>
          </c:tx>
          <c:spPr>
            <a:ln w="22225" cap="rnd">
              <a:solidFill>
                <a:schemeClr val="accent2"/>
              </a:solidFill>
              <a:round/>
            </a:ln>
            <a:effectLst/>
          </c:spPr>
          <c:marker>
            <c:symbol val="diamond"/>
            <c:size val="6"/>
            <c:spPr>
              <a:solidFill>
                <a:schemeClr val="accent2"/>
              </a:solidFill>
              <a:ln w="9525">
                <a:solidFill>
                  <a:schemeClr val="accent2"/>
                </a:solidFill>
                <a:round/>
              </a:ln>
              <a:effectLst/>
            </c:spPr>
          </c:marker>
          <c:cat>
            <c:strRef>
              <c:f>Sheet1!$A$2:$A$13</c:f>
              <c:strCache>
                <c:ptCount val="12"/>
                <c:pt idx="0">
                  <c:v>Q1 2018</c:v>
                </c:pt>
                <c:pt idx="1">
                  <c:v>Q2 2018</c:v>
                </c:pt>
                <c:pt idx="2">
                  <c:v>Q3 2018</c:v>
                </c:pt>
                <c:pt idx="3">
                  <c:v>Q4 2018</c:v>
                </c:pt>
                <c:pt idx="4">
                  <c:v>Q1 2019</c:v>
                </c:pt>
                <c:pt idx="5">
                  <c:v>Q2 2019</c:v>
                </c:pt>
                <c:pt idx="6">
                  <c:v>Q3 2019</c:v>
                </c:pt>
                <c:pt idx="7">
                  <c:v>Q4 2019</c:v>
                </c:pt>
                <c:pt idx="8">
                  <c:v>Q1 2020</c:v>
                </c:pt>
                <c:pt idx="9">
                  <c:v>Q2 2020</c:v>
                </c:pt>
                <c:pt idx="10">
                  <c:v>Q3 2020</c:v>
                </c:pt>
                <c:pt idx="11">
                  <c:v>Q4 2020</c:v>
                </c:pt>
              </c:strCache>
            </c:strRef>
          </c:cat>
          <c:val>
            <c:numRef>
              <c:f>Sheet1!$B$2:$B$13</c:f>
              <c:numCache>
                <c:formatCode>0.00</c:formatCode>
                <c:ptCount val="12"/>
                <c:pt idx="0">
                  <c:v>48.75</c:v>
                </c:pt>
                <c:pt idx="1">
                  <c:v>45.35</c:v>
                </c:pt>
                <c:pt idx="2">
                  <c:v>47.45</c:v>
                </c:pt>
                <c:pt idx="3">
                  <c:v>47.45</c:v>
                </c:pt>
                <c:pt idx="4">
                  <c:v>45.55</c:v>
                </c:pt>
                <c:pt idx="5">
                  <c:v>46.35</c:v>
                </c:pt>
                <c:pt idx="6">
                  <c:v>47.58</c:v>
                </c:pt>
                <c:pt idx="7">
                  <c:v>47.52</c:v>
                </c:pt>
                <c:pt idx="8">
                  <c:v>46.23</c:v>
                </c:pt>
                <c:pt idx="9">
                  <c:v>45.18</c:v>
                </c:pt>
                <c:pt idx="10">
                  <c:v>44.02</c:v>
                </c:pt>
                <c:pt idx="11">
                  <c:v>43.25</c:v>
                </c:pt>
              </c:numCache>
            </c:numRef>
          </c:val>
          <c:smooth val="0"/>
          <c:extLst>
            <c:ext xmlns:c16="http://schemas.microsoft.com/office/drawing/2014/chart" uri="{C3380CC4-5D6E-409C-BE32-E72D297353CC}">
              <c16:uniqueId val="{00000000-4F2F-424B-B945-563EAAEADCF8}"/>
            </c:ext>
          </c:extLst>
        </c:ser>
        <c:ser>
          <c:idx val="0"/>
          <c:order val="1"/>
          <c:tx>
            <c:strRef>
              <c:f>Sheet1!$C$1</c:f>
              <c:strCache>
                <c:ptCount val="1"/>
                <c:pt idx="0">
                  <c:v>Potassium Nitrate (13-0-45)</c:v>
                </c:pt>
              </c:strCache>
            </c:strRef>
          </c:tx>
          <c:spPr>
            <a:ln w="22225" cap="rnd">
              <a:solidFill>
                <a:schemeClr val="accent1"/>
              </a:solidFill>
              <a:round/>
            </a:ln>
            <a:effectLst/>
          </c:spPr>
          <c:marker>
            <c:symbol val="square"/>
            <c:size val="6"/>
            <c:spPr>
              <a:solidFill>
                <a:schemeClr val="accent1"/>
              </a:solidFill>
              <a:ln w="9525">
                <a:solidFill>
                  <a:schemeClr val="accent1"/>
                </a:solidFill>
                <a:round/>
              </a:ln>
              <a:effectLst/>
            </c:spPr>
          </c:marker>
          <c:cat>
            <c:strRef>
              <c:f>Sheet1!$A$2:$A$13</c:f>
              <c:strCache>
                <c:ptCount val="12"/>
                <c:pt idx="0">
                  <c:v>Q1 2018</c:v>
                </c:pt>
                <c:pt idx="1">
                  <c:v>Q2 2018</c:v>
                </c:pt>
                <c:pt idx="2">
                  <c:v>Q3 2018</c:v>
                </c:pt>
                <c:pt idx="3">
                  <c:v>Q4 2018</c:v>
                </c:pt>
                <c:pt idx="4">
                  <c:v>Q1 2019</c:v>
                </c:pt>
                <c:pt idx="5">
                  <c:v>Q2 2019</c:v>
                </c:pt>
                <c:pt idx="6">
                  <c:v>Q3 2019</c:v>
                </c:pt>
                <c:pt idx="7">
                  <c:v>Q4 2019</c:v>
                </c:pt>
                <c:pt idx="8">
                  <c:v>Q1 2020</c:v>
                </c:pt>
                <c:pt idx="9">
                  <c:v>Q2 2020</c:v>
                </c:pt>
                <c:pt idx="10">
                  <c:v>Q3 2020</c:v>
                </c:pt>
                <c:pt idx="11">
                  <c:v>Q4 2020</c:v>
                </c:pt>
              </c:strCache>
            </c:strRef>
          </c:cat>
          <c:val>
            <c:numRef>
              <c:f>Sheet1!$C$2:$C$13</c:f>
              <c:numCache>
                <c:formatCode>0.00</c:formatCode>
                <c:ptCount val="12"/>
                <c:pt idx="0">
                  <c:v>104.25</c:v>
                </c:pt>
                <c:pt idx="1">
                  <c:v>103.1</c:v>
                </c:pt>
                <c:pt idx="2">
                  <c:v>102</c:v>
                </c:pt>
                <c:pt idx="3">
                  <c:v>101.65</c:v>
                </c:pt>
                <c:pt idx="4">
                  <c:v>101.86</c:v>
                </c:pt>
                <c:pt idx="5">
                  <c:v>102.57</c:v>
                </c:pt>
                <c:pt idx="6">
                  <c:v>101.54</c:v>
                </c:pt>
                <c:pt idx="7">
                  <c:v>100.55</c:v>
                </c:pt>
                <c:pt idx="8">
                  <c:v>97.54</c:v>
                </c:pt>
                <c:pt idx="9">
                  <c:v>98.57</c:v>
                </c:pt>
                <c:pt idx="10">
                  <c:v>98.1</c:v>
                </c:pt>
                <c:pt idx="11">
                  <c:v>98.74</c:v>
                </c:pt>
              </c:numCache>
            </c:numRef>
          </c:val>
          <c:smooth val="0"/>
          <c:extLst>
            <c:ext xmlns:c16="http://schemas.microsoft.com/office/drawing/2014/chart" uri="{C3380CC4-5D6E-409C-BE32-E72D297353CC}">
              <c16:uniqueId val="{00000001-4F2F-424B-B945-563EAAEADCF8}"/>
            </c:ext>
          </c:extLst>
        </c:ser>
        <c:ser>
          <c:idx val="2"/>
          <c:order val="2"/>
          <c:tx>
            <c:strRef>
              <c:f>Sheet1!$D$1</c:f>
              <c:strCache>
                <c:ptCount val="1"/>
                <c:pt idx="0">
                  <c:v>Potassium Sulphate (0-0-50)</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Sheet1!$A$2:$A$13</c:f>
              <c:strCache>
                <c:ptCount val="12"/>
                <c:pt idx="0">
                  <c:v>Q1 2018</c:v>
                </c:pt>
                <c:pt idx="1">
                  <c:v>Q2 2018</c:v>
                </c:pt>
                <c:pt idx="2">
                  <c:v>Q3 2018</c:v>
                </c:pt>
                <c:pt idx="3">
                  <c:v>Q4 2018</c:v>
                </c:pt>
                <c:pt idx="4">
                  <c:v>Q1 2019</c:v>
                </c:pt>
                <c:pt idx="5">
                  <c:v>Q2 2019</c:v>
                </c:pt>
                <c:pt idx="6">
                  <c:v>Q3 2019</c:v>
                </c:pt>
                <c:pt idx="7">
                  <c:v>Q4 2019</c:v>
                </c:pt>
                <c:pt idx="8">
                  <c:v>Q1 2020</c:v>
                </c:pt>
                <c:pt idx="9">
                  <c:v>Q2 2020</c:v>
                </c:pt>
                <c:pt idx="10">
                  <c:v>Q3 2020</c:v>
                </c:pt>
                <c:pt idx="11">
                  <c:v>Q4 2020</c:v>
                </c:pt>
              </c:strCache>
            </c:strRef>
          </c:cat>
          <c:val>
            <c:numRef>
              <c:f>Sheet1!$D$2:$D$13</c:f>
              <c:numCache>
                <c:formatCode>0.00</c:formatCode>
                <c:ptCount val="12"/>
                <c:pt idx="0">
                  <c:v>60.55</c:v>
                </c:pt>
                <c:pt idx="1">
                  <c:v>61.75</c:v>
                </c:pt>
                <c:pt idx="2">
                  <c:v>61.4</c:v>
                </c:pt>
                <c:pt idx="3">
                  <c:v>62.3</c:v>
                </c:pt>
                <c:pt idx="4">
                  <c:v>70.45</c:v>
                </c:pt>
                <c:pt idx="5">
                  <c:v>69.8</c:v>
                </c:pt>
                <c:pt idx="6">
                  <c:v>68.900000000000006</c:v>
                </c:pt>
                <c:pt idx="7">
                  <c:v>69.86</c:v>
                </c:pt>
                <c:pt idx="8">
                  <c:v>72.13</c:v>
                </c:pt>
                <c:pt idx="9">
                  <c:v>72.760000000000005</c:v>
                </c:pt>
                <c:pt idx="10">
                  <c:v>73.98</c:v>
                </c:pt>
                <c:pt idx="11">
                  <c:v>75.14</c:v>
                </c:pt>
              </c:numCache>
            </c:numRef>
          </c:val>
          <c:smooth val="0"/>
          <c:extLst>
            <c:ext xmlns:c16="http://schemas.microsoft.com/office/drawing/2014/chart" uri="{C3380CC4-5D6E-409C-BE32-E72D297353CC}">
              <c16:uniqueId val="{00000002-4F2F-424B-B945-563EAAEADCF8}"/>
            </c:ext>
          </c:extLst>
        </c:ser>
        <c:ser>
          <c:idx val="3"/>
          <c:order val="3"/>
          <c:tx>
            <c:strRef>
              <c:f>Sheet1!$E$1</c:f>
              <c:strCache>
                <c:ptCount val="1"/>
                <c:pt idx="0">
                  <c:v>Mono Ammonium Phosphate (12-61-0)</c:v>
                </c:pt>
              </c:strCache>
            </c:strRef>
          </c:tx>
          <c:spPr>
            <a:ln w="22225" cap="rnd">
              <a:solidFill>
                <a:schemeClr val="accent4"/>
              </a:solidFill>
              <a:round/>
            </a:ln>
            <a:effectLst/>
          </c:spPr>
          <c:marker>
            <c:symbol val="x"/>
            <c:size val="6"/>
            <c:spPr>
              <a:noFill/>
              <a:ln w="9525">
                <a:solidFill>
                  <a:schemeClr val="accent4"/>
                </a:solidFill>
                <a:round/>
              </a:ln>
              <a:effectLst/>
            </c:spPr>
          </c:marker>
          <c:cat>
            <c:strRef>
              <c:f>Sheet1!$A$2:$A$13</c:f>
              <c:strCache>
                <c:ptCount val="12"/>
                <c:pt idx="0">
                  <c:v>Q1 2018</c:v>
                </c:pt>
                <c:pt idx="1">
                  <c:v>Q2 2018</c:v>
                </c:pt>
                <c:pt idx="2">
                  <c:v>Q3 2018</c:v>
                </c:pt>
                <c:pt idx="3">
                  <c:v>Q4 2018</c:v>
                </c:pt>
                <c:pt idx="4">
                  <c:v>Q1 2019</c:v>
                </c:pt>
                <c:pt idx="5">
                  <c:v>Q2 2019</c:v>
                </c:pt>
                <c:pt idx="6">
                  <c:v>Q3 2019</c:v>
                </c:pt>
                <c:pt idx="7">
                  <c:v>Q4 2019</c:v>
                </c:pt>
                <c:pt idx="8">
                  <c:v>Q1 2020</c:v>
                </c:pt>
                <c:pt idx="9">
                  <c:v>Q2 2020</c:v>
                </c:pt>
                <c:pt idx="10">
                  <c:v>Q3 2020</c:v>
                </c:pt>
                <c:pt idx="11">
                  <c:v>Q4 2020</c:v>
                </c:pt>
              </c:strCache>
            </c:strRef>
          </c:cat>
          <c:val>
            <c:numRef>
              <c:f>Sheet1!$E$2:$E$13</c:f>
              <c:numCache>
                <c:formatCode>0.00</c:formatCode>
                <c:ptCount val="12"/>
                <c:pt idx="0">
                  <c:v>160.65</c:v>
                </c:pt>
                <c:pt idx="1">
                  <c:v>158.05000000000001</c:v>
                </c:pt>
                <c:pt idx="2">
                  <c:v>158.85</c:v>
                </c:pt>
                <c:pt idx="3">
                  <c:v>158.44999999999999</c:v>
                </c:pt>
                <c:pt idx="4">
                  <c:v>162.5</c:v>
                </c:pt>
                <c:pt idx="5">
                  <c:v>164.5</c:v>
                </c:pt>
                <c:pt idx="6">
                  <c:v>163.57</c:v>
                </c:pt>
                <c:pt idx="7">
                  <c:v>160.46</c:v>
                </c:pt>
                <c:pt idx="8">
                  <c:v>160.41999999999999</c:v>
                </c:pt>
                <c:pt idx="9">
                  <c:v>158.43</c:v>
                </c:pt>
                <c:pt idx="10">
                  <c:v>157.31</c:v>
                </c:pt>
                <c:pt idx="11">
                  <c:v>156.82</c:v>
                </c:pt>
              </c:numCache>
            </c:numRef>
          </c:val>
          <c:smooth val="0"/>
          <c:extLst>
            <c:ext xmlns:c16="http://schemas.microsoft.com/office/drawing/2014/chart" uri="{C3380CC4-5D6E-409C-BE32-E72D297353CC}">
              <c16:uniqueId val="{00000003-4F2F-424B-B945-563EAAEADCF8}"/>
            </c:ext>
          </c:extLst>
        </c:ser>
        <c:ser>
          <c:idx val="4"/>
          <c:order val="4"/>
          <c:tx>
            <c:strRef>
              <c:f>Sheet1!$F$1</c:f>
              <c:strCache>
                <c:ptCount val="1"/>
                <c:pt idx="0">
                  <c:v>Mono Potassium Phosphate (0- 52-34)</c:v>
                </c:pt>
              </c:strCache>
            </c:strRef>
          </c:tx>
          <c:spPr>
            <a:ln w="22225" cap="rnd">
              <a:solidFill>
                <a:schemeClr val="accent5"/>
              </a:solidFill>
              <a:round/>
            </a:ln>
            <a:effectLst/>
          </c:spPr>
          <c:marker>
            <c:symbol val="star"/>
            <c:size val="6"/>
            <c:spPr>
              <a:noFill/>
              <a:ln w="9525">
                <a:solidFill>
                  <a:schemeClr val="accent5"/>
                </a:solidFill>
                <a:round/>
              </a:ln>
              <a:effectLst/>
            </c:spPr>
          </c:marker>
          <c:cat>
            <c:strRef>
              <c:f>Sheet1!$A$2:$A$13</c:f>
              <c:strCache>
                <c:ptCount val="12"/>
                <c:pt idx="0">
                  <c:v>Q1 2018</c:v>
                </c:pt>
                <c:pt idx="1">
                  <c:v>Q2 2018</c:v>
                </c:pt>
                <c:pt idx="2">
                  <c:v>Q3 2018</c:v>
                </c:pt>
                <c:pt idx="3">
                  <c:v>Q4 2018</c:v>
                </c:pt>
                <c:pt idx="4">
                  <c:v>Q1 2019</c:v>
                </c:pt>
                <c:pt idx="5">
                  <c:v>Q2 2019</c:v>
                </c:pt>
                <c:pt idx="6">
                  <c:v>Q3 2019</c:v>
                </c:pt>
                <c:pt idx="7">
                  <c:v>Q4 2019</c:v>
                </c:pt>
                <c:pt idx="8">
                  <c:v>Q1 2020</c:v>
                </c:pt>
                <c:pt idx="9">
                  <c:v>Q2 2020</c:v>
                </c:pt>
                <c:pt idx="10">
                  <c:v>Q3 2020</c:v>
                </c:pt>
                <c:pt idx="11">
                  <c:v>Q4 2020</c:v>
                </c:pt>
              </c:strCache>
            </c:strRef>
          </c:cat>
          <c:val>
            <c:numRef>
              <c:f>Sheet1!$F$2:$F$13</c:f>
              <c:numCache>
                <c:formatCode>0.00</c:formatCode>
                <c:ptCount val="12"/>
                <c:pt idx="0">
                  <c:v>121.3</c:v>
                </c:pt>
                <c:pt idx="1">
                  <c:v>121.7</c:v>
                </c:pt>
                <c:pt idx="2">
                  <c:v>120.5</c:v>
                </c:pt>
                <c:pt idx="3">
                  <c:v>119.54</c:v>
                </c:pt>
                <c:pt idx="4">
                  <c:v>126.68</c:v>
                </c:pt>
                <c:pt idx="5">
                  <c:v>124.68</c:v>
                </c:pt>
                <c:pt idx="6">
                  <c:v>125.03</c:v>
                </c:pt>
                <c:pt idx="7">
                  <c:v>124.61</c:v>
                </c:pt>
                <c:pt idx="8">
                  <c:v>123.73</c:v>
                </c:pt>
                <c:pt idx="9">
                  <c:v>121.46</c:v>
                </c:pt>
                <c:pt idx="10">
                  <c:v>122.67</c:v>
                </c:pt>
                <c:pt idx="11">
                  <c:v>121.13</c:v>
                </c:pt>
              </c:numCache>
            </c:numRef>
          </c:val>
          <c:smooth val="0"/>
          <c:extLst>
            <c:ext xmlns:c16="http://schemas.microsoft.com/office/drawing/2014/chart" uri="{C3380CC4-5D6E-409C-BE32-E72D297353CC}">
              <c16:uniqueId val="{00000004-4F2F-424B-B945-563EAAEADCF8}"/>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390733872"/>
        <c:crosses val="autoZero"/>
        <c:auto val="1"/>
        <c:lblAlgn val="ctr"/>
        <c:lblOffset val="100"/>
        <c:noMultiLvlLbl val="0"/>
      </c:catAx>
      <c:valAx>
        <c:axId val="390733872"/>
        <c:scaling>
          <c:orientation val="minMax"/>
        </c:scaling>
        <c:delete val="1"/>
        <c:axPos val="l"/>
        <c:numFmt formatCode="0.0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298412341546732"/>
          <c:y val="0"/>
          <c:w val="0.80037528919293466"/>
          <c:h val="0.73915828455807431"/>
        </c:manualLayout>
      </c:layout>
      <c:lineChart>
        <c:grouping val="standard"/>
        <c:varyColors val="0"/>
        <c:ser>
          <c:idx val="1"/>
          <c:order val="0"/>
          <c:tx>
            <c:strRef>
              <c:f>Sheet1!$B$1</c:f>
              <c:strCache>
                <c:ptCount val="1"/>
                <c:pt idx="0">
                  <c:v>Calcium Nitrate (15.5-0-0-19)</c:v>
                </c:pt>
              </c:strCache>
            </c:strRef>
          </c:tx>
          <c:spPr>
            <a:ln w="22225" cap="rnd">
              <a:solidFill>
                <a:schemeClr val="accent2"/>
              </a:solidFill>
              <a:round/>
            </a:ln>
            <a:effectLst/>
          </c:spPr>
          <c:marker>
            <c:symbol val="diamond"/>
            <c:size val="6"/>
            <c:spPr>
              <a:solidFill>
                <a:schemeClr val="accent2"/>
              </a:solidFill>
              <a:ln w="9525">
                <a:solidFill>
                  <a:schemeClr val="accent2"/>
                </a:solidFill>
                <a:round/>
              </a:ln>
              <a:effectLst/>
            </c:spPr>
          </c:marker>
          <c:cat>
            <c:strRef>
              <c:f>Sheet1!$A$2:$A$10</c:f>
              <c:strCache>
                <c:ptCount val="9"/>
                <c:pt idx="0">
                  <c:v>Q1 2021</c:v>
                </c:pt>
                <c:pt idx="1">
                  <c:v>Q2 2021</c:v>
                </c:pt>
                <c:pt idx="2">
                  <c:v>Q3 2021</c:v>
                </c:pt>
                <c:pt idx="3">
                  <c:v>Q4 2021</c:v>
                </c:pt>
                <c:pt idx="4">
                  <c:v>Q1 2022</c:v>
                </c:pt>
                <c:pt idx="5">
                  <c:v>Q2 2022</c:v>
                </c:pt>
                <c:pt idx="6">
                  <c:v>Q3 2022</c:v>
                </c:pt>
                <c:pt idx="7">
                  <c:v>Q4 2022</c:v>
                </c:pt>
                <c:pt idx="8">
                  <c:v>Q1 2023</c:v>
                </c:pt>
              </c:strCache>
            </c:strRef>
          </c:cat>
          <c:val>
            <c:numRef>
              <c:f>Sheet1!$B$2:$B$10</c:f>
              <c:numCache>
                <c:formatCode>0.00</c:formatCode>
                <c:ptCount val="9"/>
                <c:pt idx="0">
                  <c:v>44.87</c:v>
                </c:pt>
                <c:pt idx="1">
                  <c:v>43.23</c:v>
                </c:pt>
                <c:pt idx="2">
                  <c:v>43.01</c:v>
                </c:pt>
                <c:pt idx="3">
                  <c:v>42.52</c:v>
                </c:pt>
                <c:pt idx="4">
                  <c:v>46.491368000000001</c:v>
                </c:pt>
                <c:pt idx="5">
                  <c:v>51.326470272000002</c:v>
                </c:pt>
                <c:pt idx="6">
                  <c:v>57.388126411123203</c:v>
                </c:pt>
                <c:pt idx="7">
                  <c:v>65.806964555634977</c:v>
                </c:pt>
                <c:pt idx="8">
                  <c:v>71.953335045131283</c:v>
                </c:pt>
              </c:numCache>
            </c:numRef>
          </c:val>
          <c:smooth val="0"/>
          <c:extLst>
            <c:ext xmlns:c16="http://schemas.microsoft.com/office/drawing/2014/chart" uri="{C3380CC4-5D6E-409C-BE32-E72D297353CC}">
              <c16:uniqueId val="{00000000-738C-4461-B5B7-53FD2754C4D6}"/>
            </c:ext>
          </c:extLst>
        </c:ser>
        <c:ser>
          <c:idx val="0"/>
          <c:order val="1"/>
          <c:tx>
            <c:strRef>
              <c:f>Sheet1!$C$1</c:f>
              <c:strCache>
                <c:ptCount val="1"/>
                <c:pt idx="0">
                  <c:v>Potassium Nitrate (13-0-45)</c:v>
                </c:pt>
              </c:strCache>
            </c:strRef>
          </c:tx>
          <c:spPr>
            <a:ln w="22225" cap="rnd">
              <a:solidFill>
                <a:schemeClr val="accent1"/>
              </a:solidFill>
              <a:round/>
            </a:ln>
            <a:effectLst/>
          </c:spPr>
          <c:marker>
            <c:symbol val="square"/>
            <c:size val="6"/>
            <c:spPr>
              <a:solidFill>
                <a:schemeClr val="accent1"/>
              </a:solidFill>
              <a:ln w="9525">
                <a:solidFill>
                  <a:schemeClr val="accent1"/>
                </a:solidFill>
                <a:round/>
              </a:ln>
              <a:effectLst/>
            </c:spPr>
          </c:marker>
          <c:cat>
            <c:strRef>
              <c:f>Sheet1!$A$2:$A$10</c:f>
              <c:strCache>
                <c:ptCount val="9"/>
                <c:pt idx="0">
                  <c:v>Q1 2021</c:v>
                </c:pt>
                <c:pt idx="1">
                  <c:v>Q2 2021</c:v>
                </c:pt>
                <c:pt idx="2">
                  <c:v>Q3 2021</c:v>
                </c:pt>
                <c:pt idx="3">
                  <c:v>Q4 2021</c:v>
                </c:pt>
                <c:pt idx="4">
                  <c:v>Q1 2022</c:v>
                </c:pt>
                <c:pt idx="5">
                  <c:v>Q2 2022</c:v>
                </c:pt>
                <c:pt idx="6">
                  <c:v>Q3 2022</c:v>
                </c:pt>
                <c:pt idx="7">
                  <c:v>Q4 2022</c:v>
                </c:pt>
                <c:pt idx="8">
                  <c:v>Q1 2023</c:v>
                </c:pt>
              </c:strCache>
            </c:strRef>
          </c:cat>
          <c:val>
            <c:numRef>
              <c:f>Sheet1!$C$2:$C$10</c:f>
              <c:numCache>
                <c:formatCode>0.00</c:formatCode>
                <c:ptCount val="9"/>
                <c:pt idx="0">
                  <c:v>98.43</c:v>
                </c:pt>
                <c:pt idx="1">
                  <c:v>96.35</c:v>
                </c:pt>
                <c:pt idx="2">
                  <c:v>97.57</c:v>
                </c:pt>
                <c:pt idx="3">
                  <c:v>97.68</c:v>
                </c:pt>
                <c:pt idx="4">
                  <c:v>104.95716</c:v>
                </c:pt>
                <c:pt idx="5">
                  <c:v>112.073255448</c:v>
                </c:pt>
                <c:pt idx="6">
                  <c:v>118.30452845090879</c:v>
                </c:pt>
                <c:pt idx="7">
                  <c:v>124.49185528889132</c:v>
                </c:pt>
                <c:pt idx="8">
                  <c:v>135.01141706080264</c:v>
                </c:pt>
              </c:numCache>
            </c:numRef>
          </c:val>
          <c:smooth val="0"/>
          <c:extLst>
            <c:ext xmlns:c16="http://schemas.microsoft.com/office/drawing/2014/chart" uri="{C3380CC4-5D6E-409C-BE32-E72D297353CC}">
              <c16:uniqueId val="{00000001-738C-4461-B5B7-53FD2754C4D6}"/>
            </c:ext>
          </c:extLst>
        </c:ser>
        <c:ser>
          <c:idx val="2"/>
          <c:order val="2"/>
          <c:tx>
            <c:strRef>
              <c:f>Sheet1!$D$1</c:f>
              <c:strCache>
                <c:ptCount val="1"/>
                <c:pt idx="0">
                  <c:v>Potassium Sulphate (0-0-50)</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Sheet1!$A$2:$A$10</c:f>
              <c:strCache>
                <c:ptCount val="9"/>
                <c:pt idx="0">
                  <c:v>Q1 2021</c:v>
                </c:pt>
                <c:pt idx="1">
                  <c:v>Q2 2021</c:v>
                </c:pt>
                <c:pt idx="2">
                  <c:v>Q3 2021</c:v>
                </c:pt>
                <c:pt idx="3">
                  <c:v>Q4 2021</c:v>
                </c:pt>
                <c:pt idx="4">
                  <c:v>Q1 2022</c:v>
                </c:pt>
                <c:pt idx="5">
                  <c:v>Q2 2022</c:v>
                </c:pt>
                <c:pt idx="6">
                  <c:v>Q3 2022</c:v>
                </c:pt>
                <c:pt idx="7">
                  <c:v>Q4 2022</c:v>
                </c:pt>
                <c:pt idx="8">
                  <c:v>Q1 2023</c:v>
                </c:pt>
              </c:strCache>
            </c:strRef>
          </c:cat>
          <c:val>
            <c:numRef>
              <c:f>Sheet1!$D$2:$D$10</c:f>
              <c:numCache>
                <c:formatCode>0.00</c:formatCode>
                <c:ptCount val="9"/>
                <c:pt idx="0">
                  <c:v>77.430000000000007</c:v>
                </c:pt>
                <c:pt idx="1">
                  <c:v>78.849999999999994</c:v>
                </c:pt>
                <c:pt idx="2">
                  <c:v>79.31</c:v>
                </c:pt>
                <c:pt idx="3">
                  <c:v>80.209999999999994</c:v>
                </c:pt>
                <c:pt idx="4">
                  <c:v>82.183166</c:v>
                </c:pt>
                <c:pt idx="5">
                  <c:v>83.284420424399997</c:v>
                </c:pt>
                <c:pt idx="6">
                  <c:v>84.725240897742111</c:v>
                </c:pt>
                <c:pt idx="7">
                  <c:v>86.080844752105989</c:v>
                </c:pt>
                <c:pt idx="8">
                  <c:v>90.780858875570971</c:v>
                </c:pt>
              </c:numCache>
            </c:numRef>
          </c:val>
          <c:smooth val="0"/>
          <c:extLst>
            <c:ext xmlns:c16="http://schemas.microsoft.com/office/drawing/2014/chart" uri="{C3380CC4-5D6E-409C-BE32-E72D297353CC}">
              <c16:uniqueId val="{00000002-738C-4461-B5B7-53FD2754C4D6}"/>
            </c:ext>
          </c:extLst>
        </c:ser>
        <c:ser>
          <c:idx val="3"/>
          <c:order val="3"/>
          <c:tx>
            <c:strRef>
              <c:f>Sheet1!$E$1</c:f>
              <c:strCache>
                <c:ptCount val="1"/>
                <c:pt idx="0">
                  <c:v>Mono Ammonium Phosphate (12-61-0)</c:v>
                </c:pt>
              </c:strCache>
            </c:strRef>
          </c:tx>
          <c:spPr>
            <a:ln w="22225" cap="rnd">
              <a:solidFill>
                <a:schemeClr val="accent4"/>
              </a:solidFill>
              <a:round/>
            </a:ln>
            <a:effectLst/>
          </c:spPr>
          <c:marker>
            <c:symbol val="x"/>
            <c:size val="6"/>
            <c:spPr>
              <a:noFill/>
              <a:ln w="9525">
                <a:solidFill>
                  <a:schemeClr val="accent4"/>
                </a:solidFill>
                <a:round/>
              </a:ln>
              <a:effectLst/>
            </c:spPr>
          </c:marker>
          <c:cat>
            <c:strRef>
              <c:f>Sheet1!$A$2:$A$10</c:f>
              <c:strCache>
                <c:ptCount val="9"/>
                <c:pt idx="0">
                  <c:v>Q1 2021</c:v>
                </c:pt>
                <c:pt idx="1">
                  <c:v>Q2 2021</c:v>
                </c:pt>
                <c:pt idx="2">
                  <c:v>Q3 2021</c:v>
                </c:pt>
                <c:pt idx="3">
                  <c:v>Q4 2021</c:v>
                </c:pt>
                <c:pt idx="4">
                  <c:v>Q1 2022</c:v>
                </c:pt>
                <c:pt idx="5">
                  <c:v>Q2 2022</c:v>
                </c:pt>
                <c:pt idx="6">
                  <c:v>Q3 2022</c:v>
                </c:pt>
                <c:pt idx="7">
                  <c:v>Q4 2022</c:v>
                </c:pt>
                <c:pt idx="8">
                  <c:v>Q1 2023</c:v>
                </c:pt>
              </c:strCache>
            </c:strRef>
          </c:cat>
          <c:val>
            <c:numRef>
              <c:f>Sheet1!$E$2:$E$10</c:f>
              <c:numCache>
                <c:formatCode>0.00</c:formatCode>
                <c:ptCount val="9"/>
                <c:pt idx="0">
                  <c:v>157.46</c:v>
                </c:pt>
                <c:pt idx="1">
                  <c:v>155.38</c:v>
                </c:pt>
                <c:pt idx="2">
                  <c:v>153.6</c:v>
                </c:pt>
                <c:pt idx="3">
                  <c:v>152.03</c:v>
                </c:pt>
                <c:pt idx="4">
                  <c:v>152.88136800000001</c:v>
                </c:pt>
                <c:pt idx="5">
                  <c:v>154.07384267040001</c:v>
                </c:pt>
                <c:pt idx="6">
                  <c:v>154.5668789669453</c:v>
                </c:pt>
                <c:pt idx="7">
                  <c:v>160.06945985816856</c:v>
                </c:pt>
                <c:pt idx="8">
                  <c:v>172.65091940302059</c:v>
                </c:pt>
              </c:numCache>
            </c:numRef>
          </c:val>
          <c:smooth val="0"/>
          <c:extLst>
            <c:ext xmlns:c16="http://schemas.microsoft.com/office/drawing/2014/chart" uri="{C3380CC4-5D6E-409C-BE32-E72D297353CC}">
              <c16:uniqueId val="{00000003-738C-4461-B5B7-53FD2754C4D6}"/>
            </c:ext>
          </c:extLst>
        </c:ser>
        <c:ser>
          <c:idx val="4"/>
          <c:order val="4"/>
          <c:tx>
            <c:strRef>
              <c:f>Sheet1!$F$1</c:f>
              <c:strCache>
                <c:ptCount val="1"/>
                <c:pt idx="0">
                  <c:v>Mono Potassium Phosphate (0- 52-34)</c:v>
                </c:pt>
              </c:strCache>
            </c:strRef>
          </c:tx>
          <c:spPr>
            <a:ln w="22225" cap="rnd">
              <a:solidFill>
                <a:schemeClr val="accent5"/>
              </a:solidFill>
              <a:round/>
            </a:ln>
            <a:effectLst/>
          </c:spPr>
          <c:marker>
            <c:symbol val="star"/>
            <c:size val="6"/>
            <c:spPr>
              <a:noFill/>
              <a:ln w="9525">
                <a:solidFill>
                  <a:schemeClr val="accent5"/>
                </a:solidFill>
                <a:round/>
              </a:ln>
              <a:effectLst/>
            </c:spPr>
          </c:marker>
          <c:cat>
            <c:strRef>
              <c:f>Sheet1!$A$2:$A$10</c:f>
              <c:strCache>
                <c:ptCount val="9"/>
                <c:pt idx="0">
                  <c:v>Q1 2021</c:v>
                </c:pt>
                <c:pt idx="1">
                  <c:v>Q2 2021</c:v>
                </c:pt>
                <c:pt idx="2">
                  <c:v>Q3 2021</c:v>
                </c:pt>
                <c:pt idx="3">
                  <c:v>Q4 2021</c:v>
                </c:pt>
                <c:pt idx="4">
                  <c:v>Q1 2022</c:v>
                </c:pt>
                <c:pt idx="5">
                  <c:v>Q2 2022</c:v>
                </c:pt>
                <c:pt idx="6">
                  <c:v>Q3 2022</c:v>
                </c:pt>
                <c:pt idx="7">
                  <c:v>Q4 2022</c:v>
                </c:pt>
                <c:pt idx="8">
                  <c:v>Q1 2023</c:v>
                </c:pt>
              </c:strCache>
            </c:strRef>
          </c:cat>
          <c:val>
            <c:numRef>
              <c:f>Sheet1!$F$2:$F$10</c:f>
              <c:numCache>
                <c:formatCode>0.00</c:formatCode>
                <c:ptCount val="9"/>
                <c:pt idx="0">
                  <c:v>119.58</c:v>
                </c:pt>
                <c:pt idx="1">
                  <c:v>118.42</c:v>
                </c:pt>
                <c:pt idx="2">
                  <c:v>117.56</c:v>
                </c:pt>
                <c:pt idx="3">
                  <c:v>118.67</c:v>
                </c:pt>
                <c:pt idx="4">
                  <c:v>127.783856</c:v>
                </c:pt>
                <c:pt idx="5">
                  <c:v>132.48630190079999</c:v>
                </c:pt>
                <c:pt idx="6">
                  <c:v>138.83239576184832</c:v>
                </c:pt>
                <c:pt idx="7">
                  <c:v>151.13294602634807</c:v>
                </c:pt>
                <c:pt idx="8">
                  <c:v>170.29660358248901</c:v>
                </c:pt>
              </c:numCache>
            </c:numRef>
          </c:val>
          <c:smooth val="0"/>
          <c:extLst>
            <c:ext xmlns:c16="http://schemas.microsoft.com/office/drawing/2014/chart" uri="{C3380CC4-5D6E-409C-BE32-E72D297353CC}">
              <c16:uniqueId val="{00000004-738C-4461-B5B7-53FD2754C4D6}"/>
            </c:ext>
          </c:extLst>
        </c:ser>
        <c:dLbls>
          <c:showLegendKey val="0"/>
          <c:showVal val="0"/>
          <c:showCatName val="0"/>
          <c:showSerName val="0"/>
          <c:showPercent val="0"/>
          <c:showBubbleSize val="0"/>
        </c:dLbls>
        <c:marker val="1"/>
        <c:smooth val="0"/>
        <c:axId val="390739448"/>
        <c:axId val="390733872"/>
      </c:lineChart>
      <c:catAx>
        <c:axId val="39073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390733872"/>
        <c:crosses val="autoZero"/>
        <c:auto val="1"/>
        <c:lblAlgn val="ctr"/>
        <c:lblOffset val="100"/>
        <c:noMultiLvlLbl val="0"/>
      </c:catAx>
      <c:valAx>
        <c:axId val="390733872"/>
        <c:scaling>
          <c:orientation val="minMax"/>
        </c:scaling>
        <c:delete val="1"/>
        <c:axPos val="l"/>
        <c:numFmt formatCode="0.00" sourceLinked="1"/>
        <c:majorTickMark val="none"/>
        <c:minorTickMark val="none"/>
        <c:tickLblPos val="nextTo"/>
        <c:crossAx val="390739448"/>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withinLinear" id="14">
  <a:schemeClr val="accent1"/>
</cs:colorStyle>
</file>

<file path=ppt/charts/colors27.xml><?xml version="1.0" encoding="utf-8"?>
<cs:colorStyle xmlns:cs="http://schemas.microsoft.com/office/drawing/2012/chartStyle" xmlns:a="http://schemas.openxmlformats.org/drawingml/2006/main" meth="withinLinear" id="18">
  <a:schemeClr val="accent5"/>
</cs:colorStyle>
</file>

<file path=ppt/charts/colors28.xml><?xml version="1.0" encoding="utf-8"?>
<cs:colorStyle xmlns:cs="http://schemas.microsoft.com/office/drawing/2012/chartStyle" xmlns:a="http://schemas.openxmlformats.org/drawingml/2006/main" meth="withinLinear" id="14">
  <a:schemeClr val="accent1"/>
</cs:colorStyle>
</file>

<file path=ppt/charts/colors29.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withinLinear" id="14">
  <a:schemeClr val="accent1"/>
</cs:colorStyle>
</file>

<file path=ppt/charts/colors3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withinLinear" id="14">
  <a:schemeClr val="accent1"/>
</cs:colorStyle>
</file>

<file path=ppt/charts/colors3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withinLinear" id="19">
  <a:schemeClr val="accent6"/>
</cs:colorStyle>
</file>

<file path=ppt/charts/colors67.xml><?xml version="1.0" encoding="utf-8"?>
<cs:colorStyle xmlns:cs="http://schemas.microsoft.com/office/drawing/2012/chartStyle" xmlns:a="http://schemas.openxmlformats.org/drawingml/2006/main" meth="withinLinear" id="19">
  <a:schemeClr val="accent6"/>
</cs:colorStyle>
</file>

<file path=ppt/charts/colors68.xml><?xml version="1.0" encoding="utf-8"?>
<cs:colorStyle xmlns:cs="http://schemas.microsoft.com/office/drawing/2012/chartStyle" xmlns:a="http://schemas.openxmlformats.org/drawingml/2006/main" meth="withinLinear" id="19">
  <a:schemeClr val="accent6"/>
</cs:colorStyle>
</file>

<file path=ppt/charts/colors69.xml><?xml version="1.0" encoding="utf-8"?>
<cs:colorStyle xmlns:cs="http://schemas.microsoft.com/office/drawing/2012/chartStyle" xmlns:a="http://schemas.openxmlformats.org/drawingml/2006/main" meth="withinLinear" id="19">
  <a:schemeClr val="accent6"/>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withinLinear" id="19">
  <a:schemeClr val="accent6"/>
</cs:colorStyle>
</file>

<file path=ppt/charts/colors71.xml><?xml version="1.0" encoding="utf-8"?>
<cs:colorStyle xmlns:cs="http://schemas.microsoft.com/office/drawing/2012/chartStyle" xmlns:a="http://schemas.openxmlformats.org/drawingml/2006/main" meth="withinLinear" id="19">
  <a:schemeClr val="accent6"/>
</cs:colorStyle>
</file>

<file path=ppt/charts/colors72.xml><?xml version="1.0" encoding="utf-8"?>
<cs:colorStyle xmlns:cs="http://schemas.microsoft.com/office/drawing/2012/chartStyle" xmlns:a="http://schemas.openxmlformats.org/drawingml/2006/main" meth="withinLinear" id="19">
  <a:schemeClr val="accent6"/>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51D1CD06-73A6-4070-8FB5-C9F3FD8A6131}" type="datetimeFigureOut">
              <a:rPr lang="en-IN" smtClean="0"/>
              <a:t>17-05-2023</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2446AE58-1C1F-478B-9D91-6FD71EEAC018}" type="slidenum">
              <a:rPr lang="en-IN" smtClean="0"/>
              <a:t>‹#›</a:t>
            </a:fld>
            <a:endParaRPr lang="en-IN"/>
          </a:p>
        </p:txBody>
      </p:sp>
    </p:spTree>
    <p:extLst>
      <p:ext uri="{BB962C8B-B14F-4D97-AF65-F5344CB8AC3E}">
        <p14:creationId xmlns:p14="http://schemas.microsoft.com/office/powerpoint/2010/main" val="1657659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686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112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2490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239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4236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584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584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584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7942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584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4778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5148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584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105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584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5111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403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981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374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342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981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6685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9814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784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981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67312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285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9814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6AE58-1C1F-478B-9D91-6FD71EEAC01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8647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6AE58-1C1F-478B-9D91-6FD71EEAC01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5609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6AE58-1C1F-478B-9D91-6FD71EEAC01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97633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6AE58-1C1F-478B-9D91-6FD71EEAC01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584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6AE58-1C1F-478B-9D91-6FD71EEAC01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32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199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6AE58-1C1F-478B-9D91-6FD71EEAC01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4453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6AE58-1C1F-478B-9D91-6FD71EEAC01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931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112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686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5148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981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5666D09-8434-4B70-A0DD-51683A5131C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19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19862" y="6670544"/>
            <a:ext cx="628650" cy="92333"/>
          </a:xfrm>
        </p:spPr>
        <p:txBody>
          <a:bodyPr lIns="0" tIns="0" rIns="0" bIns="0"/>
          <a:lstStyle>
            <a:lvl1pPr>
              <a:defRPr sz="600" b="0" i="0">
                <a:solidFill>
                  <a:schemeClr val="bg1"/>
                </a:solidFill>
                <a:latin typeface="Verdana"/>
                <a:cs typeface="Verdana"/>
              </a:defRPr>
            </a:lvl1pPr>
          </a:lstStyle>
          <a:p>
            <a:pPr algn="ctr">
              <a:lnSpc>
                <a:spcPct val="100000"/>
              </a:lnSpc>
              <a:spcBef>
                <a:spcPts val="100"/>
              </a:spcBef>
            </a:pPr>
            <a:r>
              <a:rPr dirty="0"/>
              <a:t>©</a:t>
            </a:r>
            <a:r>
              <a:rPr spc="-50" dirty="0"/>
              <a:t> </a:t>
            </a:r>
            <a:r>
              <a:rPr lang="en-IN" spc="-5" dirty="0"/>
              <a:t>ChemAnalyst</a:t>
            </a: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B31BDEF-10C1-4539-8048-71D133876C75}" type="datetime1">
              <a:rPr lang="en-US" smtClean="0"/>
              <a:t>5/17/2023</a:t>
            </a:fld>
            <a:endParaRPr lang="en-US"/>
          </a:p>
        </p:txBody>
      </p:sp>
      <p:sp>
        <p:nvSpPr>
          <p:cNvPr id="6" name="Holder 6"/>
          <p:cNvSpPr>
            <a:spLocks noGrp="1"/>
          </p:cNvSpPr>
          <p:nvPr>
            <p:ph type="sldNum" sz="quarter" idx="7"/>
          </p:nvPr>
        </p:nvSpPr>
        <p:spPr/>
        <p:txBody>
          <a:bodyPr lIns="0" tIns="0" rIns="0" bIns="0"/>
          <a:lstStyle>
            <a:lvl1pPr>
              <a:defRPr sz="1100" b="1" i="0">
                <a:solidFill>
                  <a:schemeClr val="bg1"/>
                </a:solidFill>
                <a:latin typeface="Calibri"/>
                <a:cs typeface="Calibri"/>
              </a:defRPr>
            </a:lvl1pPr>
          </a:lstStyle>
          <a:p>
            <a:pPr marL="38100">
              <a:lnSpc>
                <a:spcPts val="1150"/>
              </a:lnSpc>
            </a:pPr>
            <a:fld id="{81D60167-4931-47E6-BA6A-407CBD079E47}" type="slidenum">
              <a:rPr dirty="0"/>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 y="323088"/>
            <a:ext cx="6757670" cy="76200"/>
          </a:xfrm>
          <a:custGeom>
            <a:avLst/>
            <a:gdLst/>
            <a:ahLst/>
            <a:cxnLst/>
            <a:rect l="l" t="t" r="r" b="b"/>
            <a:pathLst>
              <a:path w="6757670" h="76200">
                <a:moveTo>
                  <a:pt x="0" y="76199"/>
                </a:moveTo>
                <a:lnTo>
                  <a:pt x="6757416" y="76199"/>
                </a:lnTo>
                <a:lnTo>
                  <a:pt x="6757416" y="0"/>
                </a:lnTo>
                <a:lnTo>
                  <a:pt x="0" y="0"/>
                </a:lnTo>
                <a:lnTo>
                  <a:pt x="0" y="76199"/>
                </a:lnTo>
                <a:close/>
              </a:path>
            </a:pathLst>
          </a:custGeom>
          <a:solidFill>
            <a:srgbClr val="D9D9D9"/>
          </a:solidFill>
        </p:spPr>
        <p:txBody>
          <a:bodyPr wrap="square" lIns="0" tIns="0" rIns="0" bIns="0" rtlCol="0"/>
          <a:lstStyle/>
          <a:p>
            <a:endParaRPr sz="1800"/>
          </a:p>
        </p:txBody>
      </p:sp>
      <p:sp>
        <p:nvSpPr>
          <p:cNvPr id="17" name="bg object 17"/>
          <p:cNvSpPr/>
          <p:nvPr/>
        </p:nvSpPr>
        <p:spPr>
          <a:xfrm>
            <a:off x="8592312" y="323087"/>
            <a:ext cx="551815" cy="76200"/>
          </a:xfrm>
          <a:custGeom>
            <a:avLst/>
            <a:gdLst/>
            <a:ahLst/>
            <a:cxnLst/>
            <a:rect l="l" t="t" r="r" b="b"/>
            <a:pathLst>
              <a:path w="551815" h="76200">
                <a:moveTo>
                  <a:pt x="0" y="76199"/>
                </a:moveTo>
                <a:lnTo>
                  <a:pt x="551687" y="76199"/>
                </a:lnTo>
                <a:lnTo>
                  <a:pt x="551687" y="0"/>
                </a:lnTo>
                <a:lnTo>
                  <a:pt x="0" y="0"/>
                </a:lnTo>
                <a:lnTo>
                  <a:pt x="0" y="76199"/>
                </a:lnTo>
                <a:close/>
              </a:path>
            </a:pathLst>
          </a:custGeom>
          <a:solidFill>
            <a:srgbClr val="D9D9D9"/>
          </a:solidFill>
        </p:spPr>
        <p:txBody>
          <a:bodyPr wrap="square" lIns="0" tIns="0" rIns="0" bIns="0" rtlCol="0"/>
          <a:lstStyle/>
          <a:p>
            <a:endParaRPr sz="1800"/>
          </a:p>
        </p:txBody>
      </p:sp>
      <p:sp>
        <p:nvSpPr>
          <p:cNvPr id="2" name="Holder 2"/>
          <p:cNvSpPr>
            <a:spLocks noGrp="1"/>
          </p:cNvSpPr>
          <p:nvPr>
            <p:ph type="ftr" sz="quarter" idx="5"/>
          </p:nvPr>
        </p:nvSpPr>
        <p:spPr>
          <a:xfrm>
            <a:off x="219862" y="6670546"/>
            <a:ext cx="628650" cy="92333"/>
          </a:xfrm>
        </p:spPr>
        <p:txBody>
          <a:bodyPr lIns="0" tIns="0" rIns="0" bIns="0"/>
          <a:lstStyle>
            <a:lvl1pPr>
              <a:defRPr sz="600" b="0" i="0">
                <a:solidFill>
                  <a:schemeClr val="bg1"/>
                </a:solidFill>
                <a:latin typeface="Verdana"/>
                <a:cs typeface="Verdana"/>
              </a:defRPr>
            </a:lvl1pPr>
          </a:lstStyle>
          <a:p>
            <a:pPr algn="ctr">
              <a:spcBef>
                <a:spcPts val="100"/>
              </a:spcBef>
            </a:pPr>
            <a:r>
              <a:rPr lang="en-IN" dirty="0"/>
              <a:t>©</a:t>
            </a:r>
            <a:r>
              <a:rPr lang="en-IN" spc="-50" dirty="0"/>
              <a:t> </a:t>
            </a:r>
            <a:r>
              <a:rPr lang="en-IN" spc="-5" dirty="0"/>
              <a:t>ChemAnalyst</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F8A45A18-42D5-477E-B047-6D3AF3226284}" type="datetime1">
              <a:rPr lang="en-US" smtClean="0"/>
              <a:t>5/17/2023</a:t>
            </a:fld>
            <a:endParaRPr lang="en-US"/>
          </a:p>
        </p:txBody>
      </p:sp>
      <p:sp>
        <p:nvSpPr>
          <p:cNvPr id="4" name="Holder 4"/>
          <p:cNvSpPr>
            <a:spLocks noGrp="1"/>
          </p:cNvSpPr>
          <p:nvPr>
            <p:ph type="sldNum" sz="quarter" idx="7"/>
          </p:nvPr>
        </p:nvSpPr>
        <p:spPr>
          <a:xfrm>
            <a:off x="8816340" y="6703034"/>
            <a:ext cx="216534" cy="153888"/>
          </a:xfrm>
        </p:spPr>
        <p:txBody>
          <a:bodyPr lIns="0" tIns="0" rIns="0" bIns="0"/>
          <a:lstStyle>
            <a:lvl1pPr>
              <a:defRPr sz="1100" b="1" i="0">
                <a:solidFill>
                  <a:schemeClr val="tx1"/>
                </a:solidFill>
                <a:latin typeface="Calibri"/>
                <a:cs typeface="Calibri"/>
              </a:defRPr>
            </a:lvl1pPr>
          </a:lstStyle>
          <a:p>
            <a:pPr marL="38100">
              <a:lnSpc>
                <a:spcPts val="1150"/>
              </a:lnSpc>
            </a:pPr>
            <a:fld id="{81D60167-4931-47E6-BA6A-407CBD079E47}" type="slidenum">
              <a:rPr lang="en-IN" smtClean="0"/>
              <a:pPr marL="38100">
                <a:lnSpc>
                  <a:spcPts val="1150"/>
                </a:lnSpc>
              </a:pPr>
              <a:t>‹#›</a:t>
            </a:fld>
            <a:endParaRPr lang="en-IN" dirty="0"/>
          </a:p>
        </p:txBody>
      </p:sp>
      <p:pic>
        <p:nvPicPr>
          <p:cNvPr id="8" name="Picture 7" descr="Text&#10;&#10;Description automatically generated">
            <a:extLst>
              <a:ext uri="{FF2B5EF4-FFF2-40B4-BE49-F238E27FC236}">
                <a16:creationId xmlns:a16="http://schemas.microsoft.com/office/drawing/2014/main" id="{F1B2278D-1295-4428-B4A8-C1AF059E25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57976" y="61151"/>
            <a:ext cx="2028825" cy="523875"/>
          </a:xfrm>
          <a:prstGeom prst="rect">
            <a:avLst/>
          </a:prstGeom>
        </p:spPr>
      </p:pic>
      <p:sp>
        <p:nvSpPr>
          <p:cNvPr id="5" name="Rectangle: Rounded Corners 4">
            <a:extLst>
              <a:ext uri="{FF2B5EF4-FFF2-40B4-BE49-F238E27FC236}">
                <a16:creationId xmlns:a16="http://schemas.microsoft.com/office/drawing/2014/main" id="{169CB5E3-F846-48FB-8765-4AEFA2E4E33C}"/>
              </a:ext>
            </a:extLst>
          </p:cNvPr>
          <p:cNvSpPr/>
          <p:nvPr userDrawn="1"/>
        </p:nvSpPr>
        <p:spPr>
          <a:xfrm>
            <a:off x="219862" y="61151"/>
            <a:ext cx="6180938" cy="523875"/>
          </a:xfrm>
          <a:prstGeom prst="round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Tree>
    <p:extLst>
      <p:ext uri="{BB962C8B-B14F-4D97-AF65-F5344CB8AC3E}">
        <p14:creationId xmlns:p14="http://schemas.microsoft.com/office/powerpoint/2010/main" val="594998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a:extLst>
              <a:ext uri="{FF2B5EF4-FFF2-40B4-BE49-F238E27FC236}">
                <a16:creationId xmlns:a16="http://schemas.microsoft.com/office/drawing/2014/main" id="{5170A081-2CD4-42C2-83F7-1BDF218E888C}"/>
              </a:ext>
            </a:extLst>
          </p:cNvPr>
          <p:cNvSpPr/>
          <p:nvPr userDrawn="1"/>
        </p:nvSpPr>
        <p:spPr>
          <a:xfrm>
            <a:off x="8743567" y="6515553"/>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Slide Number Placeholder 7">
            <a:extLst>
              <a:ext uri="{FF2B5EF4-FFF2-40B4-BE49-F238E27FC236}">
                <a16:creationId xmlns:a16="http://schemas.microsoft.com/office/drawing/2014/main" id="{DAB0CC45-65C1-4330-8B7B-E233943D2F2B}"/>
              </a:ext>
            </a:extLst>
          </p:cNvPr>
          <p:cNvSpPr txBox="1">
            <a:spLocks/>
          </p:cNvSpPr>
          <p:nvPr userDrawn="1"/>
        </p:nvSpPr>
        <p:spPr>
          <a:xfrm>
            <a:off x="8679476" y="655365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2"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153B44-6D3B-48CC-B791-73A30E7D5B39}"/>
              </a:ext>
            </a:extLst>
          </p:cNvPr>
          <p:cNvSpPr/>
          <p:nvPr userDrawn="1"/>
        </p:nvSpPr>
        <p:spPr>
          <a:xfrm>
            <a:off x="1" y="6664212"/>
            <a:ext cx="9158990" cy="208785"/>
          </a:xfrm>
          <a:prstGeom prst="rect">
            <a:avLst/>
          </a:prstGeom>
          <a:solidFill>
            <a:srgbClr val="132C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older 4">
            <a:extLst>
              <a:ext uri="{FF2B5EF4-FFF2-40B4-BE49-F238E27FC236}">
                <a16:creationId xmlns:a16="http://schemas.microsoft.com/office/drawing/2014/main" id="{2B151094-B976-4D61-A010-9F7889FAF2A4}"/>
              </a:ext>
            </a:extLst>
          </p:cNvPr>
          <p:cNvSpPr txBox="1">
            <a:spLocks/>
          </p:cNvSpPr>
          <p:nvPr userDrawn="1"/>
        </p:nvSpPr>
        <p:spPr>
          <a:xfrm>
            <a:off x="457200" y="6677322"/>
            <a:ext cx="628650" cy="92333"/>
          </a:xfrm>
          <a:prstGeom prst="rect">
            <a:avLst/>
          </a:prstGeom>
        </p:spPr>
        <p:txBody>
          <a:bodyPr wrap="square" lIns="0" tIns="0" rIns="0" bIns="0">
            <a:spAutoFit/>
          </a:bodyPr>
          <a:lstStyle>
            <a:defPPr>
              <a:defRPr lang="en-US"/>
            </a:defPPr>
            <a:lvl1pPr marL="0" algn="l" defTabSz="914400" rtl="0" eaLnBrk="1" latinLnBrk="0" hangingPunct="1">
              <a:defRPr sz="600" b="0" i="0" kern="1200">
                <a:solidFill>
                  <a:schemeClr val="bg1"/>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100"/>
              </a:spcBef>
            </a:pPr>
            <a:r>
              <a:rPr lang="en-IN" sz="600" dirty="0"/>
              <a:t>©</a:t>
            </a:r>
            <a:r>
              <a:rPr lang="en-IN" sz="600" spc="-50" dirty="0"/>
              <a:t> </a:t>
            </a:r>
            <a:r>
              <a:rPr lang="en-IN" sz="600" spc="-5" dirty="0"/>
              <a:t>ChemAnalyst</a:t>
            </a:r>
          </a:p>
        </p:txBody>
      </p:sp>
    </p:spTree>
    <p:extLst>
      <p:ext uri="{BB962C8B-B14F-4D97-AF65-F5344CB8AC3E}">
        <p14:creationId xmlns:p14="http://schemas.microsoft.com/office/powerpoint/2010/main" val="46977288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3243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733A0A-E8FA-4171-BF88-252EAE6FC90E}"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FB801-13F3-42E8-8498-4182ECFECE75}" type="slidenum">
              <a:rPr lang="en-IN" smtClean="0"/>
              <a:t>‹#›</a:t>
            </a:fld>
            <a:endParaRPr lang="en-IN"/>
          </a:p>
        </p:txBody>
      </p:sp>
      <p:sp>
        <p:nvSpPr>
          <p:cNvPr id="7" name="Rectangle 6">
            <a:extLst>
              <a:ext uri="{FF2B5EF4-FFF2-40B4-BE49-F238E27FC236}">
                <a16:creationId xmlns:a16="http://schemas.microsoft.com/office/drawing/2014/main" id="{24D0B2B0-9BDB-560F-9F64-D3335A457779}"/>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Footer Placeholder 6">
            <a:extLst>
              <a:ext uri="{FF2B5EF4-FFF2-40B4-BE49-F238E27FC236}">
                <a16:creationId xmlns:a16="http://schemas.microsoft.com/office/drawing/2014/main" id="{4C7AA7DA-FAE1-314E-4D8A-A29F3DCC5DEB}"/>
              </a:ext>
            </a:extLst>
          </p:cNvPr>
          <p:cNvSpPr txBox="1">
            <a:spLocks/>
          </p:cNvSpPr>
          <p:nvPr userDrawn="1"/>
        </p:nvSpPr>
        <p:spPr>
          <a:xfrm rot="16200000">
            <a:off x="8455052" y="598278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700" b="0" i="0" u="none" strike="noStrike" kern="1200" cap="none" spc="0" normalizeH="0" baseline="0" noProof="0" dirty="0" err="1">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Rectangle 8">
            <a:extLst>
              <a:ext uri="{FF2B5EF4-FFF2-40B4-BE49-F238E27FC236}">
                <a16:creationId xmlns:a16="http://schemas.microsoft.com/office/drawing/2014/main" id="{ABF7D461-2CD8-5C70-31A0-D89C72027DF2}"/>
              </a:ext>
            </a:extLst>
          </p:cNvPr>
          <p:cNvSpPr/>
          <p:nvPr userDrawn="1"/>
        </p:nvSpPr>
        <p:spPr>
          <a:xfrm>
            <a:off x="0" y="2"/>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a:extLst>
              <a:ext uri="{FF2B5EF4-FFF2-40B4-BE49-F238E27FC236}">
                <a16:creationId xmlns:a16="http://schemas.microsoft.com/office/drawing/2014/main" id="{9C0E4BD3-4520-045A-35E8-5D23811C80F3}"/>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Slide Number Placeholder 7">
            <a:extLst>
              <a:ext uri="{FF2B5EF4-FFF2-40B4-BE49-F238E27FC236}">
                <a16:creationId xmlns:a16="http://schemas.microsoft.com/office/drawing/2014/main" id="{2A573FD7-D96B-AC47-296C-03CEFA6EA5D8}"/>
              </a:ext>
            </a:extLst>
          </p:cNvPr>
          <p:cNvSpPr txBox="1">
            <a:spLocks/>
          </p:cNvSpPr>
          <p:nvPr userDrawn="1"/>
        </p:nvSpPr>
        <p:spPr>
          <a:xfrm>
            <a:off x="8554264" y="649507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200" b="1" i="0" u="none" strike="noStrike" kern="1200" cap="none" spc="0" normalizeH="0" baseline="0" noProof="0" smtClean="0">
                <a:ln>
                  <a:noFill/>
                </a:ln>
                <a:solidFill>
                  <a:srgbClr val="E7E6E6">
                    <a:lumMod val="25000"/>
                  </a:srgbClr>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99D0882-20CA-B50A-6042-1BE8DD7BBB4D}"/>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317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733A0A-E8FA-4171-BF88-252EAE6FC90E}"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FB801-13F3-42E8-8498-4182ECFECE75}" type="slidenum">
              <a:rPr lang="en-IN" smtClean="0"/>
              <a:t>‹#›</a:t>
            </a:fld>
            <a:endParaRPr lang="en-IN"/>
          </a:p>
        </p:txBody>
      </p:sp>
      <p:sp>
        <p:nvSpPr>
          <p:cNvPr id="7" name="Rectangle 6">
            <a:extLst>
              <a:ext uri="{FF2B5EF4-FFF2-40B4-BE49-F238E27FC236}">
                <a16:creationId xmlns:a16="http://schemas.microsoft.com/office/drawing/2014/main" id="{24D0B2B0-9BDB-560F-9F64-D3335A457779}"/>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Footer Placeholder 6">
            <a:extLst>
              <a:ext uri="{FF2B5EF4-FFF2-40B4-BE49-F238E27FC236}">
                <a16:creationId xmlns:a16="http://schemas.microsoft.com/office/drawing/2014/main" id="{4C7AA7DA-FAE1-314E-4D8A-A29F3DCC5DEB}"/>
              </a:ext>
            </a:extLst>
          </p:cNvPr>
          <p:cNvSpPr txBox="1">
            <a:spLocks/>
          </p:cNvSpPr>
          <p:nvPr userDrawn="1"/>
        </p:nvSpPr>
        <p:spPr>
          <a:xfrm rot="16200000">
            <a:off x="8455052" y="598278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700" b="0" i="0" u="none" strike="noStrike" kern="1200" cap="none" spc="0" normalizeH="0" baseline="0" noProof="0" dirty="0" err="1">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Rectangle 8">
            <a:extLst>
              <a:ext uri="{FF2B5EF4-FFF2-40B4-BE49-F238E27FC236}">
                <a16:creationId xmlns:a16="http://schemas.microsoft.com/office/drawing/2014/main" id="{ABF7D461-2CD8-5C70-31A0-D89C72027DF2}"/>
              </a:ext>
            </a:extLst>
          </p:cNvPr>
          <p:cNvSpPr/>
          <p:nvPr userDrawn="1"/>
        </p:nvSpPr>
        <p:spPr>
          <a:xfrm>
            <a:off x="0" y="2"/>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a:extLst>
              <a:ext uri="{FF2B5EF4-FFF2-40B4-BE49-F238E27FC236}">
                <a16:creationId xmlns:a16="http://schemas.microsoft.com/office/drawing/2014/main" id="{9C0E4BD3-4520-045A-35E8-5D23811C80F3}"/>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Slide Number Placeholder 7">
            <a:extLst>
              <a:ext uri="{FF2B5EF4-FFF2-40B4-BE49-F238E27FC236}">
                <a16:creationId xmlns:a16="http://schemas.microsoft.com/office/drawing/2014/main" id="{2A573FD7-D96B-AC47-296C-03CEFA6EA5D8}"/>
              </a:ext>
            </a:extLst>
          </p:cNvPr>
          <p:cNvSpPr txBox="1">
            <a:spLocks/>
          </p:cNvSpPr>
          <p:nvPr userDrawn="1"/>
        </p:nvSpPr>
        <p:spPr>
          <a:xfrm>
            <a:off x="8554264" y="649507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200" b="1" i="0" u="none" strike="noStrike" kern="1200" cap="none" spc="0" normalizeH="0" baseline="0" noProof="0" smtClean="0">
                <a:ln>
                  <a:noFill/>
                </a:ln>
                <a:solidFill>
                  <a:srgbClr val="E7E6E6">
                    <a:lumMod val="25000"/>
                  </a:srgbClr>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99D0882-20CA-B50A-6042-1BE8DD7BBB4D}"/>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Text&#10;&#10;Description automatically generated">
            <a:extLst>
              <a:ext uri="{FF2B5EF4-FFF2-40B4-BE49-F238E27FC236}">
                <a16:creationId xmlns:a16="http://schemas.microsoft.com/office/drawing/2014/main" id="{32190644-EC73-7B05-4413-E7258C6A64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8090" y="170230"/>
            <a:ext cx="1762385" cy="455076"/>
          </a:xfrm>
          <a:prstGeom prst="rect">
            <a:avLst/>
          </a:prstGeom>
        </p:spPr>
      </p:pic>
    </p:spTree>
    <p:extLst>
      <p:ext uri="{BB962C8B-B14F-4D97-AF65-F5344CB8AC3E}">
        <p14:creationId xmlns:p14="http://schemas.microsoft.com/office/powerpoint/2010/main" val="3845246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733A0A-E8FA-4171-BF88-252EAE6FC90E}"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FB801-13F3-42E8-8498-4182ECFECE75}" type="slidenum">
              <a:rPr lang="en-IN" smtClean="0"/>
              <a:t>‹#›</a:t>
            </a:fld>
            <a:endParaRPr lang="en-IN"/>
          </a:p>
        </p:txBody>
      </p:sp>
    </p:spTree>
    <p:extLst>
      <p:ext uri="{BB962C8B-B14F-4D97-AF65-F5344CB8AC3E}">
        <p14:creationId xmlns:p14="http://schemas.microsoft.com/office/powerpoint/2010/main" val="1599493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733A0A-E8FA-4171-BF88-252EAE6FC90E}"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FB801-13F3-42E8-8498-4182ECFECE75}" type="slidenum">
              <a:rPr lang="en-IN" smtClean="0"/>
              <a:t>‹#›</a:t>
            </a:fld>
            <a:endParaRPr lang="en-IN"/>
          </a:p>
        </p:txBody>
      </p:sp>
    </p:spTree>
    <p:extLst>
      <p:ext uri="{BB962C8B-B14F-4D97-AF65-F5344CB8AC3E}">
        <p14:creationId xmlns:p14="http://schemas.microsoft.com/office/powerpoint/2010/main" val="1470251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733A0A-E8FA-4171-BF88-252EAE6FC90E}" type="datetimeFigureOut">
              <a:rPr lang="en-IN" smtClean="0"/>
              <a:t>17-05-2023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FB801-13F3-42E8-8498-4182ECFECE75}" type="slidenum">
              <a:rPr lang="en-IN" smtClean="0"/>
              <a:t>‹#›</a:t>
            </a:fld>
            <a:endParaRPr lang="en-IN"/>
          </a:p>
        </p:txBody>
      </p:sp>
    </p:spTree>
    <p:extLst>
      <p:ext uri="{BB962C8B-B14F-4D97-AF65-F5344CB8AC3E}">
        <p14:creationId xmlns:p14="http://schemas.microsoft.com/office/powerpoint/2010/main" val="40767848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733A0A-E8FA-4171-BF88-252EAE6FC90E}" type="datetimeFigureOut">
              <a:rPr lang="en-IN" smtClean="0"/>
              <a:t>17-05-2023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3EFB801-13F3-42E8-8498-4182ECFECE75}" type="slidenum">
              <a:rPr lang="en-IN" smtClean="0"/>
              <a:t>‹#›</a:t>
            </a:fld>
            <a:endParaRPr lang="en-IN"/>
          </a:p>
        </p:txBody>
      </p:sp>
    </p:spTree>
    <p:extLst>
      <p:ext uri="{BB962C8B-B14F-4D97-AF65-F5344CB8AC3E}">
        <p14:creationId xmlns:p14="http://schemas.microsoft.com/office/powerpoint/2010/main" val="1502783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733A0A-E8FA-4171-BF88-252EAE6FC90E}" type="datetimeFigureOut">
              <a:rPr lang="en-IN" smtClean="0"/>
              <a:t>17-05-2023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EFB801-13F3-42E8-8498-4182ECFECE75}" type="slidenum">
              <a:rPr lang="en-IN" smtClean="0"/>
              <a:t>‹#›</a:t>
            </a:fld>
            <a:endParaRPr lang="en-IN"/>
          </a:p>
        </p:txBody>
      </p:sp>
    </p:spTree>
    <p:extLst>
      <p:ext uri="{BB962C8B-B14F-4D97-AF65-F5344CB8AC3E}">
        <p14:creationId xmlns:p14="http://schemas.microsoft.com/office/powerpoint/2010/main" val="641748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1"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a:xfrm>
            <a:off x="219862" y="6670544"/>
            <a:ext cx="628650" cy="92333"/>
          </a:xfrm>
        </p:spPr>
        <p:txBody>
          <a:bodyPr lIns="0" tIns="0" rIns="0" bIns="0"/>
          <a:lstStyle>
            <a:lvl1pPr>
              <a:defRPr sz="600" b="0" i="0">
                <a:solidFill>
                  <a:schemeClr val="bg1"/>
                </a:solidFill>
                <a:latin typeface="Verdana"/>
                <a:cs typeface="Verdana"/>
              </a:defRPr>
            </a:lvl1pPr>
          </a:lstStyle>
          <a:p>
            <a:pPr algn="ctr">
              <a:lnSpc>
                <a:spcPct val="100000"/>
              </a:lnSpc>
              <a:spcBef>
                <a:spcPts val="100"/>
              </a:spcBef>
            </a:pPr>
            <a:r>
              <a:rPr lang="en-IN" dirty="0"/>
              <a:t>© ChemAnalyst</a:t>
            </a: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E85F7BAD-2C66-4FE7-A7B9-4E2480421625}" type="datetime1">
              <a:rPr lang="en-US" smtClean="0"/>
              <a:t>5/17/2023</a:t>
            </a:fld>
            <a:endParaRPr lang="en-US"/>
          </a:p>
        </p:txBody>
      </p:sp>
      <p:sp>
        <p:nvSpPr>
          <p:cNvPr id="6" name="Holder 6"/>
          <p:cNvSpPr>
            <a:spLocks noGrp="1"/>
          </p:cNvSpPr>
          <p:nvPr>
            <p:ph type="sldNum" sz="quarter" idx="7"/>
          </p:nvPr>
        </p:nvSpPr>
        <p:spPr/>
        <p:txBody>
          <a:bodyPr lIns="0" tIns="0" rIns="0" bIns="0"/>
          <a:lstStyle>
            <a:lvl1pPr>
              <a:defRPr sz="1100" b="1" i="0">
                <a:solidFill>
                  <a:schemeClr val="bg1"/>
                </a:solidFill>
                <a:latin typeface="Calibri"/>
                <a:cs typeface="Calibri"/>
              </a:defRPr>
            </a:lvl1pPr>
          </a:lstStyle>
          <a:p>
            <a:pPr marL="38100">
              <a:lnSpc>
                <a:spcPts val="1150"/>
              </a:lnSpc>
            </a:pPr>
            <a:fld id="{81D60167-4931-47E6-BA6A-407CBD079E47}" type="slidenum">
              <a:rPr dirty="0"/>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733A0A-E8FA-4171-BF88-252EAE6FC90E}" type="datetimeFigureOut">
              <a:rPr lang="en-IN" smtClean="0"/>
              <a:t>17-05-2023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3EFB801-13F3-42E8-8498-4182ECFECE75}" type="slidenum">
              <a:rPr lang="en-IN" smtClean="0"/>
              <a:t>‹#›</a:t>
            </a:fld>
            <a:endParaRPr lang="en-IN"/>
          </a:p>
        </p:txBody>
      </p:sp>
    </p:spTree>
    <p:extLst>
      <p:ext uri="{BB962C8B-B14F-4D97-AF65-F5344CB8AC3E}">
        <p14:creationId xmlns:p14="http://schemas.microsoft.com/office/powerpoint/2010/main" val="994088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733A0A-E8FA-4171-BF88-252EAE6FC90E}" type="datetimeFigureOut">
              <a:rPr lang="en-IN" smtClean="0"/>
              <a:t>17-05-2023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FB801-13F3-42E8-8498-4182ECFECE75}" type="slidenum">
              <a:rPr lang="en-IN" smtClean="0"/>
              <a:t>‹#›</a:t>
            </a:fld>
            <a:endParaRPr lang="en-IN"/>
          </a:p>
        </p:txBody>
      </p:sp>
    </p:spTree>
    <p:extLst>
      <p:ext uri="{BB962C8B-B14F-4D97-AF65-F5344CB8AC3E}">
        <p14:creationId xmlns:p14="http://schemas.microsoft.com/office/powerpoint/2010/main" val="910598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733A0A-E8FA-4171-BF88-252EAE6FC90E}" type="datetimeFigureOut">
              <a:rPr lang="en-IN" smtClean="0"/>
              <a:t>17-05-2023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FB801-13F3-42E8-8498-4182ECFECE75}" type="slidenum">
              <a:rPr lang="en-IN" smtClean="0"/>
              <a:t>‹#›</a:t>
            </a:fld>
            <a:endParaRPr lang="en-IN"/>
          </a:p>
        </p:txBody>
      </p:sp>
    </p:spTree>
    <p:extLst>
      <p:ext uri="{BB962C8B-B14F-4D97-AF65-F5344CB8AC3E}">
        <p14:creationId xmlns:p14="http://schemas.microsoft.com/office/powerpoint/2010/main" val="3187000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733A0A-E8FA-4171-BF88-252EAE6FC90E}"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FB801-13F3-42E8-8498-4182ECFECE75}" type="slidenum">
              <a:rPr lang="en-IN" smtClean="0"/>
              <a:t>‹#›</a:t>
            </a:fld>
            <a:endParaRPr lang="en-IN"/>
          </a:p>
        </p:txBody>
      </p:sp>
    </p:spTree>
    <p:extLst>
      <p:ext uri="{BB962C8B-B14F-4D97-AF65-F5344CB8AC3E}">
        <p14:creationId xmlns:p14="http://schemas.microsoft.com/office/powerpoint/2010/main" val="1236912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733A0A-E8FA-4171-BF88-252EAE6FC90E}"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FB801-13F3-42E8-8498-4182ECFECE75}" type="slidenum">
              <a:rPr lang="en-IN" smtClean="0"/>
              <a:t>‹#›</a:t>
            </a:fld>
            <a:endParaRPr lang="en-IN"/>
          </a:p>
        </p:txBody>
      </p:sp>
    </p:spTree>
    <p:extLst>
      <p:ext uri="{BB962C8B-B14F-4D97-AF65-F5344CB8AC3E}">
        <p14:creationId xmlns:p14="http://schemas.microsoft.com/office/powerpoint/2010/main" val="7979924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7117072-5DA1-4737-94DD-102A60DC2E56}"/>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Footer Placeholder 6">
            <a:extLst>
              <a:ext uri="{FF2B5EF4-FFF2-40B4-BE49-F238E27FC236}">
                <a16:creationId xmlns:a16="http://schemas.microsoft.com/office/drawing/2014/main" id="{C2FB759E-CADC-4D69-AD80-2FC444BCB443}"/>
              </a:ext>
            </a:extLst>
          </p:cNvPr>
          <p:cNvSpPr txBox="1">
            <a:spLocks/>
          </p:cNvSpPr>
          <p:nvPr userDrawn="1"/>
        </p:nvSpPr>
        <p:spPr>
          <a:xfrm rot="16200000">
            <a:off x="8455052" y="598278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700" b="0" i="0" u="none" strike="noStrike" kern="1200" cap="none" spc="0" normalizeH="0" baseline="0" noProof="0" dirty="0" err="1">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 name="Rectangle 1">
            <a:extLst>
              <a:ext uri="{FF2B5EF4-FFF2-40B4-BE49-F238E27FC236}">
                <a16:creationId xmlns:a16="http://schemas.microsoft.com/office/drawing/2014/main" id="{41478CE8-A051-4FC0-9119-7E8CF573C0F5}"/>
              </a:ext>
            </a:extLst>
          </p:cNvPr>
          <p:cNvSpPr/>
          <p:nvPr userDrawn="1"/>
        </p:nvSpPr>
        <p:spPr>
          <a:xfrm>
            <a:off x="0" y="2"/>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Rectangle 2">
            <a:extLst>
              <a:ext uri="{FF2B5EF4-FFF2-40B4-BE49-F238E27FC236}">
                <a16:creationId xmlns:a16="http://schemas.microsoft.com/office/drawing/2014/main" id="{EE2FD8CA-A3F5-41A8-AB61-3C7B7EB82276}"/>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 name="Slide Number Placeholder 7">
            <a:extLst>
              <a:ext uri="{FF2B5EF4-FFF2-40B4-BE49-F238E27FC236}">
                <a16:creationId xmlns:a16="http://schemas.microsoft.com/office/drawing/2014/main" id="{A94BEB44-74B4-4B4B-A4C6-38FAA85681B6}"/>
              </a:ext>
            </a:extLst>
          </p:cNvPr>
          <p:cNvSpPr txBox="1">
            <a:spLocks/>
          </p:cNvSpPr>
          <p:nvPr userDrawn="1"/>
        </p:nvSpPr>
        <p:spPr>
          <a:xfrm>
            <a:off x="8554264" y="649507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200" b="1" i="0" u="none" strike="noStrike" kern="1200" cap="none" spc="0" normalizeH="0" baseline="0" noProof="0" smtClean="0">
                <a:ln>
                  <a:noFill/>
                </a:ln>
                <a:solidFill>
                  <a:srgbClr val="E7E6E6">
                    <a:lumMod val="25000"/>
                  </a:srgbClr>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0E58F240-8508-40CC-8704-A87A007F2C84}"/>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Text&#10;&#10;Description automatically generated">
            <a:extLst>
              <a:ext uri="{FF2B5EF4-FFF2-40B4-BE49-F238E27FC236}">
                <a16:creationId xmlns:a16="http://schemas.microsoft.com/office/drawing/2014/main" id="{86DF3848-7609-4848-A726-F73041FB68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8090" y="170230"/>
            <a:ext cx="1762385" cy="455076"/>
          </a:xfrm>
          <a:prstGeom prst="rect">
            <a:avLst/>
          </a:prstGeom>
        </p:spPr>
      </p:pic>
    </p:spTree>
    <p:extLst>
      <p:ext uri="{BB962C8B-B14F-4D97-AF65-F5344CB8AC3E}">
        <p14:creationId xmlns:p14="http://schemas.microsoft.com/office/powerpoint/2010/main" val="35658437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Content writing ">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92E208C-AFEE-428B-8D62-98E6919AAE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5364" y="241333"/>
            <a:ext cx="1236812" cy="388020"/>
          </a:xfrm>
          <a:prstGeom prst="rect">
            <a:avLst/>
          </a:prstGeom>
        </p:spPr>
      </p:pic>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a:extLst>
              <a:ext uri="{FF2B5EF4-FFF2-40B4-BE49-F238E27FC236}">
                <a16:creationId xmlns:a16="http://schemas.microsoft.com/office/drawing/2014/main" id="{5170A081-2CD4-42C2-83F7-1BDF218E888C}"/>
              </a:ext>
            </a:extLst>
          </p:cNvPr>
          <p:cNvSpPr/>
          <p:nvPr userDrawn="1"/>
        </p:nvSpPr>
        <p:spPr>
          <a:xfrm>
            <a:off x="8743567" y="6515557"/>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Slide Number Placeholder 7">
            <a:extLst>
              <a:ext uri="{FF2B5EF4-FFF2-40B4-BE49-F238E27FC236}">
                <a16:creationId xmlns:a16="http://schemas.microsoft.com/office/drawing/2014/main" id="{DAB0CC45-65C1-4330-8B7B-E233943D2F2B}"/>
              </a:ext>
            </a:extLst>
          </p:cNvPr>
          <p:cNvSpPr txBox="1">
            <a:spLocks/>
          </p:cNvSpPr>
          <p:nvPr userDrawn="1"/>
        </p:nvSpPr>
        <p:spPr>
          <a:xfrm>
            <a:off x="8679478" y="655365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2"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153B44-6D3B-48CC-B791-73A30E7D5B39}"/>
              </a:ext>
            </a:extLst>
          </p:cNvPr>
          <p:cNvSpPr/>
          <p:nvPr userDrawn="1"/>
        </p:nvSpPr>
        <p:spPr>
          <a:xfrm>
            <a:off x="1" y="6664216"/>
            <a:ext cx="9158990" cy="208785"/>
          </a:xfrm>
          <a:prstGeom prst="rect">
            <a:avLst/>
          </a:prstGeom>
          <a:solidFill>
            <a:srgbClr val="132C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Footer Placeholder 6">
            <a:extLst>
              <a:ext uri="{FF2B5EF4-FFF2-40B4-BE49-F238E27FC236}">
                <a16:creationId xmlns:a16="http://schemas.microsoft.com/office/drawing/2014/main" id="{AFC991EC-5CD6-494A-ACCE-B47D64008D71}"/>
              </a:ext>
            </a:extLst>
          </p:cNvPr>
          <p:cNvSpPr txBox="1">
            <a:spLocks/>
          </p:cNvSpPr>
          <p:nvPr userDrawn="1"/>
        </p:nvSpPr>
        <p:spPr>
          <a:xfrm>
            <a:off x="7584570" y="6701249"/>
            <a:ext cx="1335797"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spTree>
    <p:extLst>
      <p:ext uri="{BB962C8B-B14F-4D97-AF65-F5344CB8AC3E}">
        <p14:creationId xmlns:p14="http://schemas.microsoft.com/office/powerpoint/2010/main" val="42810824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Verdana"/>
                <a:cs typeface="Verdana"/>
              </a:defRPr>
            </a:lvl1pPr>
          </a:lstStyle>
          <a:p>
            <a:pPr algn="ctr">
              <a:lnSpc>
                <a:spcPct val="100000"/>
              </a:lnSpc>
              <a:spcBef>
                <a:spcPts val="100"/>
              </a:spcBef>
            </a:pPr>
            <a:r>
              <a:t>©</a:t>
            </a:r>
            <a:r>
              <a:rPr spc="-50"/>
              <a:t> </a:t>
            </a:r>
            <a:r>
              <a:rPr spc="-5"/>
              <a:t>ChemAnalyst</a:t>
            </a:r>
          </a:p>
          <a:p>
            <a:pPr algn="ctr">
              <a:lnSpc>
                <a:spcPct val="100000"/>
              </a:lnSpc>
            </a:pPr>
            <a:r>
              <a:rPr spc="-5"/>
              <a:t>Research</a:t>
            </a: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5/17/2023</a:t>
            </a:fld>
            <a:endParaRPr lang="en-US"/>
          </a:p>
        </p:txBody>
      </p:sp>
      <p:sp>
        <p:nvSpPr>
          <p:cNvPr id="6" name="Holder 6"/>
          <p:cNvSpPr>
            <a:spLocks noGrp="1"/>
          </p:cNvSpPr>
          <p:nvPr>
            <p:ph type="sldNum" sz="quarter" idx="7"/>
          </p:nvPr>
        </p:nvSpPr>
        <p:spPr/>
        <p:txBody>
          <a:bodyPr lIns="0" tIns="0" rIns="0" bIns="0"/>
          <a:lstStyle>
            <a:lvl1pPr>
              <a:defRPr sz="1100" b="1" i="0">
                <a:solidFill>
                  <a:schemeClr val="bg1"/>
                </a:solidFill>
                <a:latin typeface="Calibri"/>
                <a:cs typeface="Calibri"/>
              </a:defRPr>
            </a:lvl1pPr>
          </a:lstStyle>
          <a:p>
            <a:pPr marL="38100">
              <a:lnSpc>
                <a:spcPts val="1150"/>
              </a:lnSpc>
            </a:pPr>
            <a:fld id="{81D60167-4931-47E6-BA6A-407CBD079E47}" type="slidenum">
              <a:rPr dirty="0"/>
              <a:t>‹#›</a:t>
            </a:fld>
            <a:endParaRPr dirty="0"/>
          </a:p>
        </p:txBody>
      </p:sp>
    </p:spTree>
    <p:extLst>
      <p:ext uri="{BB962C8B-B14F-4D97-AF65-F5344CB8AC3E}">
        <p14:creationId xmlns:p14="http://schemas.microsoft.com/office/powerpoint/2010/main" val="2147226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1"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Verdana"/>
                <a:cs typeface="Verdana"/>
              </a:defRPr>
            </a:lvl1pPr>
          </a:lstStyle>
          <a:p>
            <a:pPr algn="ctr">
              <a:lnSpc>
                <a:spcPct val="100000"/>
              </a:lnSpc>
              <a:spcBef>
                <a:spcPts val="100"/>
              </a:spcBef>
            </a:pPr>
            <a:r>
              <a:t>©</a:t>
            </a:r>
            <a:r>
              <a:rPr spc="-50"/>
              <a:t> </a:t>
            </a:r>
            <a:r>
              <a:rPr spc="-5"/>
              <a:t>ChemAnalyst</a:t>
            </a:r>
          </a:p>
          <a:p>
            <a:pPr algn="ctr">
              <a:lnSpc>
                <a:spcPct val="100000"/>
              </a:lnSpc>
            </a:pPr>
            <a:r>
              <a:rPr spc="-5"/>
              <a:t>Research</a:t>
            </a:r>
            <a:endParaRPr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5/17/2023</a:t>
            </a:fld>
            <a:endParaRPr lang="en-US"/>
          </a:p>
        </p:txBody>
      </p:sp>
      <p:sp>
        <p:nvSpPr>
          <p:cNvPr id="6" name="Holder 6"/>
          <p:cNvSpPr>
            <a:spLocks noGrp="1"/>
          </p:cNvSpPr>
          <p:nvPr>
            <p:ph type="sldNum" sz="quarter" idx="7"/>
          </p:nvPr>
        </p:nvSpPr>
        <p:spPr/>
        <p:txBody>
          <a:bodyPr lIns="0" tIns="0" rIns="0" bIns="0"/>
          <a:lstStyle>
            <a:lvl1pPr>
              <a:defRPr sz="1100" b="1" i="0">
                <a:solidFill>
                  <a:schemeClr val="bg1"/>
                </a:solidFill>
                <a:latin typeface="Calibri"/>
                <a:cs typeface="Calibri"/>
              </a:defRPr>
            </a:lvl1pPr>
          </a:lstStyle>
          <a:p>
            <a:pPr marL="38100">
              <a:lnSpc>
                <a:spcPts val="1150"/>
              </a:lnSpc>
            </a:pPr>
            <a:fld id="{81D60167-4931-47E6-BA6A-407CBD079E47}" type="slidenum">
              <a:rPr dirty="0"/>
              <a:t>‹#›</a:t>
            </a:fld>
            <a:endParaRPr dirty="0"/>
          </a:p>
        </p:txBody>
      </p:sp>
    </p:spTree>
    <p:extLst>
      <p:ext uri="{BB962C8B-B14F-4D97-AF65-F5344CB8AC3E}">
        <p14:creationId xmlns:p14="http://schemas.microsoft.com/office/powerpoint/2010/main" val="42367325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23088"/>
            <a:ext cx="6757670" cy="76200"/>
          </a:xfrm>
          <a:custGeom>
            <a:avLst/>
            <a:gdLst/>
            <a:ahLst/>
            <a:cxnLst/>
            <a:rect l="l" t="t" r="r" b="b"/>
            <a:pathLst>
              <a:path w="6757670" h="76200">
                <a:moveTo>
                  <a:pt x="0" y="76199"/>
                </a:moveTo>
                <a:lnTo>
                  <a:pt x="6757416" y="76199"/>
                </a:lnTo>
                <a:lnTo>
                  <a:pt x="6757416" y="0"/>
                </a:lnTo>
                <a:lnTo>
                  <a:pt x="0" y="0"/>
                </a:lnTo>
                <a:lnTo>
                  <a:pt x="0" y="76199"/>
                </a:lnTo>
                <a:close/>
              </a:path>
            </a:pathLst>
          </a:custGeom>
          <a:solidFill>
            <a:srgbClr val="D9D9D9"/>
          </a:solidFill>
        </p:spPr>
        <p:txBody>
          <a:bodyPr wrap="square" lIns="0" tIns="0" rIns="0" bIns="0" rtlCol="0"/>
          <a:lstStyle/>
          <a:p>
            <a:endParaRPr/>
          </a:p>
        </p:txBody>
      </p:sp>
      <p:sp>
        <p:nvSpPr>
          <p:cNvPr id="17" name="bg object 17"/>
          <p:cNvSpPr/>
          <p:nvPr/>
        </p:nvSpPr>
        <p:spPr>
          <a:xfrm>
            <a:off x="8592311" y="323087"/>
            <a:ext cx="551815" cy="76200"/>
          </a:xfrm>
          <a:custGeom>
            <a:avLst/>
            <a:gdLst/>
            <a:ahLst/>
            <a:cxnLst/>
            <a:rect l="l" t="t" r="r" b="b"/>
            <a:pathLst>
              <a:path w="551815" h="76200">
                <a:moveTo>
                  <a:pt x="0" y="76199"/>
                </a:moveTo>
                <a:lnTo>
                  <a:pt x="551687" y="76199"/>
                </a:lnTo>
                <a:lnTo>
                  <a:pt x="551687" y="0"/>
                </a:lnTo>
                <a:lnTo>
                  <a:pt x="0" y="0"/>
                </a:lnTo>
                <a:lnTo>
                  <a:pt x="0" y="76199"/>
                </a:lnTo>
                <a:close/>
              </a:path>
            </a:pathLst>
          </a:custGeom>
          <a:solidFill>
            <a:srgbClr val="D9D9D9"/>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6806183" y="131063"/>
            <a:ext cx="1749552" cy="408431"/>
          </a:xfrm>
          <a:prstGeom prst="rect">
            <a:avLst/>
          </a:prstGeom>
        </p:spPr>
      </p:pic>
      <p:sp>
        <p:nvSpPr>
          <p:cNvPr id="19" name="bg object 19"/>
          <p:cNvSpPr/>
          <p:nvPr/>
        </p:nvSpPr>
        <p:spPr>
          <a:xfrm>
            <a:off x="0" y="6681215"/>
            <a:ext cx="9144000" cy="177165"/>
          </a:xfrm>
          <a:custGeom>
            <a:avLst/>
            <a:gdLst/>
            <a:ahLst/>
            <a:cxnLst/>
            <a:rect l="l" t="t" r="r" b="b"/>
            <a:pathLst>
              <a:path w="9144000" h="177165">
                <a:moveTo>
                  <a:pt x="9144000" y="0"/>
                </a:moveTo>
                <a:lnTo>
                  <a:pt x="0" y="0"/>
                </a:lnTo>
                <a:lnTo>
                  <a:pt x="0" y="176784"/>
                </a:lnTo>
                <a:lnTo>
                  <a:pt x="9144000" y="176784"/>
                </a:lnTo>
                <a:lnTo>
                  <a:pt x="9144000" y="0"/>
                </a:lnTo>
                <a:close/>
              </a:path>
            </a:pathLst>
          </a:custGeom>
          <a:solidFill>
            <a:srgbClr val="071C2C"/>
          </a:solidFill>
        </p:spPr>
        <p:txBody>
          <a:bodyPr wrap="square" lIns="0" tIns="0" rIns="0" bIns="0" rtlCol="0"/>
          <a:lstStyle/>
          <a:p>
            <a:endParaRPr/>
          </a:p>
        </p:txBody>
      </p:sp>
      <p:sp>
        <p:nvSpPr>
          <p:cNvPr id="20" name="bg object 20"/>
          <p:cNvSpPr/>
          <p:nvPr/>
        </p:nvSpPr>
        <p:spPr>
          <a:xfrm>
            <a:off x="173736" y="103631"/>
            <a:ext cx="4398645" cy="466725"/>
          </a:xfrm>
          <a:custGeom>
            <a:avLst/>
            <a:gdLst/>
            <a:ahLst/>
            <a:cxnLst/>
            <a:rect l="l" t="t" r="r" b="b"/>
            <a:pathLst>
              <a:path w="4398645" h="466725">
                <a:moveTo>
                  <a:pt x="4398264" y="0"/>
                </a:moveTo>
                <a:lnTo>
                  <a:pt x="0" y="0"/>
                </a:lnTo>
                <a:lnTo>
                  <a:pt x="0" y="466344"/>
                </a:lnTo>
                <a:lnTo>
                  <a:pt x="4398264" y="466344"/>
                </a:lnTo>
                <a:lnTo>
                  <a:pt x="4398264" y="0"/>
                </a:lnTo>
                <a:close/>
              </a:path>
            </a:pathLst>
          </a:custGeom>
          <a:solidFill>
            <a:srgbClr val="D9D9D9"/>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100" b="1" i="0">
                <a:solidFill>
                  <a:schemeClr val="bg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00" b="0" i="0">
                <a:solidFill>
                  <a:schemeClr val="bg1"/>
                </a:solidFill>
                <a:latin typeface="Verdana"/>
                <a:cs typeface="Verdana"/>
              </a:defRPr>
            </a:lvl1pPr>
          </a:lstStyle>
          <a:p>
            <a:pPr algn="ctr">
              <a:lnSpc>
                <a:spcPct val="100000"/>
              </a:lnSpc>
              <a:spcBef>
                <a:spcPts val="100"/>
              </a:spcBef>
            </a:pPr>
            <a:r>
              <a:t>©</a:t>
            </a:r>
            <a:r>
              <a:rPr spc="-50"/>
              <a:t> </a:t>
            </a:r>
            <a:r>
              <a:rPr spc="-5"/>
              <a:t>ChemAnalyst</a:t>
            </a:r>
          </a:p>
          <a:p>
            <a:pPr algn="ctr">
              <a:lnSpc>
                <a:spcPct val="100000"/>
              </a:lnSpc>
            </a:pPr>
            <a:r>
              <a:rPr spc="-5"/>
              <a:t>Research</a:t>
            </a:r>
            <a:endParaRPr spc="-5"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5/17/2023</a:t>
            </a:fld>
            <a:endParaRPr lang="en-US"/>
          </a:p>
        </p:txBody>
      </p:sp>
      <p:sp>
        <p:nvSpPr>
          <p:cNvPr id="7" name="Holder 7"/>
          <p:cNvSpPr>
            <a:spLocks noGrp="1"/>
          </p:cNvSpPr>
          <p:nvPr>
            <p:ph type="sldNum" sz="quarter" idx="7"/>
          </p:nvPr>
        </p:nvSpPr>
        <p:spPr/>
        <p:txBody>
          <a:bodyPr lIns="0" tIns="0" rIns="0" bIns="0"/>
          <a:lstStyle>
            <a:lvl1pPr>
              <a:defRPr sz="1100" b="1" i="0">
                <a:solidFill>
                  <a:schemeClr val="bg1"/>
                </a:solidFill>
                <a:latin typeface="Calibri"/>
                <a:cs typeface="Calibri"/>
              </a:defRPr>
            </a:lvl1pPr>
          </a:lstStyle>
          <a:p>
            <a:pPr marL="38100">
              <a:lnSpc>
                <a:spcPts val="1150"/>
              </a:lnSpc>
            </a:pPr>
            <a:fld id="{81D60167-4931-47E6-BA6A-407CBD079E47}" type="slidenum">
              <a:rPr dirty="0"/>
              <a:t>‹#›</a:t>
            </a:fld>
            <a:endParaRPr dirty="0"/>
          </a:p>
        </p:txBody>
      </p:sp>
    </p:spTree>
    <p:extLst>
      <p:ext uri="{BB962C8B-B14F-4D97-AF65-F5344CB8AC3E}">
        <p14:creationId xmlns:p14="http://schemas.microsoft.com/office/powerpoint/2010/main" val="77156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23088"/>
            <a:ext cx="6757670" cy="76200"/>
          </a:xfrm>
          <a:custGeom>
            <a:avLst/>
            <a:gdLst/>
            <a:ahLst/>
            <a:cxnLst/>
            <a:rect l="l" t="t" r="r" b="b"/>
            <a:pathLst>
              <a:path w="6757670" h="76200">
                <a:moveTo>
                  <a:pt x="0" y="76199"/>
                </a:moveTo>
                <a:lnTo>
                  <a:pt x="6757416" y="76199"/>
                </a:lnTo>
                <a:lnTo>
                  <a:pt x="6757416" y="0"/>
                </a:lnTo>
                <a:lnTo>
                  <a:pt x="0" y="0"/>
                </a:lnTo>
                <a:lnTo>
                  <a:pt x="0" y="76199"/>
                </a:lnTo>
                <a:close/>
              </a:path>
            </a:pathLst>
          </a:custGeom>
          <a:solidFill>
            <a:srgbClr val="D9D9D9"/>
          </a:solidFill>
        </p:spPr>
        <p:txBody>
          <a:bodyPr wrap="square" lIns="0" tIns="0" rIns="0" bIns="0" rtlCol="0"/>
          <a:lstStyle/>
          <a:p>
            <a:endParaRPr/>
          </a:p>
        </p:txBody>
      </p:sp>
      <p:sp>
        <p:nvSpPr>
          <p:cNvPr id="17" name="bg object 17"/>
          <p:cNvSpPr/>
          <p:nvPr/>
        </p:nvSpPr>
        <p:spPr>
          <a:xfrm>
            <a:off x="8592311" y="323087"/>
            <a:ext cx="551815" cy="76200"/>
          </a:xfrm>
          <a:custGeom>
            <a:avLst/>
            <a:gdLst/>
            <a:ahLst/>
            <a:cxnLst/>
            <a:rect l="l" t="t" r="r" b="b"/>
            <a:pathLst>
              <a:path w="551815" h="76200">
                <a:moveTo>
                  <a:pt x="0" y="76199"/>
                </a:moveTo>
                <a:lnTo>
                  <a:pt x="551687" y="76199"/>
                </a:lnTo>
                <a:lnTo>
                  <a:pt x="551687" y="0"/>
                </a:lnTo>
                <a:lnTo>
                  <a:pt x="0" y="0"/>
                </a:lnTo>
                <a:lnTo>
                  <a:pt x="0" y="76199"/>
                </a:lnTo>
                <a:close/>
              </a:path>
            </a:pathLst>
          </a:custGeom>
          <a:solidFill>
            <a:srgbClr val="D9D9D9"/>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6806183" y="131063"/>
            <a:ext cx="1749552" cy="408431"/>
          </a:xfrm>
          <a:prstGeom prst="rect">
            <a:avLst/>
          </a:prstGeom>
        </p:spPr>
      </p:pic>
      <p:sp>
        <p:nvSpPr>
          <p:cNvPr id="19" name="bg object 19"/>
          <p:cNvSpPr/>
          <p:nvPr/>
        </p:nvSpPr>
        <p:spPr>
          <a:xfrm>
            <a:off x="0" y="6681215"/>
            <a:ext cx="9144000" cy="177165"/>
          </a:xfrm>
          <a:custGeom>
            <a:avLst/>
            <a:gdLst/>
            <a:ahLst/>
            <a:cxnLst/>
            <a:rect l="l" t="t" r="r" b="b"/>
            <a:pathLst>
              <a:path w="9144000" h="177165">
                <a:moveTo>
                  <a:pt x="9144000" y="0"/>
                </a:moveTo>
                <a:lnTo>
                  <a:pt x="0" y="0"/>
                </a:lnTo>
                <a:lnTo>
                  <a:pt x="0" y="176784"/>
                </a:lnTo>
                <a:lnTo>
                  <a:pt x="9144000" y="176784"/>
                </a:lnTo>
                <a:lnTo>
                  <a:pt x="9144000" y="0"/>
                </a:lnTo>
                <a:close/>
              </a:path>
            </a:pathLst>
          </a:custGeom>
          <a:solidFill>
            <a:srgbClr val="071C2C"/>
          </a:solidFill>
        </p:spPr>
        <p:txBody>
          <a:bodyPr wrap="square" lIns="0" tIns="0" rIns="0" bIns="0" rtlCol="0"/>
          <a:lstStyle/>
          <a:p>
            <a:endParaRPr/>
          </a:p>
        </p:txBody>
      </p:sp>
      <p:sp>
        <p:nvSpPr>
          <p:cNvPr id="20" name="bg object 20"/>
          <p:cNvSpPr/>
          <p:nvPr/>
        </p:nvSpPr>
        <p:spPr>
          <a:xfrm>
            <a:off x="173736" y="103631"/>
            <a:ext cx="4398645" cy="466725"/>
          </a:xfrm>
          <a:custGeom>
            <a:avLst/>
            <a:gdLst/>
            <a:ahLst/>
            <a:cxnLst/>
            <a:rect l="l" t="t" r="r" b="b"/>
            <a:pathLst>
              <a:path w="4398645" h="466725">
                <a:moveTo>
                  <a:pt x="4398264" y="0"/>
                </a:moveTo>
                <a:lnTo>
                  <a:pt x="0" y="0"/>
                </a:lnTo>
                <a:lnTo>
                  <a:pt x="0" y="466344"/>
                </a:lnTo>
                <a:lnTo>
                  <a:pt x="4398264" y="466344"/>
                </a:lnTo>
                <a:lnTo>
                  <a:pt x="4398264" y="0"/>
                </a:lnTo>
                <a:close/>
              </a:path>
            </a:pathLst>
          </a:custGeom>
          <a:solidFill>
            <a:srgbClr val="D9D9D9"/>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100" b="1" i="0">
                <a:solidFill>
                  <a:schemeClr val="bg1"/>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219862" y="6670544"/>
            <a:ext cx="628650" cy="92333"/>
          </a:xfrm>
        </p:spPr>
        <p:txBody>
          <a:bodyPr lIns="0" tIns="0" rIns="0" bIns="0"/>
          <a:lstStyle>
            <a:lvl1pPr>
              <a:defRPr sz="600" b="0" i="0">
                <a:solidFill>
                  <a:schemeClr val="bg1"/>
                </a:solidFill>
                <a:latin typeface="Verdana"/>
                <a:cs typeface="Verdana"/>
              </a:defRPr>
            </a:lvl1pPr>
          </a:lstStyle>
          <a:p>
            <a:pPr algn="ctr">
              <a:lnSpc>
                <a:spcPct val="100000"/>
              </a:lnSpc>
              <a:spcBef>
                <a:spcPts val="100"/>
              </a:spcBef>
            </a:pPr>
            <a:r>
              <a:rPr dirty="0"/>
              <a:t>©</a:t>
            </a:r>
            <a:r>
              <a:rPr spc="-50" dirty="0"/>
              <a:t> </a:t>
            </a:r>
            <a:r>
              <a:rPr lang="en-IN" spc="-5" dirty="0"/>
              <a:t>ChemAnalyst</a:t>
            </a:r>
            <a:endParaRPr spc="-5"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EA1C655F-1A67-408B-B3F5-87F41FE7E7FF}" type="datetime1">
              <a:rPr lang="en-US" smtClean="0"/>
              <a:t>5/17/2023</a:t>
            </a:fld>
            <a:endParaRPr lang="en-US"/>
          </a:p>
        </p:txBody>
      </p:sp>
      <p:sp>
        <p:nvSpPr>
          <p:cNvPr id="7" name="Holder 7"/>
          <p:cNvSpPr>
            <a:spLocks noGrp="1"/>
          </p:cNvSpPr>
          <p:nvPr>
            <p:ph type="sldNum" sz="quarter" idx="7"/>
          </p:nvPr>
        </p:nvSpPr>
        <p:spPr/>
        <p:txBody>
          <a:bodyPr lIns="0" tIns="0" rIns="0" bIns="0"/>
          <a:lstStyle>
            <a:lvl1pPr>
              <a:defRPr sz="1100" b="1" i="0">
                <a:solidFill>
                  <a:schemeClr val="bg1"/>
                </a:solidFill>
                <a:latin typeface="Calibri"/>
                <a:cs typeface="Calibri"/>
              </a:defRPr>
            </a:lvl1pPr>
          </a:lstStyle>
          <a:p>
            <a:pPr marL="38100">
              <a:lnSpc>
                <a:spcPts val="1150"/>
              </a:lnSpc>
            </a:pPr>
            <a:fld id="{81D60167-4931-47E6-BA6A-407CBD079E47}" type="slidenum">
              <a:rPr dirty="0"/>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1"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600" b="0" i="0">
                <a:solidFill>
                  <a:schemeClr val="bg1"/>
                </a:solidFill>
                <a:latin typeface="Verdana"/>
                <a:cs typeface="Verdana"/>
              </a:defRPr>
            </a:lvl1pPr>
          </a:lstStyle>
          <a:p>
            <a:pPr algn="ctr">
              <a:lnSpc>
                <a:spcPct val="100000"/>
              </a:lnSpc>
              <a:spcBef>
                <a:spcPts val="100"/>
              </a:spcBef>
            </a:pPr>
            <a:r>
              <a:t>©</a:t>
            </a:r>
            <a:r>
              <a:rPr spc="-50"/>
              <a:t> </a:t>
            </a:r>
            <a:r>
              <a:rPr spc="-5"/>
              <a:t>ChemAnalyst</a:t>
            </a:r>
          </a:p>
          <a:p>
            <a:pPr algn="ctr">
              <a:lnSpc>
                <a:spcPct val="100000"/>
              </a:lnSpc>
            </a:pPr>
            <a:r>
              <a:rPr spc="-5"/>
              <a:t>Research</a:t>
            </a:r>
            <a:endParaRPr spc="-5"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5/17/2023</a:t>
            </a:fld>
            <a:endParaRPr lang="en-US"/>
          </a:p>
        </p:txBody>
      </p:sp>
      <p:sp>
        <p:nvSpPr>
          <p:cNvPr id="5" name="Holder 5"/>
          <p:cNvSpPr>
            <a:spLocks noGrp="1"/>
          </p:cNvSpPr>
          <p:nvPr>
            <p:ph type="sldNum" sz="quarter" idx="7"/>
          </p:nvPr>
        </p:nvSpPr>
        <p:spPr/>
        <p:txBody>
          <a:bodyPr lIns="0" tIns="0" rIns="0" bIns="0"/>
          <a:lstStyle>
            <a:lvl1pPr>
              <a:defRPr sz="1100" b="1" i="0">
                <a:solidFill>
                  <a:schemeClr val="bg1"/>
                </a:solidFill>
                <a:latin typeface="Calibri"/>
                <a:cs typeface="Calibri"/>
              </a:defRPr>
            </a:lvl1pPr>
          </a:lstStyle>
          <a:p>
            <a:pPr marL="38100">
              <a:lnSpc>
                <a:spcPts val="1150"/>
              </a:lnSpc>
            </a:pPr>
            <a:fld id="{81D60167-4931-47E6-BA6A-407CBD079E47}" type="slidenum">
              <a:rPr dirty="0"/>
              <a:t>‹#›</a:t>
            </a:fld>
            <a:endParaRPr dirty="0"/>
          </a:p>
        </p:txBody>
      </p:sp>
    </p:spTree>
    <p:extLst>
      <p:ext uri="{BB962C8B-B14F-4D97-AF65-F5344CB8AC3E}">
        <p14:creationId xmlns:p14="http://schemas.microsoft.com/office/powerpoint/2010/main" val="30086434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23088"/>
            <a:ext cx="6757670" cy="76200"/>
          </a:xfrm>
          <a:custGeom>
            <a:avLst/>
            <a:gdLst/>
            <a:ahLst/>
            <a:cxnLst/>
            <a:rect l="l" t="t" r="r" b="b"/>
            <a:pathLst>
              <a:path w="6757670" h="76200">
                <a:moveTo>
                  <a:pt x="0" y="76199"/>
                </a:moveTo>
                <a:lnTo>
                  <a:pt x="6757416" y="76199"/>
                </a:lnTo>
                <a:lnTo>
                  <a:pt x="6757416" y="0"/>
                </a:lnTo>
                <a:lnTo>
                  <a:pt x="0" y="0"/>
                </a:lnTo>
                <a:lnTo>
                  <a:pt x="0" y="76199"/>
                </a:lnTo>
                <a:close/>
              </a:path>
            </a:pathLst>
          </a:custGeom>
          <a:solidFill>
            <a:srgbClr val="D9D9D9"/>
          </a:solidFill>
        </p:spPr>
        <p:txBody>
          <a:bodyPr wrap="square" lIns="0" tIns="0" rIns="0" bIns="0" rtlCol="0"/>
          <a:lstStyle/>
          <a:p>
            <a:endParaRPr/>
          </a:p>
        </p:txBody>
      </p:sp>
      <p:sp>
        <p:nvSpPr>
          <p:cNvPr id="17" name="bg object 17"/>
          <p:cNvSpPr/>
          <p:nvPr/>
        </p:nvSpPr>
        <p:spPr>
          <a:xfrm>
            <a:off x="8592311" y="323087"/>
            <a:ext cx="551815" cy="76200"/>
          </a:xfrm>
          <a:custGeom>
            <a:avLst/>
            <a:gdLst/>
            <a:ahLst/>
            <a:cxnLst/>
            <a:rect l="l" t="t" r="r" b="b"/>
            <a:pathLst>
              <a:path w="551815" h="76200">
                <a:moveTo>
                  <a:pt x="0" y="76199"/>
                </a:moveTo>
                <a:lnTo>
                  <a:pt x="551687" y="76199"/>
                </a:lnTo>
                <a:lnTo>
                  <a:pt x="551687" y="0"/>
                </a:lnTo>
                <a:lnTo>
                  <a:pt x="0" y="0"/>
                </a:lnTo>
                <a:lnTo>
                  <a:pt x="0" y="76199"/>
                </a:lnTo>
                <a:close/>
              </a:path>
            </a:pathLst>
          </a:custGeom>
          <a:solidFill>
            <a:srgbClr val="D9D9D9"/>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600" b="0" i="0">
                <a:solidFill>
                  <a:schemeClr val="bg1"/>
                </a:solidFill>
                <a:latin typeface="Verdana"/>
                <a:cs typeface="Verdana"/>
              </a:defRPr>
            </a:lvl1pPr>
          </a:lstStyle>
          <a:p>
            <a:pPr algn="ctr">
              <a:lnSpc>
                <a:spcPct val="100000"/>
              </a:lnSpc>
              <a:spcBef>
                <a:spcPts val="100"/>
              </a:spcBef>
            </a:pPr>
            <a:r>
              <a:t>©</a:t>
            </a:r>
            <a:r>
              <a:rPr spc="-50"/>
              <a:t> </a:t>
            </a:r>
            <a:r>
              <a:rPr spc="-5"/>
              <a:t>ChemAnalyst</a:t>
            </a:r>
          </a:p>
          <a:p>
            <a:pPr algn="ctr">
              <a:lnSpc>
                <a:spcPct val="100000"/>
              </a:lnSpc>
            </a:pPr>
            <a:r>
              <a:rPr spc="-5"/>
              <a:t>Research</a:t>
            </a:r>
            <a:endParaRPr spc="-5"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5/17/2023</a:t>
            </a:fld>
            <a:endParaRPr lang="en-US"/>
          </a:p>
        </p:txBody>
      </p:sp>
      <p:sp>
        <p:nvSpPr>
          <p:cNvPr id="4" name="Holder 4"/>
          <p:cNvSpPr>
            <a:spLocks noGrp="1"/>
          </p:cNvSpPr>
          <p:nvPr>
            <p:ph type="sldNum" sz="quarter" idx="7"/>
          </p:nvPr>
        </p:nvSpPr>
        <p:spPr/>
        <p:txBody>
          <a:bodyPr lIns="0" tIns="0" rIns="0" bIns="0"/>
          <a:lstStyle>
            <a:lvl1pPr>
              <a:defRPr sz="1100" b="1" i="0">
                <a:solidFill>
                  <a:schemeClr val="bg1"/>
                </a:solidFill>
                <a:latin typeface="Calibri"/>
                <a:cs typeface="Calibri"/>
              </a:defRPr>
            </a:lvl1pPr>
          </a:lstStyle>
          <a:p>
            <a:pPr marL="38100">
              <a:lnSpc>
                <a:spcPts val="1150"/>
              </a:lnSpc>
            </a:pPr>
            <a:fld id="{81D60167-4931-47E6-BA6A-407CBD079E47}" type="slidenum">
              <a:rPr dirty="0"/>
              <a:t>‹#›</a:t>
            </a:fld>
            <a:endParaRPr dirty="0"/>
          </a:p>
        </p:txBody>
      </p:sp>
      <p:pic>
        <p:nvPicPr>
          <p:cNvPr id="8" name="Picture 7" descr="Text&#10;&#10;Description automatically generated">
            <a:extLst>
              <a:ext uri="{FF2B5EF4-FFF2-40B4-BE49-F238E27FC236}">
                <a16:creationId xmlns:a16="http://schemas.microsoft.com/office/drawing/2014/main" id="{F1B2278D-1295-4428-B4A8-C1AF059E25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57975" y="61149"/>
            <a:ext cx="2028825" cy="523875"/>
          </a:xfrm>
          <a:prstGeom prst="rect">
            <a:avLst/>
          </a:prstGeom>
        </p:spPr>
      </p:pic>
    </p:spTree>
    <p:extLst>
      <p:ext uri="{BB962C8B-B14F-4D97-AF65-F5344CB8AC3E}">
        <p14:creationId xmlns:p14="http://schemas.microsoft.com/office/powerpoint/2010/main" val="1152395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733A0A-E8FA-4171-BF88-252EAE6FC90E}"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FB801-13F3-42E8-8498-4182ECFECE75}" type="slidenum">
              <a:rPr lang="en-IN" smtClean="0"/>
              <a:t>‹#›</a:t>
            </a:fld>
            <a:endParaRPr lang="en-IN"/>
          </a:p>
        </p:txBody>
      </p:sp>
      <p:sp>
        <p:nvSpPr>
          <p:cNvPr id="7" name="Rectangle 6">
            <a:extLst>
              <a:ext uri="{FF2B5EF4-FFF2-40B4-BE49-F238E27FC236}">
                <a16:creationId xmlns:a16="http://schemas.microsoft.com/office/drawing/2014/main" id="{24D0B2B0-9BDB-560F-9F64-D3335A457779}"/>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Footer Placeholder 6">
            <a:extLst>
              <a:ext uri="{FF2B5EF4-FFF2-40B4-BE49-F238E27FC236}">
                <a16:creationId xmlns:a16="http://schemas.microsoft.com/office/drawing/2014/main" id="{4C7AA7DA-FAE1-314E-4D8A-A29F3DCC5DEB}"/>
              </a:ext>
            </a:extLst>
          </p:cNvPr>
          <p:cNvSpPr txBox="1">
            <a:spLocks/>
          </p:cNvSpPr>
          <p:nvPr userDrawn="1"/>
        </p:nvSpPr>
        <p:spPr>
          <a:xfrm rot="16200000">
            <a:off x="8455052" y="598278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700" b="0" i="0" u="none" strike="noStrike" kern="1200" cap="none" spc="0" normalizeH="0" baseline="0" noProof="0" dirty="0" err="1">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Rectangle 8">
            <a:extLst>
              <a:ext uri="{FF2B5EF4-FFF2-40B4-BE49-F238E27FC236}">
                <a16:creationId xmlns:a16="http://schemas.microsoft.com/office/drawing/2014/main" id="{ABF7D461-2CD8-5C70-31A0-D89C72027DF2}"/>
              </a:ext>
            </a:extLst>
          </p:cNvPr>
          <p:cNvSpPr/>
          <p:nvPr userDrawn="1"/>
        </p:nvSpPr>
        <p:spPr>
          <a:xfrm>
            <a:off x="0" y="2"/>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a:extLst>
              <a:ext uri="{FF2B5EF4-FFF2-40B4-BE49-F238E27FC236}">
                <a16:creationId xmlns:a16="http://schemas.microsoft.com/office/drawing/2014/main" id="{9C0E4BD3-4520-045A-35E8-5D23811C80F3}"/>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Slide Number Placeholder 7">
            <a:extLst>
              <a:ext uri="{FF2B5EF4-FFF2-40B4-BE49-F238E27FC236}">
                <a16:creationId xmlns:a16="http://schemas.microsoft.com/office/drawing/2014/main" id="{2A573FD7-D96B-AC47-296C-03CEFA6EA5D8}"/>
              </a:ext>
            </a:extLst>
          </p:cNvPr>
          <p:cNvSpPr txBox="1">
            <a:spLocks/>
          </p:cNvSpPr>
          <p:nvPr userDrawn="1"/>
        </p:nvSpPr>
        <p:spPr>
          <a:xfrm>
            <a:off x="8554264" y="649507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200" b="1" i="0" u="none" strike="noStrike" kern="1200" cap="none" spc="0" normalizeH="0" baseline="0" noProof="0" smtClean="0">
                <a:ln>
                  <a:noFill/>
                </a:ln>
                <a:solidFill>
                  <a:srgbClr val="E7E6E6">
                    <a:lumMod val="25000"/>
                  </a:srgbClr>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99D0882-20CA-B50A-6042-1BE8DD7BBB4D}"/>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Text&#10;&#10;Description automatically generated">
            <a:extLst>
              <a:ext uri="{FF2B5EF4-FFF2-40B4-BE49-F238E27FC236}">
                <a16:creationId xmlns:a16="http://schemas.microsoft.com/office/drawing/2014/main" id="{32190644-EC73-7B05-4413-E7258C6A64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8090" y="170230"/>
            <a:ext cx="1762385" cy="455076"/>
          </a:xfrm>
          <a:prstGeom prst="rect">
            <a:avLst/>
          </a:prstGeom>
        </p:spPr>
      </p:pic>
    </p:spTree>
    <p:extLst>
      <p:ext uri="{BB962C8B-B14F-4D97-AF65-F5344CB8AC3E}">
        <p14:creationId xmlns:p14="http://schemas.microsoft.com/office/powerpoint/2010/main" val="19067002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733A0A-E8FA-4171-BF88-252EAE6FC90E}"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FB801-13F3-42E8-8498-4182ECFECE75}" type="slidenum">
              <a:rPr lang="en-IN" smtClean="0"/>
              <a:t>‹#›</a:t>
            </a:fld>
            <a:endParaRPr lang="en-IN"/>
          </a:p>
        </p:txBody>
      </p:sp>
    </p:spTree>
    <p:extLst>
      <p:ext uri="{BB962C8B-B14F-4D97-AF65-F5344CB8AC3E}">
        <p14:creationId xmlns:p14="http://schemas.microsoft.com/office/powerpoint/2010/main" val="23556292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733A0A-E8FA-4171-BF88-252EAE6FC90E}"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FB801-13F3-42E8-8498-4182ECFECE75}" type="slidenum">
              <a:rPr lang="en-IN" smtClean="0"/>
              <a:t>‹#›</a:t>
            </a:fld>
            <a:endParaRPr lang="en-IN"/>
          </a:p>
        </p:txBody>
      </p:sp>
    </p:spTree>
    <p:extLst>
      <p:ext uri="{BB962C8B-B14F-4D97-AF65-F5344CB8AC3E}">
        <p14:creationId xmlns:p14="http://schemas.microsoft.com/office/powerpoint/2010/main" val="24591059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733A0A-E8FA-4171-BF88-252EAE6FC90E}" type="datetimeFigureOut">
              <a:rPr lang="en-IN" smtClean="0"/>
              <a:t>17-05-2023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FB801-13F3-42E8-8498-4182ECFECE75}" type="slidenum">
              <a:rPr lang="en-IN" smtClean="0"/>
              <a:t>‹#›</a:t>
            </a:fld>
            <a:endParaRPr lang="en-IN"/>
          </a:p>
        </p:txBody>
      </p:sp>
    </p:spTree>
    <p:extLst>
      <p:ext uri="{BB962C8B-B14F-4D97-AF65-F5344CB8AC3E}">
        <p14:creationId xmlns:p14="http://schemas.microsoft.com/office/powerpoint/2010/main" val="35229355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733A0A-E8FA-4171-BF88-252EAE6FC90E}" type="datetimeFigureOut">
              <a:rPr lang="en-IN" smtClean="0"/>
              <a:t>17-05-2023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3EFB801-13F3-42E8-8498-4182ECFECE75}" type="slidenum">
              <a:rPr lang="en-IN" smtClean="0"/>
              <a:t>‹#›</a:t>
            </a:fld>
            <a:endParaRPr lang="en-IN"/>
          </a:p>
        </p:txBody>
      </p:sp>
    </p:spTree>
    <p:extLst>
      <p:ext uri="{BB962C8B-B14F-4D97-AF65-F5344CB8AC3E}">
        <p14:creationId xmlns:p14="http://schemas.microsoft.com/office/powerpoint/2010/main" val="2448311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733A0A-E8FA-4171-BF88-252EAE6FC90E}" type="datetimeFigureOut">
              <a:rPr lang="en-IN" smtClean="0"/>
              <a:t>17-05-2023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EFB801-13F3-42E8-8498-4182ECFECE75}" type="slidenum">
              <a:rPr lang="en-IN" smtClean="0"/>
              <a:t>‹#›</a:t>
            </a:fld>
            <a:endParaRPr lang="en-IN"/>
          </a:p>
        </p:txBody>
      </p:sp>
    </p:spTree>
    <p:extLst>
      <p:ext uri="{BB962C8B-B14F-4D97-AF65-F5344CB8AC3E}">
        <p14:creationId xmlns:p14="http://schemas.microsoft.com/office/powerpoint/2010/main" val="7345703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733A0A-E8FA-4171-BF88-252EAE6FC90E}" type="datetimeFigureOut">
              <a:rPr lang="en-IN" smtClean="0"/>
              <a:t>17-05-2023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3EFB801-13F3-42E8-8498-4182ECFECE75}" type="slidenum">
              <a:rPr lang="en-IN" smtClean="0"/>
              <a:t>‹#›</a:t>
            </a:fld>
            <a:endParaRPr lang="en-IN"/>
          </a:p>
        </p:txBody>
      </p:sp>
    </p:spTree>
    <p:extLst>
      <p:ext uri="{BB962C8B-B14F-4D97-AF65-F5344CB8AC3E}">
        <p14:creationId xmlns:p14="http://schemas.microsoft.com/office/powerpoint/2010/main" val="6133241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733A0A-E8FA-4171-BF88-252EAE6FC90E}" type="datetimeFigureOut">
              <a:rPr lang="en-IN" smtClean="0"/>
              <a:t>17-05-2023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FB801-13F3-42E8-8498-4182ECFECE75}" type="slidenum">
              <a:rPr lang="en-IN" smtClean="0"/>
              <a:t>‹#›</a:t>
            </a:fld>
            <a:endParaRPr lang="en-IN"/>
          </a:p>
        </p:txBody>
      </p:sp>
    </p:spTree>
    <p:extLst>
      <p:ext uri="{BB962C8B-B14F-4D97-AF65-F5344CB8AC3E}">
        <p14:creationId xmlns:p14="http://schemas.microsoft.com/office/powerpoint/2010/main" val="2617331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23088"/>
            <a:ext cx="6757670" cy="76200"/>
          </a:xfrm>
          <a:custGeom>
            <a:avLst/>
            <a:gdLst/>
            <a:ahLst/>
            <a:cxnLst/>
            <a:rect l="l" t="t" r="r" b="b"/>
            <a:pathLst>
              <a:path w="6757670" h="76200">
                <a:moveTo>
                  <a:pt x="0" y="76199"/>
                </a:moveTo>
                <a:lnTo>
                  <a:pt x="6757416" y="76199"/>
                </a:lnTo>
                <a:lnTo>
                  <a:pt x="6757416" y="0"/>
                </a:lnTo>
                <a:lnTo>
                  <a:pt x="0" y="0"/>
                </a:lnTo>
                <a:lnTo>
                  <a:pt x="0" y="76199"/>
                </a:lnTo>
                <a:close/>
              </a:path>
            </a:pathLst>
          </a:custGeom>
          <a:solidFill>
            <a:srgbClr val="D9D9D9"/>
          </a:solidFill>
        </p:spPr>
        <p:txBody>
          <a:bodyPr wrap="square" lIns="0" tIns="0" rIns="0" bIns="0" rtlCol="0"/>
          <a:lstStyle/>
          <a:p>
            <a:endParaRPr/>
          </a:p>
        </p:txBody>
      </p:sp>
      <p:sp>
        <p:nvSpPr>
          <p:cNvPr id="17" name="bg object 17"/>
          <p:cNvSpPr/>
          <p:nvPr/>
        </p:nvSpPr>
        <p:spPr>
          <a:xfrm>
            <a:off x="8592311" y="323087"/>
            <a:ext cx="551815" cy="76200"/>
          </a:xfrm>
          <a:custGeom>
            <a:avLst/>
            <a:gdLst/>
            <a:ahLst/>
            <a:cxnLst/>
            <a:rect l="l" t="t" r="r" b="b"/>
            <a:pathLst>
              <a:path w="551815" h="76200">
                <a:moveTo>
                  <a:pt x="0" y="76199"/>
                </a:moveTo>
                <a:lnTo>
                  <a:pt x="551687" y="76199"/>
                </a:lnTo>
                <a:lnTo>
                  <a:pt x="551687" y="0"/>
                </a:lnTo>
                <a:lnTo>
                  <a:pt x="0" y="0"/>
                </a:lnTo>
                <a:lnTo>
                  <a:pt x="0" y="76199"/>
                </a:lnTo>
                <a:close/>
              </a:path>
            </a:pathLst>
          </a:custGeom>
          <a:solidFill>
            <a:srgbClr val="D9D9D9"/>
          </a:solidFill>
        </p:spPr>
        <p:txBody>
          <a:bodyPr wrap="square" lIns="0" tIns="0" rIns="0" bIns="0" rtlCol="0"/>
          <a:lstStyle/>
          <a:p>
            <a:endParaRPr/>
          </a:p>
        </p:txBody>
      </p:sp>
      <p:sp>
        <p:nvSpPr>
          <p:cNvPr id="2" name="Holder 2"/>
          <p:cNvSpPr>
            <a:spLocks noGrp="1"/>
          </p:cNvSpPr>
          <p:nvPr>
            <p:ph type="ftr" sz="quarter" idx="5"/>
          </p:nvPr>
        </p:nvSpPr>
        <p:spPr>
          <a:xfrm>
            <a:off x="219862" y="6670544"/>
            <a:ext cx="628650" cy="92333"/>
          </a:xfrm>
        </p:spPr>
        <p:txBody>
          <a:bodyPr lIns="0" tIns="0" rIns="0" bIns="0"/>
          <a:lstStyle>
            <a:lvl1pPr>
              <a:defRPr sz="600" b="0" i="0">
                <a:solidFill>
                  <a:schemeClr val="bg1"/>
                </a:solidFill>
                <a:latin typeface="Verdana"/>
                <a:cs typeface="Verdana"/>
              </a:defRPr>
            </a:lvl1pPr>
          </a:lstStyle>
          <a:p>
            <a:pPr algn="ctr">
              <a:lnSpc>
                <a:spcPct val="100000"/>
              </a:lnSpc>
              <a:spcBef>
                <a:spcPts val="100"/>
              </a:spcBef>
            </a:pPr>
            <a:r>
              <a:rPr dirty="0"/>
              <a:t>©</a:t>
            </a:r>
            <a:r>
              <a:rPr spc="-50" dirty="0"/>
              <a:t> </a:t>
            </a:r>
            <a:r>
              <a:rPr lang="en-IN" spc="-5" dirty="0"/>
              <a:t>ChemAnalyst</a:t>
            </a:r>
            <a:endParaRPr spc="-5"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F8A45A18-42D5-477E-B047-6D3AF3226284}" type="datetime1">
              <a:rPr lang="en-US" smtClean="0"/>
              <a:t>5/17/2023</a:t>
            </a:fld>
            <a:endParaRPr lang="en-US"/>
          </a:p>
        </p:txBody>
      </p:sp>
      <p:sp>
        <p:nvSpPr>
          <p:cNvPr id="4" name="Holder 4"/>
          <p:cNvSpPr>
            <a:spLocks noGrp="1"/>
          </p:cNvSpPr>
          <p:nvPr>
            <p:ph type="sldNum" sz="quarter" idx="7"/>
          </p:nvPr>
        </p:nvSpPr>
        <p:spPr>
          <a:xfrm>
            <a:off x="8816340" y="6703034"/>
            <a:ext cx="216534" cy="153888"/>
          </a:xfrm>
        </p:spPr>
        <p:txBody>
          <a:bodyPr lIns="0" tIns="0" rIns="0" bIns="0"/>
          <a:lstStyle>
            <a:lvl1pPr>
              <a:defRPr sz="1100" b="1" i="0">
                <a:solidFill>
                  <a:schemeClr val="tx1"/>
                </a:solidFill>
                <a:latin typeface="Calibri"/>
                <a:cs typeface="Calibri"/>
              </a:defRPr>
            </a:lvl1pPr>
          </a:lstStyle>
          <a:p>
            <a:pPr marL="38100">
              <a:lnSpc>
                <a:spcPts val="1150"/>
              </a:lnSpc>
            </a:pPr>
            <a:fld id="{81D60167-4931-47E6-BA6A-407CBD079E47}" type="slidenum">
              <a:rPr lang="en-IN" smtClean="0"/>
              <a:pPr marL="38100">
                <a:lnSpc>
                  <a:spcPts val="1150"/>
                </a:lnSpc>
              </a:pPr>
              <a:t>‹#›</a:t>
            </a:fld>
            <a:endParaRPr lang="en-IN" dirty="0"/>
          </a:p>
        </p:txBody>
      </p:sp>
      <p:pic>
        <p:nvPicPr>
          <p:cNvPr id="8" name="Picture 7" descr="Text&#10;&#10;Description automatically generated">
            <a:extLst>
              <a:ext uri="{FF2B5EF4-FFF2-40B4-BE49-F238E27FC236}">
                <a16:creationId xmlns:a16="http://schemas.microsoft.com/office/drawing/2014/main" id="{F1B2278D-1295-4428-B4A8-C1AF059E25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57975" y="61149"/>
            <a:ext cx="2028825" cy="523875"/>
          </a:xfrm>
          <a:prstGeom prst="rect">
            <a:avLst/>
          </a:prstGeom>
        </p:spPr>
      </p:pic>
      <p:sp>
        <p:nvSpPr>
          <p:cNvPr id="5" name="Rectangle: Rounded Corners 4">
            <a:extLst>
              <a:ext uri="{FF2B5EF4-FFF2-40B4-BE49-F238E27FC236}">
                <a16:creationId xmlns:a16="http://schemas.microsoft.com/office/drawing/2014/main" id="{169CB5E3-F846-48FB-8765-4AEFA2E4E33C}"/>
              </a:ext>
            </a:extLst>
          </p:cNvPr>
          <p:cNvSpPr/>
          <p:nvPr userDrawn="1"/>
        </p:nvSpPr>
        <p:spPr>
          <a:xfrm>
            <a:off x="219862" y="61149"/>
            <a:ext cx="6180938" cy="523875"/>
          </a:xfrm>
          <a:prstGeom prst="round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733A0A-E8FA-4171-BF88-252EAE6FC90E}" type="datetimeFigureOut">
              <a:rPr lang="en-IN" smtClean="0"/>
              <a:t>17-05-2023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EFB801-13F3-42E8-8498-4182ECFECE75}" type="slidenum">
              <a:rPr lang="en-IN" smtClean="0"/>
              <a:t>‹#›</a:t>
            </a:fld>
            <a:endParaRPr lang="en-IN"/>
          </a:p>
        </p:txBody>
      </p:sp>
    </p:spTree>
    <p:extLst>
      <p:ext uri="{BB962C8B-B14F-4D97-AF65-F5344CB8AC3E}">
        <p14:creationId xmlns:p14="http://schemas.microsoft.com/office/powerpoint/2010/main" val="30052100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733A0A-E8FA-4171-BF88-252EAE6FC90E}"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FB801-13F3-42E8-8498-4182ECFECE75}" type="slidenum">
              <a:rPr lang="en-IN" smtClean="0"/>
              <a:t>‹#›</a:t>
            </a:fld>
            <a:endParaRPr lang="en-IN"/>
          </a:p>
        </p:txBody>
      </p:sp>
    </p:spTree>
    <p:extLst>
      <p:ext uri="{BB962C8B-B14F-4D97-AF65-F5344CB8AC3E}">
        <p14:creationId xmlns:p14="http://schemas.microsoft.com/office/powerpoint/2010/main" val="14226052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733A0A-E8FA-4171-BF88-252EAE6FC90E}"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EFB801-13F3-42E8-8498-4182ECFECE75}" type="slidenum">
              <a:rPr lang="en-IN" smtClean="0"/>
              <a:t>‹#›</a:t>
            </a:fld>
            <a:endParaRPr lang="en-IN"/>
          </a:p>
        </p:txBody>
      </p:sp>
    </p:spTree>
    <p:extLst>
      <p:ext uri="{BB962C8B-B14F-4D97-AF65-F5344CB8AC3E}">
        <p14:creationId xmlns:p14="http://schemas.microsoft.com/office/powerpoint/2010/main" val="22667906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7117072-5DA1-4737-94DD-102A60DC2E56}"/>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Footer Placeholder 6">
            <a:extLst>
              <a:ext uri="{FF2B5EF4-FFF2-40B4-BE49-F238E27FC236}">
                <a16:creationId xmlns:a16="http://schemas.microsoft.com/office/drawing/2014/main" id="{C2FB759E-CADC-4D69-AD80-2FC444BCB443}"/>
              </a:ext>
            </a:extLst>
          </p:cNvPr>
          <p:cNvSpPr txBox="1">
            <a:spLocks/>
          </p:cNvSpPr>
          <p:nvPr userDrawn="1"/>
        </p:nvSpPr>
        <p:spPr>
          <a:xfrm rot="16200000">
            <a:off x="8455052" y="598278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700" b="0" i="0" u="none" strike="noStrike" kern="1200" cap="none" spc="0" normalizeH="0" baseline="0" noProof="0" dirty="0" err="1">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 name="Rectangle 1">
            <a:extLst>
              <a:ext uri="{FF2B5EF4-FFF2-40B4-BE49-F238E27FC236}">
                <a16:creationId xmlns:a16="http://schemas.microsoft.com/office/drawing/2014/main" id="{41478CE8-A051-4FC0-9119-7E8CF573C0F5}"/>
              </a:ext>
            </a:extLst>
          </p:cNvPr>
          <p:cNvSpPr/>
          <p:nvPr userDrawn="1"/>
        </p:nvSpPr>
        <p:spPr>
          <a:xfrm>
            <a:off x="0" y="2"/>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Rectangle 2">
            <a:extLst>
              <a:ext uri="{FF2B5EF4-FFF2-40B4-BE49-F238E27FC236}">
                <a16:creationId xmlns:a16="http://schemas.microsoft.com/office/drawing/2014/main" id="{EE2FD8CA-A3F5-41A8-AB61-3C7B7EB82276}"/>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 name="Slide Number Placeholder 7">
            <a:extLst>
              <a:ext uri="{FF2B5EF4-FFF2-40B4-BE49-F238E27FC236}">
                <a16:creationId xmlns:a16="http://schemas.microsoft.com/office/drawing/2014/main" id="{A94BEB44-74B4-4B4B-A4C6-38FAA85681B6}"/>
              </a:ext>
            </a:extLst>
          </p:cNvPr>
          <p:cNvSpPr txBox="1">
            <a:spLocks/>
          </p:cNvSpPr>
          <p:nvPr userDrawn="1"/>
        </p:nvSpPr>
        <p:spPr>
          <a:xfrm>
            <a:off x="8554264" y="649507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200" b="1" i="0" u="none" strike="noStrike" kern="1200" cap="none" spc="0" normalizeH="0" baseline="0" noProof="0" smtClean="0">
                <a:ln>
                  <a:noFill/>
                </a:ln>
                <a:solidFill>
                  <a:srgbClr val="E7E6E6">
                    <a:lumMod val="25000"/>
                  </a:srgbClr>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0E58F240-8508-40CC-8704-A87A007F2C84}"/>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Text&#10;&#10;Description automatically generated">
            <a:extLst>
              <a:ext uri="{FF2B5EF4-FFF2-40B4-BE49-F238E27FC236}">
                <a16:creationId xmlns:a16="http://schemas.microsoft.com/office/drawing/2014/main" id="{86DF3848-7609-4848-A726-F73041FB68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8090" y="170230"/>
            <a:ext cx="1762385" cy="455076"/>
          </a:xfrm>
          <a:prstGeom prst="rect">
            <a:avLst/>
          </a:prstGeom>
        </p:spPr>
      </p:pic>
    </p:spTree>
    <p:extLst>
      <p:ext uri="{BB962C8B-B14F-4D97-AF65-F5344CB8AC3E}">
        <p14:creationId xmlns:p14="http://schemas.microsoft.com/office/powerpoint/2010/main" val="158159247"/>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92E208C-AFEE-428B-8D62-98E6919AAE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5364" y="241333"/>
            <a:ext cx="1236812" cy="388020"/>
          </a:xfrm>
          <a:prstGeom prst="rect">
            <a:avLst/>
          </a:prstGeom>
        </p:spPr>
      </p:pic>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32586" y="193795"/>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7" name="Rectangle 16">
            <a:extLst>
              <a:ext uri="{FF2B5EF4-FFF2-40B4-BE49-F238E27FC236}">
                <a16:creationId xmlns:a16="http://schemas.microsoft.com/office/drawing/2014/main" id="{5170A081-2CD4-42C2-83F7-1BDF218E888C}"/>
              </a:ext>
            </a:extLst>
          </p:cNvPr>
          <p:cNvSpPr/>
          <p:nvPr userDrawn="1"/>
        </p:nvSpPr>
        <p:spPr>
          <a:xfrm>
            <a:off x="8743567" y="6515557"/>
            <a:ext cx="320136"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Slide Number Placeholder 7">
            <a:extLst>
              <a:ext uri="{FF2B5EF4-FFF2-40B4-BE49-F238E27FC236}">
                <a16:creationId xmlns:a16="http://schemas.microsoft.com/office/drawing/2014/main" id="{DAB0CC45-65C1-4330-8B7B-E233943D2F2B}"/>
              </a:ext>
            </a:extLst>
          </p:cNvPr>
          <p:cNvSpPr txBox="1">
            <a:spLocks/>
          </p:cNvSpPr>
          <p:nvPr userDrawn="1"/>
        </p:nvSpPr>
        <p:spPr>
          <a:xfrm>
            <a:off x="8679478" y="655365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900B4527-B56E-473D-ACE2-854F941525D2}"/>
              </a:ext>
            </a:extLst>
          </p:cNvPr>
          <p:cNvCxnSpPr>
            <a:cxnSpLocks/>
          </p:cNvCxnSpPr>
          <p:nvPr userDrawn="1"/>
        </p:nvCxnSpPr>
        <p:spPr>
          <a:xfrm>
            <a:off x="2" y="674560"/>
            <a:ext cx="55463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153B44-6D3B-48CC-B791-73A30E7D5B39}"/>
              </a:ext>
            </a:extLst>
          </p:cNvPr>
          <p:cNvSpPr/>
          <p:nvPr userDrawn="1"/>
        </p:nvSpPr>
        <p:spPr>
          <a:xfrm>
            <a:off x="1" y="6664216"/>
            <a:ext cx="9158990" cy="208785"/>
          </a:xfrm>
          <a:prstGeom prst="rect">
            <a:avLst/>
          </a:prstGeom>
          <a:solidFill>
            <a:srgbClr val="132C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Footer Placeholder 6">
            <a:extLst>
              <a:ext uri="{FF2B5EF4-FFF2-40B4-BE49-F238E27FC236}">
                <a16:creationId xmlns:a16="http://schemas.microsoft.com/office/drawing/2014/main" id="{AFC991EC-5CD6-494A-ACCE-B47D64008D71}"/>
              </a:ext>
            </a:extLst>
          </p:cNvPr>
          <p:cNvSpPr txBox="1">
            <a:spLocks/>
          </p:cNvSpPr>
          <p:nvPr userDrawn="1"/>
        </p:nvSpPr>
        <p:spPr>
          <a:xfrm>
            <a:off x="7584570" y="6701249"/>
            <a:ext cx="1335797"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spTree>
    <p:extLst>
      <p:ext uri="{BB962C8B-B14F-4D97-AF65-F5344CB8AC3E}">
        <p14:creationId xmlns:p14="http://schemas.microsoft.com/office/powerpoint/2010/main" val="35808517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Content writing ">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5A0A9FB9-1FC0-4A81-A244-231DFC03426A}"/>
              </a:ext>
            </a:extLst>
          </p:cNvPr>
          <p:cNvSpPr>
            <a:spLocks noGrp="1"/>
          </p:cNvSpPr>
          <p:nvPr>
            <p:ph type="body" sz="quarter" idx="14"/>
          </p:nvPr>
        </p:nvSpPr>
        <p:spPr>
          <a:xfrm>
            <a:off x="152400" y="114018"/>
            <a:ext cx="7863840"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8" name="Slide Number Placeholder 7">
            <a:extLst>
              <a:ext uri="{FF2B5EF4-FFF2-40B4-BE49-F238E27FC236}">
                <a16:creationId xmlns:a16="http://schemas.microsoft.com/office/drawing/2014/main" id="{95E4C1A5-CB35-A3FF-977D-11556DD1EBB3}"/>
              </a:ext>
            </a:extLst>
          </p:cNvPr>
          <p:cNvSpPr txBox="1">
            <a:spLocks/>
          </p:cNvSpPr>
          <p:nvPr userDrawn="1"/>
        </p:nvSpPr>
        <p:spPr>
          <a:xfrm>
            <a:off x="8697660" y="660359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200" dirty="0">
              <a:solidFill>
                <a:schemeClr val="bg1"/>
              </a:solidFill>
            </a:endParaRPr>
          </a:p>
        </p:txBody>
      </p:sp>
      <p:sp>
        <p:nvSpPr>
          <p:cNvPr id="10" name="Date Placeholder 3">
            <a:extLst>
              <a:ext uri="{FF2B5EF4-FFF2-40B4-BE49-F238E27FC236}">
                <a16:creationId xmlns:a16="http://schemas.microsoft.com/office/drawing/2014/main" id="{FEA8A6DF-7E94-B615-A581-FF7FB9FC8BFD}"/>
              </a:ext>
            </a:extLst>
          </p:cNvPr>
          <p:cNvSpPr>
            <a:spLocks noGrp="1"/>
          </p:cNvSpPr>
          <p:nvPr>
            <p:ph type="dt" sz="half" idx="10"/>
          </p:nvPr>
        </p:nvSpPr>
        <p:spPr>
          <a:xfrm>
            <a:off x="457200" y="6377940"/>
            <a:ext cx="2103120" cy="342900"/>
          </a:xfrm>
        </p:spPr>
        <p:txBody>
          <a:bodyPr/>
          <a:lstStyle/>
          <a:p>
            <a:endParaRPr lang="en-US"/>
          </a:p>
        </p:txBody>
      </p:sp>
      <p:sp>
        <p:nvSpPr>
          <p:cNvPr id="11" name="Footer Placeholder 5">
            <a:extLst>
              <a:ext uri="{FF2B5EF4-FFF2-40B4-BE49-F238E27FC236}">
                <a16:creationId xmlns:a16="http://schemas.microsoft.com/office/drawing/2014/main" id="{EE09B2D7-94C6-B216-7AAC-C14AB2E62812}"/>
              </a:ext>
            </a:extLst>
          </p:cNvPr>
          <p:cNvSpPr>
            <a:spLocks noGrp="1"/>
          </p:cNvSpPr>
          <p:nvPr>
            <p:ph type="ftr" sz="quarter" idx="11"/>
          </p:nvPr>
        </p:nvSpPr>
        <p:spPr>
          <a:xfrm>
            <a:off x="219862" y="6670544"/>
            <a:ext cx="628650" cy="92333"/>
          </a:xfrm>
        </p:spPr>
        <p:txBody>
          <a:bodyPr/>
          <a:lstStyle/>
          <a:p>
            <a:r>
              <a:rPr lang="en-US"/>
              <a:t>© ChemAnalyst Research</a:t>
            </a:r>
          </a:p>
        </p:txBody>
      </p:sp>
      <p:sp>
        <p:nvSpPr>
          <p:cNvPr id="12" name="Slide Number Placeholder 6">
            <a:extLst>
              <a:ext uri="{FF2B5EF4-FFF2-40B4-BE49-F238E27FC236}">
                <a16:creationId xmlns:a16="http://schemas.microsoft.com/office/drawing/2014/main" id="{25A2F868-F13C-FC51-20ED-0EA22F5A5E3C}"/>
              </a:ext>
            </a:extLst>
          </p:cNvPr>
          <p:cNvSpPr>
            <a:spLocks noGrp="1"/>
          </p:cNvSpPr>
          <p:nvPr>
            <p:ph type="sldNum" sz="quarter" idx="12"/>
          </p:nvPr>
        </p:nvSpPr>
        <p:spPr>
          <a:xfrm>
            <a:off x="8816340" y="6703034"/>
            <a:ext cx="216534" cy="166370"/>
          </a:xfrm>
        </p:spPr>
        <p:txBody>
          <a:bodyPr vert="horz" lIns="91440" tIns="45720" rIns="91440" bIns="45720" rtlCol="0" anchor="ctr"/>
          <a:lstStyle>
            <a:lvl1pPr>
              <a:defRPr lang="en-IN" smtClean="0"/>
            </a:lvl1pPr>
          </a:lstStyle>
          <a:p>
            <a:pPr algn="r"/>
            <a:fld id="{4072669F-033F-4A49-A9E6-24D7B1C62834}" type="slidenum">
              <a:rPr lang="en-IN" smtClean="0"/>
              <a:pPr algn="r"/>
              <a:t>‹#›</a:t>
            </a:fld>
            <a:endParaRPr lang="en-IN" dirty="0"/>
          </a:p>
        </p:txBody>
      </p:sp>
    </p:spTree>
    <p:extLst>
      <p:ext uri="{BB962C8B-B14F-4D97-AF65-F5344CB8AC3E}">
        <p14:creationId xmlns:p14="http://schemas.microsoft.com/office/powerpoint/2010/main" val="87258342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Content writing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7117072-5DA1-4737-94DD-102A60DC2E56}"/>
              </a:ext>
            </a:extLst>
          </p:cNvPr>
          <p:cNvSpPr/>
          <p:nvPr userDrawn="1"/>
        </p:nvSpPr>
        <p:spPr>
          <a:xfrm flipV="1">
            <a:off x="0"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Footer Placeholder 6">
            <a:extLst>
              <a:ext uri="{FF2B5EF4-FFF2-40B4-BE49-F238E27FC236}">
                <a16:creationId xmlns:a16="http://schemas.microsoft.com/office/drawing/2014/main" id="{C2FB759E-CADC-4D69-AD80-2FC444BCB443}"/>
              </a:ext>
            </a:extLst>
          </p:cNvPr>
          <p:cNvSpPr txBox="1">
            <a:spLocks/>
          </p:cNvSpPr>
          <p:nvPr userDrawn="1"/>
        </p:nvSpPr>
        <p:spPr>
          <a:xfrm rot="16200000">
            <a:off x="8455052" y="598278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700" b="0" i="0" u="none" strike="noStrike" kern="1200" cap="none" spc="0" normalizeH="0" baseline="0" noProof="0" dirty="0" err="1">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 name="Rectangle 1">
            <a:extLst>
              <a:ext uri="{FF2B5EF4-FFF2-40B4-BE49-F238E27FC236}">
                <a16:creationId xmlns:a16="http://schemas.microsoft.com/office/drawing/2014/main" id="{41478CE8-A051-4FC0-9119-7E8CF573C0F5}"/>
              </a:ext>
            </a:extLst>
          </p:cNvPr>
          <p:cNvSpPr/>
          <p:nvPr userDrawn="1"/>
        </p:nvSpPr>
        <p:spPr>
          <a:xfrm>
            <a:off x="0" y="2"/>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Rectangle 2">
            <a:extLst>
              <a:ext uri="{FF2B5EF4-FFF2-40B4-BE49-F238E27FC236}">
                <a16:creationId xmlns:a16="http://schemas.microsoft.com/office/drawing/2014/main" id="{EE2FD8CA-A3F5-41A8-AB61-3C7B7EB82276}"/>
              </a:ext>
            </a:extLst>
          </p:cNvPr>
          <p:cNvSpPr/>
          <p:nvPr userDrawn="1"/>
        </p:nvSpPr>
        <p:spPr>
          <a:xfrm>
            <a:off x="8544758" y="6598952"/>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 name="Slide Number Placeholder 7">
            <a:extLst>
              <a:ext uri="{FF2B5EF4-FFF2-40B4-BE49-F238E27FC236}">
                <a16:creationId xmlns:a16="http://schemas.microsoft.com/office/drawing/2014/main" id="{A94BEB44-74B4-4B4B-A4C6-38FAA85681B6}"/>
              </a:ext>
            </a:extLst>
          </p:cNvPr>
          <p:cNvSpPr txBox="1">
            <a:spLocks/>
          </p:cNvSpPr>
          <p:nvPr userDrawn="1"/>
        </p:nvSpPr>
        <p:spPr>
          <a:xfrm>
            <a:off x="8554264" y="649507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200" b="1" i="0" u="none" strike="noStrike" kern="1200" cap="none" spc="0" normalizeH="0" baseline="0" noProof="0" smtClean="0">
                <a:ln>
                  <a:noFill/>
                </a:ln>
                <a:solidFill>
                  <a:srgbClr val="E7E6E6">
                    <a:lumMod val="25000"/>
                  </a:srgbClr>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0E58F240-8508-40CC-8704-A87A007F2C84}"/>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Text&#10;&#10;Description automatically generated">
            <a:extLst>
              <a:ext uri="{FF2B5EF4-FFF2-40B4-BE49-F238E27FC236}">
                <a16:creationId xmlns:a16="http://schemas.microsoft.com/office/drawing/2014/main" id="{86DF3848-7609-4848-A726-F73041FB68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8090" y="170230"/>
            <a:ext cx="1762385" cy="455076"/>
          </a:xfrm>
          <a:prstGeom prst="rect">
            <a:avLst/>
          </a:prstGeom>
        </p:spPr>
      </p:pic>
    </p:spTree>
    <p:extLst>
      <p:ext uri="{BB962C8B-B14F-4D97-AF65-F5344CB8AC3E}">
        <p14:creationId xmlns:p14="http://schemas.microsoft.com/office/powerpoint/2010/main" val="230952961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1"/>
            <a:ext cx="7772400" cy="32316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1"/>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19862" y="6670546"/>
            <a:ext cx="628650" cy="92333"/>
          </a:xfrm>
        </p:spPr>
        <p:txBody>
          <a:bodyPr lIns="0" tIns="0" rIns="0" bIns="0"/>
          <a:lstStyle>
            <a:lvl1pPr>
              <a:defRPr sz="600" b="0" i="0">
                <a:solidFill>
                  <a:schemeClr val="bg1"/>
                </a:solidFill>
                <a:latin typeface="Verdana"/>
                <a:cs typeface="Verdana"/>
              </a:defRPr>
            </a:lvl1pPr>
          </a:lstStyle>
          <a:p>
            <a:pPr algn="ctr">
              <a:spcBef>
                <a:spcPts val="100"/>
              </a:spcBef>
            </a:pPr>
            <a:r>
              <a:rPr lang="en-IN" dirty="0"/>
              <a:t>©</a:t>
            </a:r>
            <a:r>
              <a:rPr lang="en-IN" spc="-50" dirty="0"/>
              <a:t> </a:t>
            </a:r>
            <a:r>
              <a:rPr lang="en-IN" spc="-5" dirty="0"/>
              <a:t>ChemAnalyst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B31BDEF-10C1-4539-8048-71D133876C75}" type="datetime1">
              <a:rPr lang="en-US" smtClean="0"/>
              <a:t>5/17/2023</a:t>
            </a:fld>
            <a:endParaRPr lang="en-US"/>
          </a:p>
        </p:txBody>
      </p:sp>
      <p:sp>
        <p:nvSpPr>
          <p:cNvPr id="6" name="Holder 6"/>
          <p:cNvSpPr>
            <a:spLocks noGrp="1"/>
          </p:cNvSpPr>
          <p:nvPr>
            <p:ph type="sldNum" sz="quarter" idx="7"/>
          </p:nvPr>
        </p:nvSpPr>
        <p:spPr/>
        <p:txBody>
          <a:bodyPr lIns="0" tIns="0" rIns="0" bIns="0"/>
          <a:lstStyle>
            <a:lvl1pPr>
              <a:defRPr sz="1100" b="1" i="0">
                <a:solidFill>
                  <a:schemeClr val="bg1"/>
                </a:solidFill>
                <a:latin typeface="Calibri"/>
                <a:cs typeface="Calibri"/>
              </a:defRPr>
            </a:lvl1pPr>
          </a:lstStyle>
          <a:p>
            <a:pPr marL="38100">
              <a:lnSpc>
                <a:spcPts val="1150"/>
              </a:lnSpc>
            </a:pPr>
            <a:fld id="{81D60167-4931-47E6-BA6A-407CBD079E47}" type="slidenum">
              <a:rPr lang="en-IN" smtClean="0"/>
              <a:pPr marL="38100">
                <a:lnSpc>
                  <a:spcPts val="1150"/>
                </a:lnSpc>
              </a:pPr>
              <a:t>‹#›</a:t>
            </a:fld>
            <a:endParaRPr lang="en-IN" dirty="0"/>
          </a:p>
        </p:txBody>
      </p:sp>
    </p:spTree>
    <p:extLst>
      <p:ext uri="{BB962C8B-B14F-4D97-AF65-F5344CB8AC3E}">
        <p14:creationId xmlns:p14="http://schemas.microsoft.com/office/powerpoint/2010/main" val="317535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1"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a:xfrm>
            <a:off x="219862" y="6670546"/>
            <a:ext cx="628650" cy="92333"/>
          </a:xfrm>
        </p:spPr>
        <p:txBody>
          <a:bodyPr lIns="0" tIns="0" rIns="0" bIns="0"/>
          <a:lstStyle>
            <a:lvl1pPr>
              <a:defRPr sz="600" b="0" i="0">
                <a:solidFill>
                  <a:schemeClr val="bg1"/>
                </a:solidFill>
                <a:latin typeface="Verdana"/>
                <a:cs typeface="Verdana"/>
              </a:defRPr>
            </a:lvl1pPr>
          </a:lstStyle>
          <a:p>
            <a:pPr algn="ctr">
              <a:spcBef>
                <a:spcPts val="100"/>
              </a:spcBef>
            </a:pPr>
            <a:r>
              <a:rPr lang="en-IN" dirty="0"/>
              <a:t>© ChemAnalyst</a:t>
            </a:r>
            <a:endParaRPr lang="en-IN"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E85F7BAD-2C66-4FE7-A7B9-4E2480421625}" type="datetime1">
              <a:rPr lang="en-US" smtClean="0"/>
              <a:t>5/17/2023</a:t>
            </a:fld>
            <a:endParaRPr lang="en-US"/>
          </a:p>
        </p:txBody>
      </p:sp>
      <p:sp>
        <p:nvSpPr>
          <p:cNvPr id="6" name="Holder 6"/>
          <p:cNvSpPr>
            <a:spLocks noGrp="1"/>
          </p:cNvSpPr>
          <p:nvPr>
            <p:ph type="sldNum" sz="quarter" idx="7"/>
          </p:nvPr>
        </p:nvSpPr>
        <p:spPr/>
        <p:txBody>
          <a:bodyPr lIns="0" tIns="0" rIns="0" bIns="0"/>
          <a:lstStyle>
            <a:lvl1pPr>
              <a:defRPr sz="1100" b="1" i="0">
                <a:solidFill>
                  <a:schemeClr val="bg1"/>
                </a:solidFill>
                <a:latin typeface="Calibri"/>
                <a:cs typeface="Calibri"/>
              </a:defRPr>
            </a:lvl1pPr>
          </a:lstStyle>
          <a:p>
            <a:pPr marL="38100">
              <a:lnSpc>
                <a:spcPts val="1150"/>
              </a:lnSpc>
            </a:pPr>
            <a:fld id="{81D60167-4931-47E6-BA6A-407CBD079E47}" type="slidenum">
              <a:rPr lang="en-IN" smtClean="0"/>
              <a:pPr marL="38100">
                <a:lnSpc>
                  <a:spcPts val="1150"/>
                </a:lnSpc>
              </a:pPr>
              <a:t>‹#›</a:t>
            </a:fld>
            <a:endParaRPr lang="en-IN" dirty="0"/>
          </a:p>
        </p:txBody>
      </p:sp>
    </p:spTree>
    <p:extLst>
      <p:ext uri="{BB962C8B-B14F-4D97-AF65-F5344CB8AC3E}">
        <p14:creationId xmlns:p14="http://schemas.microsoft.com/office/powerpoint/2010/main" val="3836291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 y="323088"/>
            <a:ext cx="6757670" cy="76200"/>
          </a:xfrm>
          <a:custGeom>
            <a:avLst/>
            <a:gdLst/>
            <a:ahLst/>
            <a:cxnLst/>
            <a:rect l="l" t="t" r="r" b="b"/>
            <a:pathLst>
              <a:path w="6757670" h="76200">
                <a:moveTo>
                  <a:pt x="0" y="76199"/>
                </a:moveTo>
                <a:lnTo>
                  <a:pt x="6757416" y="76199"/>
                </a:lnTo>
                <a:lnTo>
                  <a:pt x="6757416" y="0"/>
                </a:lnTo>
                <a:lnTo>
                  <a:pt x="0" y="0"/>
                </a:lnTo>
                <a:lnTo>
                  <a:pt x="0" y="76199"/>
                </a:lnTo>
                <a:close/>
              </a:path>
            </a:pathLst>
          </a:custGeom>
          <a:solidFill>
            <a:srgbClr val="D9D9D9"/>
          </a:solidFill>
        </p:spPr>
        <p:txBody>
          <a:bodyPr wrap="square" lIns="0" tIns="0" rIns="0" bIns="0" rtlCol="0"/>
          <a:lstStyle/>
          <a:p>
            <a:endParaRPr sz="1800"/>
          </a:p>
        </p:txBody>
      </p:sp>
      <p:sp>
        <p:nvSpPr>
          <p:cNvPr id="17" name="bg object 17"/>
          <p:cNvSpPr/>
          <p:nvPr/>
        </p:nvSpPr>
        <p:spPr>
          <a:xfrm>
            <a:off x="8592312" y="323087"/>
            <a:ext cx="551815" cy="76200"/>
          </a:xfrm>
          <a:custGeom>
            <a:avLst/>
            <a:gdLst/>
            <a:ahLst/>
            <a:cxnLst/>
            <a:rect l="l" t="t" r="r" b="b"/>
            <a:pathLst>
              <a:path w="551815" h="76200">
                <a:moveTo>
                  <a:pt x="0" y="76199"/>
                </a:moveTo>
                <a:lnTo>
                  <a:pt x="551687" y="76199"/>
                </a:lnTo>
                <a:lnTo>
                  <a:pt x="551687" y="0"/>
                </a:lnTo>
                <a:lnTo>
                  <a:pt x="0" y="0"/>
                </a:lnTo>
                <a:lnTo>
                  <a:pt x="0" y="76199"/>
                </a:lnTo>
                <a:close/>
              </a:path>
            </a:pathLst>
          </a:custGeom>
          <a:solidFill>
            <a:srgbClr val="D9D9D9"/>
          </a:solidFill>
        </p:spPr>
        <p:txBody>
          <a:bodyPr wrap="square" lIns="0" tIns="0" rIns="0" bIns="0" rtlCol="0"/>
          <a:lstStyle/>
          <a:p>
            <a:endParaRPr sz="1800"/>
          </a:p>
        </p:txBody>
      </p:sp>
      <p:pic>
        <p:nvPicPr>
          <p:cNvPr id="18" name="bg object 18"/>
          <p:cNvPicPr/>
          <p:nvPr/>
        </p:nvPicPr>
        <p:blipFill>
          <a:blip r:embed="rId2" cstate="print"/>
          <a:stretch>
            <a:fillRect/>
          </a:stretch>
        </p:blipFill>
        <p:spPr>
          <a:xfrm>
            <a:off x="6806183" y="131065"/>
            <a:ext cx="1749552" cy="408431"/>
          </a:xfrm>
          <a:prstGeom prst="rect">
            <a:avLst/>
          </a:prstGeom>
        </p:spPr>
      </p:pic>
      <p:sp>
        <p:nvSpPr>
          <p:cNvPr id="19" name="bg object 19"/>
          <p:cNvSpPr/>
          <p:nvPr/>
        </p:nvSpPr>
        <p:spPr>
          <a:xfrm>
            <a:off x="0" y="6681217"/>
            <a:ext cx="9144000" cy="177165"/>
          </a:xfrm>
          <a:custGeom>
            <a:avLst/>
            <a:gdLst/>
            <a:ahLst/>
            <a:cxnLst/>
            <a:rect l="l" t="t" r="r" b="b"/>
            <a:pathLst>
              <a:path w="9144000" h="177165">
                <a:moveTo>
                  <a:pt x="9144000" y="0"/>
                </a:moveTo>
                <a:lnTo>
                  <a:pt x="0" y="0"/>
                </a:lnTo>
                <a:lnTo>
                  <a:pt x="0" y="176784"/>
                </a:lnTo>
                <a:lnTo>
                  <a:pt x="9144000" y="176784"/>
                </a:lnTo>
                <a:lnTo>
                  <a:pt x="9144000" y="0"/>
                </a:lnTo>
                <a:close/>
              </a:path>
            </a:pathLst>
          </a:custGeom>
          <a:solidFill>
            <a:srgbClr val="071C2C"/>
          </a:solidFill>
        </p:spPr>
        <p:txBody>
          <a:bodyPr wrap="square" lIns="0" tIns="0" rIns="0" bIns="0" rtlCol="0"/>
          <a:lstStyle/>
          <a:p>
            <a:endParaRPr sz="1800"/>
          </a:p>
        </p:txBody>
      </p:sp>
      <p:sp>
        <p:nvSpPr>
          <p:cNvPr id="20" name="bg object 20"/>
          <p:cNvSpPr/>
          <p:nvPr/>
        </p:nvSpPr>
        <p:spPr>
          <a:xfrm>
            <a:off x="173737" y="103633"/>
            <a:ext cx="4398645" cy="466725"/>
          </a:xfrm>
          <a:custGeom>
            <a:avLst/>
            <a:gdLst/>
            <a:ahLst/>
            <a:cxnLst/>
            <a:rect l="l" t="t" r="r" b="b"/>
            <a:pathLst>
              <a:path w="4398645" h="466725">
                <a:moveTo>
                  <a:pt x="4398264" y="0"/>
                </a:moveTo>
                <a:lnTo>
                  <a:pt x="0" y="0"/>
                </a:lnTo>
                <a:lnTo>
                  <a:pt x="0" y="466344"/>
                </a:lnTo>
                <a:lnTo>
                  <a:pt x="4398264" y="466344"/>
                </a:lnTo>
                <a:lnTo>
                  <a:pt x="4398264" y="0"/>
                </a:lnTo>
                <a:close/>
              </a:path>
            </a:pathLst>
          </a:custGeom>
          <a:solidFill>
            <a:srgbClr val="D9D9D9"/>
          </a:solidFill>
        </p:spPr>
        <p:txBody>
          <a:bodyPr wrap="square" lIns="0" tIns="0" rIns="0" bIns="0" rtlCol="0"/>
          <a:lstStyle/>
          <a:p>
            <a:endParaRPr sz="1800"/>
          </a:p>
        </p:txBody>
      </p:sp>
      <p:sp>
        <p:nvSpPr>
          <p:cNvPr id="2" name="Holder 2"/>
          <p:cNvSpPr>
            <a:spLocks noGrp="1"/>
          </p:cNvSpPr>
          <p:nvPr>
            <p:ph type="title"/>
          </p:nvPr>
        </p:nvSpPr>
        <p:spPr/>
        <p:txBody>
          <a:bodyPr lIns="0" tIns="0" rIns="0" bIns="0"/>
          <a:lstStyle>
            <a:lvl1pPr>
              <a:defRPr sz="2100" b="1" i="0">
                <a:solidFill>
                  <a:schemeClr val="bg1"/>
                </a:solidFill>
                <a:latin typeface="Calibri"/>
                <a:cs typeface="Calibri"/>
              </a:defRPr>
            </a:lvl1pPr>
          </a:lstStyle>
          <a:p>
            <a:endParaRPr/>
          </a:p>
        </p:txBody>
      </p:sp>
      <p:sp>
        <p:nvSpPr>
          <p:cNvPr id="3" name="Holder 3"/>
          <p:cNvSpPr>
            <a:spLocks noGrp="1"/>
          </p:cNvSpPr>
          <p:nvPr>
            <p:ph sz="half" idx="2"/>
          </p:nvPr>
        </p:nvSpPr>
        <p:spPr>
          <a:xfrm>
            <a:off x="457200" y="1577340"/>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219862" y="6670546"/>
            <a:ext cx="628650" cy="92333"/>
          </a:xfrm>
        </p:spPr>
        <p:txBody>
          <a:bodyPr lIns="0" tIns="0" rIns="0" bIns="0"/>
          <a:lstStyle>
            <a:lvl1pPr>
              <a:defRPr sz="600" b="0" i="0">
                <a:solidFill>
                  <a:schemeClr val="bg1"/>
                </a:solidFill>
                <a:latin typeface="Verdana"/>
                <a:cs typeface="Verdana"/>
              </a:defRPr>
            </a:lvl1pPr>
          </a:lstStyle>
          <a:p>
            <a:pPr algn="ctr">
              <a:spcBef>
                <a:spcPts val="100"/>
              </a:spcBef>
            </a:pPr>
            <a:r>
              <a:rPr lang="en-IN" dirty="0"/>
              <a:t>©</a:t>
            </a:r>
            <a:r>
              <a:rPr lang="en-IN" spc="-50" dirty="0"/>
              <a:t> </a:t>
            </a:r>
            <a:r>
              <a:rPr lang="en-IN" spc="-5" dirty="0"/>
              <a:t>ChemAnalyst</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EA1C655F-1A67-408B-B3F5-87F41FE7E7FF}" type="datetime1">
              <a:rPr lang="en-US" smtClean="0"/>
              <a:t>5/17/2023</a:t>
            </a:fld>
            <a:endParaRPr lang="en-US"/>
          </a:p>
        </p:txBody>
      </p:sp>
      <p:sp>
        <p:nvSpPr>
          <p:cNvPr id="7" name="Holder 7"/>
          <p:cNvSpPr>
            <a:spLocks noGrp="1"/>
          </p:cNvSpPr>
          <p:nvPr>
            <p:ph type="sldNum" sz="quarter" idx="7"/>
          </p:nvPr>
        </p:nvSpPr>
        <p:spPr/>
        <p:txBody>
          <a:bodyPr lIns="0" tIns="0" rIns="0" bIns="0"/>
          <a:lstStyle>
            <a:lvl1pPr>
              <a:defRPr sz="1100" b="1" i="0">
                <a:solidFill>
                  <a:schemeClr val="bg1"/>
                </a:solidFill>
                <a:latin typeface="Calibri"/>
                <a:cs typeface="Calibri"/>
              </a:defRPr>
            </a:lvl1pPr>
          </a:lstStyle>
          <a:p>
            <a:pPr marL="38100">
              <a:lnSpc>
                <a:spcPts val="1150"/>
              </a:lnSpc>
            </a:pPr>
            <a:fld id="{81D60167-4931-47E6-BA6A-407CBD079E47}" type="slidenum">
              <a:rPr lang="en-IN" smtClean="0"/>
              <a:pPr marL="38100">
                <a:lnSpc>
                  <a:spcPts val="1150"/>
                </a:lnSpc>
              </a:pPr>
              <a:t>‹#›</a:t>
            </a:fld>
            <a:endParaRPr lang="en-IN" dirty="0"/>
          </a:p>
        </p:txBody>
      </p:sp>
    </p:spTree>
    <p:extLst>
      <p:ext uri="{BB962C8B-B14F-4D97-AF65-F5344CB8AC3E}">
        <p14:creationId xmlns:p14="http://schemas.microsoft.com/office/powerpoint/2010/main" val="1293407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1.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4.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23088"/>
            <a:ext cx="6757670" cy="76200"/>
          </a:xfrm>
          <a:custGeom>
            <a:avLst/>
            <a:gdLst/>
            <a:ahLst/>
            <a:cxnLst/>
            <a:rect l="l" t="t" r="r" b="b"/>
            <a:pathLst>
              <a:path w="6757670" h="76200">
                <a:moveTo>
                  <a:pt x="0" y="76199"/>
                </a:moveTo>
                <a:lnTo>
                  <a:pt x="6757416" y="76199"/>
                </a:lnTo>
                <a:lnTo>
                  <a:pt x="6757416" y="0"/>
                </a:lnTo>
                <a:lnTo>
                  <a:pt x="0" y="0"/>
                </a:lnTo>
                <a:lnTo>
                  <a:pt x="0" y="76199"/>
                </a:lnTo>
                <a:close/>
              </a:path>
            </a:pathLst>
          </a:custGeom>
          <a:solidFill>
            <a:srgbClr val="D9D9D9"/>
          </a:solidFill>
        </p:spPr>
        <p:txBody>
          <a:bodyPr wrap="square" lIns="0" tIns="0" rIns="0" bIns="0" rtlCol="0"/>
          <a:lstStyle/>
          <a:p>
            <a:endParaRPr/>
          </a:p>
        </p:txBody>
      </p:sp>
      <p:sp>
        <p:nvSpPr>
          <p:cNvPr id="17" name="bg object 17"/>
          <p:cNvSpPr/>
          <p:nvPr/>
        </p:nvSpPr>
        <p:spPr>
          <a:xfrm>
            <a:off x="8592311" y="323087"/>
            <a:ext cx="551815" cy="76200"/>
          </a:xfrm>
          <a:custGeom>
            <a:avLst/>
            <a:gdLst/>
            <a:ahLst/>
            <a:cxnLst/>
            <a:rect l="l" t="t" r="r" b="b"/>
            <a:pathLst>
              <a:path w="551815" h="76200">
                <a:moveTo>
                  <a:pt x="0" y="76199"/>
                </a:moveTo>
                <a:lnTo>
                  <a:pt x="551687" y="76199"/>
                </a:lnTo>
                <a:lnTo>
                  <a:pt x="551687" y="0"/>
                </a:lnTo>
                <a:lnTo>
                  <a:pt x="0" y="0"/>
                </a:lnTo>
                <a:lnTo>
                  <a:pt x="0" y="76199"/>
                </a:lnTo>
                <a:close/>
              </a:path>
            </a:pathLst>
          </a:custGeom>
          <a:solidFill>
            <a:srgbClr val="D9D9D9"/>
          </a:solidFill>
        </p:spPr>
        <p:txBody>
          <a:bodyPr wrap="square" lIns="0" tIns="0" rIns="0" bIns="0" rtlCol="0"/>
          <a:lstStyle/>
          <a:p>
            <a:endParaRPr/>
          </a:p>
        </p:txBody>
      </p:sp>
      <p:pic>
        <p:nvPicPr>
          <p:cNvPr id="18" name="bg object 18"/>
          <p:cNvPicPr/>
          <p:nvPr/>
        </p:nvPicPr>
        <p:blipFill>
          <a:blip r:embed="rId8" cstate="print"/>
          <a:stretch>
            <a:fillRect/>
          </a:stretch>
        </p:blipFill>
        <p:spPr>
          <a:xfrm>
            <a:off x="6806183" y="131063"/>
            <a:ext cx="1749552" cy="408431"/>
          </a:xfrm>
          <a:prstGeom prst="rect">
            <a:avLst/>
          </a:prstGeom>
        </p:spPr>
      </p:pic>
      <p:sp>
        <p:nvSpPr>
          <p:cNvPr id="19" name="bg object 19"/>
          <p:cNvSpPr/>
          <p:nvPr/>
        </p:nvSpPr>
        <p:spPr>
          <a:xfrm>
            <a:off x="173736" y="103631"/>
            <a:ext cx="4398645" cy="466725"/>
          </a:xfrm>
          <a:custGeom>
            <a:avLst/>
            <a:gdLst/>
            <a:ahLst/>
            <a:cxnLst/>
            <a:rect l="l" t="t" r="r" b="b"/>
            <a:pathLst>
              <a:path w="4398645" h="466725">
                <a:moveTo>
                  <a:pt x="4398264" y="0"/>
                </a:moveTo>
                <a:lnTo>
                  <a:pt x="0" y="0"/>
                </a:lnTo>
                <a:lnTo>
                  <a:pt x="0" y="466344"/>
                </a:lnTo>
                <a:lnTo>
                  <a:pt x="4398264" y="466344"/>
                </a:lnTo>
                <a:lnTo>
                  <a:pt x="4398264" y="0"/>
                </a:lnTo>
                <a:close/>
              </a:path>
            </a:pathLst>
          </a:custGeom>
          <a:solidFill>
            <a:srgbClr val="D9D9D9"/>
          </a:solidFill>
        </p:spPr>
        <p:txBody>
          <a:bodyPr wrap="square" lIns="0" tIns="0" rIns="0" bIns="0" rtlCol="0"/>
          <a:lstStyle/>
          <a:p>
            <a:endParaRPr/>
          </a:p>
        </p:txBody>
      </p:sp>
      <p:sp>
        <p:nvSpPr>
          <p:cNvPr id="20" name="bg object 20"/>
          <p:cNvSpPr/>
          <p:nvPr/>
        </p:nvSpPr>
        <p:spPr>
          <a:xfrm>
            <a:off x="0" y="6681215"/>
            <a:ext cx="9144000" cy="177165"/>
          </a:xfrm>
          <a:custGeom>
            <a:avLst/>
            <a:gdLst/>
            <a:ahLst/>
            <a:cxnLst/>
            <a:rect l="l" t="t" r="r" b="b"/>
            <a:pathLst>
              <a:path w="9144000" h="177165">
                <a:moveTo>
                  <a:pt x="9144000" y="0"/>
                </a:moveTo>
                <a:lnTo>
                  <a:pt x="0" y="0"/>
                </a:lnTo>
                <a:lnTo>
                  <a:pt x="0" y="176784"/>
                </a:lnTo>
                <a:lnTo>
                  <a:pt x="9144000" y="176784"/>
                </a:lnTo>
                <a:lnTo>
                  <a:pt x="9144000" y="0"/>
                </a:lnTo>
                <a:close/>
              </a:path>
            </a:pathLst>
          </a:custGeom>
          <a:solidFill>
            <a:srgbClr val="071C2C"/>
          </a:solidFill>
        </p:spPr>
        <p:txBody>
          <a:bodyPr wrap="square" lIns="0" tIns="0" rIns="0" bIns="0" rtlCol="0"/>
          <a:lstStyle/>
          <a:p>
            <a:endParaRPr/>
          </a:p>
        </p:txBody>
      </p:sp>
      <p:sp>
        <p:nvSpPr>
          <p:cNvPr id="2" name="Holder 2"/>
          <p:cNvSpPr>
            <a:spLocks noGrp="1"/>
          </p:cNvSpPr>
          <p:nvPr>
            <p:ph type="title"/>
          </p:nvPr>
        </p:nvSpPr>
        <p:spPr>
          <a:xfrm>
            <a:off x="585012" y="1222374"/>
            <a:ext cx="7973974" cy="347344"/>
          </a:xfrm>
          <a:prstGeom prst="rect">
            <a:avLst/>
          </a:prstGeom>
        </p:spPr>
        <p:txBody>
          <a:bodyPr wrap="square" lIns="0" tIns="0" rIns="0" bIns="0">
            <a:spAutoFit/>
          </a:bodyPr>
          <a:lstStyle>
            <a:lvl1pPr>
              <a:defRPr sz="2100" b="1" i="0">
                <a:solidFill>
                  <a:schemeClr val="bg1"/>
                </a:solidFill>
                <a:latin typeface="Calibri"/>
                <a:cs typeface="Calibri"/>
              </a:defRPr>
            </a:lvl1pPr>
          </a:lstStyle>
          <a:p>
            <a:endParaRPr/>
          </a:p>
        </p:txBody>
      </p:sp>
      <p:sp>
        <p:nvSpPr>
          <p:cNvPr id="3" name="Holder 3"/>
          <p:cNvSpPr>
            <a:spLocks noGrp="1"/>
          </p:cNvSpPr>
          <p:nvPr>
            <p:ph type="body" idx="1"/>
          </p:nvPr>
        </p:nvSpPr>
        <p:spPr>
          <a:xfrm>
            <a:off x="860552" y="2133600"/>
            <a:ext cx="7590155" cy="380111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19862" y="6670544"/>
            <a:ext cx="628650" cy="92333"/>
          </a:xfrm>
          <a:prstGeom prst="rect">
            <a:avLst/>
          </a:prstGeom>
        </p:spPr>
        <p:txBody>
          <a:bodyPr wrap="square" lIns="0" tIns="0" rIns="0" bIns="0">
            <a:spAutoFit/>
          </a:bodyPr>
          <a:lstStyle>
            <a:lvl1pPr>
              <a:defRPr sz="600" b="0" i="0">
                <a:solidFill>
                  <a:schemeClr val="bg1"/>
                </a:solidFill>
                <a:latin typeface="Verdana"/>
                <a:cs typeface="Verdana"/>
              </a:defRPr>
            </a:lvl1pPr>
          </a:lstStyle>
          <a:p>
            <a:pPr algn="ctr">
              <a:lnSpc>
                <a:spcPct val="100000"/>
              </a:lnSpc>
              <a:spcBef>
                <a:spcPts val="100"/>
              </a:spcBef>
            </a:pPr>
            <a:r>
              <a:rPr dirty="0"/>
              <a:t>©</a:t>
            </a:r>
            <a:r>
              <a:rPr spc="-50" dirty="0"/>
              <a:t> </a:t>
            </a:r>
            <a:r>
              <a:rPr lang="en-IN" spc="-5" dirty="0"/>
              <a:t>ChemAnalyst</a:t>
            </a:r>
            <a:endParaRPr spc="-5" dirty="0"/>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D2028D9F-C0A5-4687-AA62-7162BB171C22}" type="datetime1">
              <a:rPr lang="en-US" smtClean="0"/>
              <a:t>5/17/2023</a:t>
            </a:fld>
            <a:endParaRPr lang="en-US"/>
          </a:p>
        </p:txBody>
      </p:sp>
      <p:sp>
        <p:nvSpPr>
          <p:cNvPr id="6" name="Holder 6"/>
          <p:cNvSpPr>
            <a:spLocks noGrp="1"/>
          </p:cNvSpPr>
          <p:nvPr>
            <p:ph type="sldNum" sz="quarter" idx="7"/>
          </p:nvPr>
        </p:nvSpPr>
        <p:spPr>
          <a:xfrm>
            <a:off x="8816340" y="6703034"/>
            <a:ext cx="216534" cy="166370"/>
          </a:xfrm>
          <a:prstGeom prst="rect">
            <a:avLst/>
          </a:prstGeom>
        </p:spPr>
        <p:txBody>
          <a:bodyPr wrap="square" lIns="0" tIns="0" rIns="0" bIns="0">
            <a:spAutoFit/>
          </a:bodyPr>
          <a:lstStyle>
            <a:lvl1pPr>
              <a:defRPr sz="1100" b="1" i="0">
                <a:solidFill>
                  <a:schemeClr val="bg1"/>
                </a:solidFill>
                <a:latin typeface="Calibri"/>
                <a:cs typeface="Calibri"/>
              </a:defRPr>
            </a:lvl1pPr>
          </a:lstStyle>
          <a:p>
            <a:pPr marL="38100">
              <a:lnSpc>
                <a:spcPts val="115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7" r:id="rId5"/>
    <p:sldLayoutId id="2147483757" r:id="rId6"/>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 y="323088"/>
            <a:ext cx="6757670" cy="76200"/>
          </a:xfrm>
          <a:custGeom>
            <a:avLst/>
            <a:gdLst/>
            <a:ahLst/>
            <a:cxnLst/>
            <a:rect l="l" t="t" r="r" b="b"/>
            <a:pathLst>
              <a:path w="6757670" h="76200">
                <a:moveTo>
                  <a:pt x="0" y="76199"/>
                </a:moveTo>
                <a:lnTo>
                  <a:pt x="6757416" y="76199"/>
                </a:lnTo>
                <a:lnTo>
                  <a:pt x="6757416" y="0"/>
                </a:lnTo>
                <a:lnTo>
                  <a:pt x="0" y="0"/>
                </a:lnTo>
                <a:lnTo>
                  <a:pt x="0" y="76199"/>
                </a:lnTo>
                <a:close/>
              </a:path>
            </a:pathLst>
          </a:custGeom>
          <a:solidFill>
            <a:srgbClr val="D9D9D9"/>
          </a:solidFill>
        </p:spPr>
        <p:txBody>
          <a:bodyPr wrap="square" lIns="0" tIns="0" rIns="0" bIns="0" rtlCol="0"/>
          <a:lstStyle/>
          <a:p>
            <a:endParaRPr sz="1800"/>
          </a:p>
        </p:txBody>
      </p:sp>
      <p:sp>
        <p:nvSpPr>
          <p:cNvPr id="17" name="bg object 17"/>
          <p:cNvSpPr/>
          <p:nvPr/>
        </p:nvSpPr>
        <p:spPr>
          <a:xfrm>
            <a:off x="8592312" y="323087"/>
            <a:ext cx="551815" cy="76200"/>
          </a:xfrm>
          <a:custGeom>
            <a:avLst/>
            <a:gdLst/>
            <a:ahLst/>
            <a:cxnLst/>
            <a:rect l="l" t="t" r="r" b="b"/>
            <a:pathLst>
              <a:path w="551815" h="76200">
                <a:moveTo>
                  <a:pt x="0" y="76199"/>
                </a:moveTo>
                <a:lnTo>
                  <a:pt x="551687" y="76199"/>
                </a:lnTo>
                <a:lnTo>
                  <a:pt x="551687" y="0"/>
                </a:lnTo>
                <a:lnTo>
                  <a:pt x="0" y="0"/>
                </a:lnTo>
                <a:lnTo>
                  <a:pt x="0" y="76199"/>
                </a:lnTo>
                <a:close/>
              </a:path>
            </a:pathLst>
          </a:custGeom>
          <a:solidFill>
            <a:srgbClr val="D9D9D9"/>
          </a:solidFill>
        </p:spPr>
        <p:txBody>
          <a:bodyPr wrap="square" lIns="0" tIns="0" rIns="0" bIns="0" rtlCol="0"/>
          <a:lstStyle/>
          <a:p>
            <a:endParaRPr sz="1800"/>
          </a:p>
        </p:txBody>
      </p:sp>
      <p:pic>
        <p:nvPicPr>
          <p:cNvPr id="18" name="bg object 18"/>
          <p:cNvPicPr/>
          <p:nvPr/>
        </p:nvPicPr>
        <p:blipFill>
          <a:blip r:embed="rId9" cstate="print"/>
          <a:stretch>
            <a:fillRect/>
          </a:stretch>
        </p:blipFill>
        <p:spPr>
          <a:xfrm>
            <a:off x="6806183" y="131065"/>
            <a:ext cx="1749552" cy="408431"/>
          </a:xfrm>
          <a:prstGeom prst="rect">
            <a:avLst/>
          </a:prstGeom>
        </p:spPr>
      </p:pic>
      <p:sp>
        <p:nvSpPr>
          <p:cNvPr id="19" name="bg object 19"/>
          <p:cNvSpPr/>
          <p:nvPr/>
        </p:nvSpPr>
        <p:spPr>
          <a:xfrm>
            <a:off x="173737" y="103633"/>
            <a:ext cx="4398645" cy="466725"/>
          </a:xfrm>
          <a:custGeom>
            <a:avLst/>
            <a:gdLst/>
            <a:ahLst/>
            <a:cxnLst/>
            <a:rect l="l" t="t" r="r" b="b"/>
            <a:pathLst>
              <a:path w="4398645" h="466725">
                <a:moveTo>
                  <a:pt x="4398264" y="0"/>
                </a:moveTo>
                <a:lnTo>
                  <a:pt x="0" y="0"/>
                </a:lnTo>
                <a:lnTo>
                  <a:pt x="0" y="466344"/>
                </a:lnTo>
                <a:lnTo>
                  <a:pt x="4398264" y="466344"/>
                </a:lnTo>
                <a:lnTo>
                  <a:pt x="4398264" y="0"/>
                </a:lnTo>
                <a:close/>
              </a:path>
            </a:pathLst>
          </a:custGeom>
          <a:solidFill>
            <a:srgbClr val="D9D9D9"/>
          </a:solidFill>
        </p:spPr>
        <p:txBody>
          <a:bodyPr wrap="square" lIns="0" tIns="0" rIns="0" bIns="0" rtlCol="0"/>
          <a:lstStyle/>
          <a:p>
            <a:endParaRPr sz="1800"/>
          </a:p>
        </p:txBody>
      </p:sp>
      <p:sp>
        <p:nvSpPr>
          <p:cNvPr id="20" name="bg object 20"/>
          <p:cNvSpPr/>
          <p:nvPr/>
        </p:nvSpPr>
        <p:spPr>
          <a:xfrm>
            <a:off x="0" y="6681217"/>
            <a:ext cx="9144000" cy="177165"/>
          </a:xfrm>
          <a:custGeom>
            <a:avLst/>
            <a:gdLst/>
            <a:ahLst/>
            <a:cxnLst/>
            <a:rect l="l" t="t" r="r" b="b"/>
            <a:pathLst>
              <a:path w="9144000" h="177165">
                <a:moveTo>
                  <a:pt x="9144000" y="0"/>
                </a:moveTo>
                <a:lnTo>
                  <a:pt x="0" y="0"/>
                </a:lnTo>
                <a:lnTo>
                  <a:pt x="0" y="176784"/>
                </a:lnTo>
                <a:lnTo>
                  <a:pt x="9144000" y="176784"/>
                </a:lnTo>
                <a:lnTo>
                  <a:pt x="9144000" y="0"/>
                </a:lnTo>
                <a:close/>
              </a:path>
            </a:pathLst>
          </a:custGeom>
          <a:solidFill>
            <a:srgbClr val="071C2C"/>
          </a:solidFill>
        </p:spPr>
        <p:txBody>
          <a:bodyPr wrap="square" lIns="0" tIns="0" rIns="0" bIns="0" rtlCol="0"/>
          <a:lstStyle/>
          <a:p>
            <a:endParaRPr sz="1800"/>
          </a:p>
        </p:txBody>
      </p:sp>
      <p:sp>
        <p:nvSpPr>
          <p:cNvPr id="2" name="Holder 2"/>
          <p:cNvSpPr>
            <a:spLocks noGrp="1"/>
          </p:cNvSpPr>
          <p:nvPr>
            <p:ph type="title"/>
          </p:nvPr>
        </p:nvSpPr>
        <p:spPr>
          <a:xfrm>
            <a:off x="585012" y="1222375"/>
            <a:ext cx="7973974" cy="323165"/>
          </a:xfrm>
          <a:prstGeom prst="rect">
            <a:avLst/>
          </a:prstGeom>
        </p:spPr>
        <p:txBody>
          <a:bodyPr wrap="square" lIns="0" tIns="0" rIns="0" bIns="0">
            <a:spAutoFit/>
          </a:bodyPr>
          <a:lstStyle>
            <a:lvl1pPr>
              <a:defRPr sz="2100" b="1" i="0">
                <a:solidFill>
                  <a:schemeClr val="bg1"/>
                </a:solidFill>
                <a:latin typeface="Calibri"/>
                <a:cs typeface="Calibri"/>
              </a:defRPr>
            </a:lvl1pPr>
          </a:lstStyle>
          <a:p>
            <a:endParaRPr/>
          </a:p>
        </p:txBody>
      </p:sp>
      <p:sp>
        <p:nvSpPr>
          <p:cNvPr id="3" name="Holder 3"/>
          <p:cNvSpPr>
            <a:spLocks noGrp="1"/>
          </p:cNvSpPr>
          <p:nvPr>
            <p:ph type="body" idx="1"/>
          </p:nvPr>
        </p:nvSpPr>
        <p:spPr>
          <a:xfrm>
            <a:off x="860553" y="2133601"/>
            <a:ext cx="7590155"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19862" y="6670546"/>
            <a:ext cx="628650" cy="92333"/>
          </a:xfrm>
          <a:prstGeom prst="rect">
            <a:avLst/>
          </a:prstGeom>
        </p:spPr>
        <p:txBody>
          <a:bodyPr wrap="square" lIns="0" tIns="0" rIns="0" bIns="0">
            <a:spAutoFit/>
          </a:bodyPr>
          <a:lstStyle>
            <a:lvl1pPr>
              <a:defRPr sz="600" b="0" i="0">
                <a:solidFill>
                  <a:schemeClr val="bg1"/>
                </a:solidFill>
                <a:latin typeface="Verdana"/>
                <a:cs typeface="Verdana"/>
              </a:defRPr>
            </a:lvl1pPr>
          </a:lstStyle>
          <a:p>
            <a:pPr algn="ctr">
              <a:spcBef>
                <a:spcPts val="100"/>
              </a:spcBef>
            </a:pPr>
            <a:r>
              <a:rPr lang="en-IN" dirty="0"/>
              <a:t>©</a:t>
            </a:r>
            <a:r>
              <a:rPr lang="en-IN" spc="-50" dirty="0"/>
              <a:t> </a:t>
            </a:r>
            <a:r>
              <a:rPr lang="en-IN" spc="-5" dirty="0"/>
              <a:t>ChemAnalyst</a:t>
            </a:r>
          </a:p>
        </p:txBody>
      </p:sp>
      <p:sp>
        <p:nvSpPr>
          <p:cNvPr id="5" name="Holder 5"/>
          <p:cNvSpPr>
            <a:spLocks noGrp="1"/>
          </p:cNvSpPr>
          <p:nvPr>
            <p:ph type="dt" sz="half" idx="6"/>
          </p:nvPr>
        </p:nvSpPr>
        <p:spPr>
          <a:xfrm>
            <a:off x="457200" y="6377941"/>
            <a:ext cx="2103120" cy="276999"/>
          </a:xfrm>
          <a:prstGeom prst="rect">
            <a:avLst/>
          </a:prstGeom>
        </p:spPr>
        <p:txBody>
          <a:bodyPr wrap="square" lIns="0" tIns="0" rIns="0" bIns="0">
            <a:spAutoFit/>
          </a:bodyPr>
          <a:lstStyle>
            <a:lvl1pPr algn="l">
              <a:defRPr>
                <a:solidFill>
                  <a:schemeClr val="tx1">
                    <a:tint val="75000"/>
                  </a:schemeClr>
                </a:solidFill>
              </a:defRPr>
            </a:lvl1pPr>
          </a:lstStyle>
          <a:p>
            <a:fld id="{D2028D9F-C0A5-4687-AA62-7162BB171C22}" type="datetime1">
              <a:rPr lang="en-US" smtClean="0"/>
              <a:t>5/17/2023</a:t>
            </a:fld>
            <a:endParaRPr lang="en-US"/>
          </a:p>
        </p:txBody>
      </p:sp>
      <p:sp>
        <p:nvSpPr>
          <p:cNvPr id="6" name="Holder 6"/>
          <p:cNvSpPr>
            <a:spLocks noGrp="1"/>
          </p:cNvSpPr>
          <p:nvPr>
            <p:ph type="sldNum" sz="quarter" idx="7"/>
          </p:nvPr>
        </p:nvSpPr>
        <p:spPr>
          <a:xfrm>
            <a:off x="8816340" y="6703034"/>
            <a:ext cx="216534" cy="153888"/>
          </a:xfrm>
          <a:prstGeom prst="rect">
            <a:avLst/>
          </a:prstGeom>
        </p:spPr>
        <p:txBody>
          <a:bodyPr wrap="square" lIns="0" tIns="0" rIns="0" bIns="0">
            <a:spAutoFit/>
          </a:bodyPr>
          <a:lstStyle>
            <a:lvl1pPr>
              <a:defRPr sz="1100" b="1" i="0">
                <a:solidFill>
                  <a:schemeClr val="bg1"/>
                </a:solidFill>
                <a:latin typeface="Calibri"/>
                <a:cs typeface="Calibri"/>
              </a:defRPr>
            </a:lvl1pPr>
          </a:lstStyle>
          <a:p>
            <a:pPr marL="38100">
              <a:lnSpc>
                <a:spcPts val="1150"/>
              </a:lnSpc>
            </a:pPr>
            <a:fld id="{81D60167-4931-47E6-BA6A-407CBD079E47}" type="slidenum">
              <a:rPr lang="en-IN" smtClean="0"/>
              <a:pPr marL="38100">
                <a:lnSpc>
                  <a:spcPts val="1150"/>
                </a:lnSpc>
              </a:pPr>
              <a:t>‹#›</a:t>
            </a:fld>
            <a:endParaRPr lang="en-IN" dirty="0"/>
          </a:p>
        </p:txBody>
      </p:sp>
    </p:spTree>
    <p:extLst>
      <p:ext uri="{BB962C8B-B14F-4D97-AF65-F5344CB8AC3E}">
        <p14:creationId xmlns:p14="http://schemas.microsoft.com/office/powerpoint/2010/main" val="233619231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28" r:id="rId7"/>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733A0A-E8FA-4171-BF88-252EAE6FC90E}" type="datetimeFigureOut">
              <a:rPr lang="en-IN" smtClean="0"/>
              <a:t>17-05-2023</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EFB801-13F3-42E8-8498-4182ECFECE75}" type="slidenum">
              <a:rPr lang="en-IN" smtClean="0"/>
              <a:t>‹#›</a:t>
            </a:fld>
            <a:endParaRPr lang="en-IN"/>
          </a:p>
        </p:txBody>
      </p:sp>
    </p:spTree>
    <p:extLst>
      <p:ext uri="{BB962C8B-B14F-4D97-AF65-F5344CB8AC3E}">
        <p14:creationId xmlns:p14="http://schemas.microsoft.com/office/powerpoint/2010/main" val="402687072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23088"/>
            <a:ext cx="6757670" cy="76200"/>
          </a:xfrm>
          <a:custGeom>
            <a:avLst/>
            <a:gdLst/>
            <a:ahLst/>
            <a:cxnLst/>
            <a:rect l="l" t="t" r="r" b="b"/>
            <a:pathLst>
              <a:path w="6757670" h="76200">
                <a:moveTo>
                  <a:pt x="0" y="76199"/>
                </a:moveTo>
                <a:lnTo>
                  <a:pt x="6757416" y="76199"/>
                </a:lnTo>
                <a:lnTo>
                  <a:pt x="6757416" y="0"/>
                </a:lnTo>
                <a:lnTo>
                  <a:pt x="0" y="0"/>
                </a:lnTo>
                <a:lnTo>
                  <a:pt x="0" y="76199"/>
                </a:lnTo>
                <a:close/>
              </a:path>
            </a:pathLst>
          </a:custGeom>
          <a:solidFill>
            <a:srgbClr val="D9D9D9"/>
          </a:solidFill>
        </p:spPr>
        <p:txBody>
          <a:bodyPr wrap="square" lIns="0" tIns="0" rIns="0" bIns="0" rtlCol="0"/>
          <a:lstStyle/>
          <a:p>
            <a:endParaRPr/>
          </a:p>
        </p:txBody>
      </p:sp>
      <p:sp>
        <p:nvSpPr>
          <p:cNvPr id="17" name="bg object 17"/>
          <p:cNvSpPr/>
          <p:nvPr/>
        </p:nvSpPr>
        <p:spPr>
          <a:xfrm>
            <a:off x="8592311" y="323087"/>
            <a:ext cx="551815" cy="76200"/>
          </a:xfrm>
          <a:custGeom>
            <a:avLst/>
            <a:gdLst/>
            <a:ahLst/>
            <a:cxnLst/>
            <a:rect l="l" t="t" r="r" b="b"/>
            <a:pathLst>
              <a:path w="551815" h="76200">
                <a:moveTo>
                  <a:pt x="0" y="76199"/>
                </a:moveTo>
                <a:lnTo>
                  <a:pt x="551687" y="76199"/>
                </a:lnTo>
                <a:lnTo>
                  <a:pt x="551687" y="0"/>
                </a:lnTo>
                <a:lnTo>
                  <a:pt x="0" y="0"/>
                </a:lnTo>
                <a:lnTo>
                  <a:pt x="0" y="76199"/>
                </a:lnTo>
                <a:close/>
              </a:path>
            </a:pathLst>
          </a:custGeom>
          <a:solidFill>
            <a:srgbClr val="D9D9D9"/>
          </a:solidFill>
        </p:spPr>
        <p:txBody>
          <a:bodyPr wrap="square" lIns="0" tIns="0" rIns="0" bIns="0" rtlCol="0"/>
          <a:lstStyle/>
          <a:p>
            <a:endParaRPr/>
          </a:p>
        </p:txBody>
      </p:sp>
      <p:pic>
        <p:nvPicPr>
          <p:cNvPr id="18" name="bg object 18"/>
          <p:cNvPicPr/>
          <p:nvPr/>
        </p:nvPicPr>
        <p:blipFill>
          <a:blip r:embed="rId7" cstate="print"/>
          <a:stretch>
            <a:fillRect/>
          </a:stretch>
        </p:blipFill>
        <p:spPr>
          <a:xfrm>
            <a:off x="6806183" y="131063"/>
            <a:ext cx="1749552" cy="408431"/>
          </a:xfrm>
          <a:prstGeom prst="rect">
            <a:avLst/>
          </a:prstGeom>
        </p:spPr>
      </p:pic>
      <p:sp>
        <p:nvSpPr>
          <p:cNvPr id="19" name="bg object 19"/>
          <p:cNvSpPr/>
          <p:nvPr/>
        </p:nvSpPr>
        <p:spPr>
          <a:xfrm>
            <a:off x="173736" y="103631"/>
            <a:ext cx="4398645" cy="466725"/>
          </a:xfrm>
          <a:custGeom>
            <a:avLst/>
            <a:gdLst/>
            <a:ahLst/>
            <a:cxnLst/>
            <a:rect l="l" t="t" r="r" b="b"/>
            <a:pathLst>
              <a:path w="4398645" h="466725">
                <a:moveTo>
                  <a:pt x="4398264" y="0"/>
                </a:moveTo>
                <a:lnTo>
                  <a:pt x="0" y="0"/>
                </a:lnTo>
                <a:lnTo>
                  <a:pt x="0" y="466344"/>
                </a:lnTo>
                <a:lnTo>
                  <a:pt x="4398264" y="466344"/>
                </a:lnTo>
                <a:lnTo>
                  <a:pt x="4398264" y="0"/>
                </a:lnTo>
                <a:close/>
              </a:path>
            </a:pathLst>
          </a:custGeom>
          <a:solidFill>
            <a:srgbClr val="D9D9D9"/>
          </a:solidFill>
        </p:spPr>
        <p:txBody>
          <a:bodyPr wrap="square" lIns="0" tIns="0" rIns="0" bIns="0" rtlCol="0"/>
          <a:lstStyle/>
          <a:p>
            <a:endParaRPr/>
          </a:p>
        </p:txBody>
      </p:sp>
      <p:sp>
        <p:nvSpPr>
          <p:cNvPr id="20" name="bg object 20"/>
          <p:cNvSpPr/>
          <p:nvPr/>
        </p:nvSpPr>
        <p:spPr>
          <a:xfrm>
            <a:off x="0" y="6681215"/>
            <a:ext cx="9144000" cy="177165"/>
          </a:xfrm>
          <a:custGeom>
            <a:avLst/>
            <a:gdLst/>
            <a:ahLst/>
            <a:cxnLst/>
            <a:rect l="l" t="t" r="r" b="b"/>
            <a:pathLst>
              <a:path w="9144000" h="177165">
                <a:moveTo>
                  <a:pt x="9144000" y="0"/>
                </a:moveTo>
                <a:lnTo>
                  <a:pt x="0" y="0"/>
                </a:lnTo>
                <a:lnTo>
                  <a:pt x="0" y="176784"/>
                </a:lnTo>
                <a:lnTo>
                  <a:pt x="9144000" y="176784"/>
                </a:lnTo>
                <a:lnTo>
                  <a:pt x="9144000" y="0"/>
                </a:lnTo>
                <a:close/>
              </a:path>
            </a:pathLst>
          </a:custGeom>
          <a:solidFill>
            <a:srgbClr val="071C2C"/>
          </a:solidFill>
        </p:spPr>
        <p:txBody>
          <a:bodyPr wrap="square" lIns="0" tIns="0" rIns="0" bIns="0" rtlCol="0"/>
          <a:lstStyle/>
          <a:p>
            <a:endParaRPr/>
          </a:p>
        </p:txBody>
      </p:sp>
      <p:sp>
        <p:nvSpPr>
          <p:cNvPr id="2" name="Holder 2"/>
          <p:cNvSpPr>
            <a:spLocks noGrp="1"/>
          </p:cNvSpPr>
          <p:nvPr>
            <p:ph type="title"/>
          </p:nvPr>
        </p:nvSpPr>
        <p:spPr>
          <a:xfrm>
            <a:off x="585012" y="1222374"/>
            <a:ext cx="7973974" cy="347344"/>
          </a:xfrm>
          <a:prstGeom prst="rect">
            <a:avLst/>
          </a:prstGeom>
        </p:spPr>
        <p:txBody>
          <a:bodyPr wrap="square" lIns="0" tIns="0" rIns="0" bIns="0">
            <a:spAutoFit/>
          </a:bodyPr>
          <a:lstStyle>
            <a:lvl1pPr>
              <a:defRPr sz="2100" b="1" i="0">
                <a:solidFill>
                  <a:schemeClr val="bg1"/>
                </a:solidFill>
                <a:latin typeface="Calibri"/>
                <a:cs typeface="Calibri"/>
              </a:defRPr>
            </a:lvl1pPr>
          </a:lstStyle>
          <a:p>
            <a:endParaRPr/>
          </a:p>
        </p:txBody>
      </p:sp>
      <p:sp>
        <p:nvSpPr>
          <p:cNvPr id="3" name="Holder 3"/>
          <p:cNvSpPr>
            <a:spLocks noGrp="1"/>
          </p:cNvSpPr>
          <p:nvPr>
            <p:ph type="body" idx="1"/>
          </p:nvPr>
        </p:nvSpPr>
        <p:spPr>
          <a:xfrm>
            <a:off x="860552" y="2133600"/>
            <a:ext cx="7590155" cy="380111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19862" y="6670544"/>
            <a:ext cx="628650" cy="209550"/>
          </a:xfrm>
          <a:prstGeom prst="rect">
            <a:avLst/>
          </a:prstGeom>
        </p:spPr>
        <p:txBody>
          <a:bodyPr wrap="square" lIns="0" tIns="0" rIns="0" bIns="0">
            <a:spAutoFit/>
          </a:bodyPr>
          <a:lstStyle>
            <a:lvl1pPr>
              <a:defRPr sz="600" b="0" i="0">
                <a:solidFill>
                  <a:schemeClr val="bg1"/>
                </a:solidFill>
                <a:latin typeface="Verdana"/>
                <a:cs typeface="Verdana"/>
              </a:defRPr>
            </a:lvl1pPr>
          </a:lstStyle>
          <a:p>
            <a:pPr algn="ctr">
              <a:lnSpc>
                <a:spcPct val="100000"/>
              </a:lnSpc>
              <a:spcBef>
                <a:spcPts val="100"/>
              </a:spcBef>
            </a:pPr>
            <a:r>
              <a:t>©</a:t>
            </a:r>
            <a:r>
              <a:rPr spc="-50"/>
              <a:t> </a:t>
            </a:r>
            <a:r>
              <a:rPr spc="-5"/>
              <a:t>ChemAnalyst</a:t>
            </a:r>
          </a:p>
          <a:p>
            <a:pPr algn="ctr">
              <a:lnSpc>
                <a:spcPct val="100000"/>
              </a:lnSpc>
            </a:pPr>
            <a:r>
              <a:rPr spc="-5"/>
              <a:t>Research</a:t>
            </a:r>
            <a:endParaRPr spc="-5" dirty="0"/>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smtClean="0"/>
              <a:t>5/17/2023</a:t>
            </a:fld>
            <a:endParaRPr lang="en-US"/>
          </a:p>
        </p:txBody>
      </p:sp>
      <p:sp>
        <p:nvSpPr>
          <p:cNvPr id="6" name="Holder 6"/>
          <p:cNvSpPr>
            <a:spLocks noGrp="1"/>
          </p:cNvSpPr>
          <p:nvPr>
            <p:ph type="sldNum" sz="quarter" idx="7"/>
          </p:nvPr>
        </p:nvSpPr>
        <p:spPr>
          <a:xfrm>
            <a:off x="8816340" y="6703034"/>
            <a:ext cx="216534" cy="166370"/>
          </a:xfrm>
          <a:prstGeom prst="rect">
            <a:avLst/>
          </a:prstGeom>
        </p:spPr>
        <p:txBody>
          <a:bodyPr wrap="square" lIns="0" tIns="0" rIns="0" bIns="0">
            <a:spAutoFit/>
          </a:bodyPr>
          <a:lstStyle>
            <a:lvl1pPr>
              <a:defRPr sz="1100" b="1" i="0">
                <a:solidFill>
                  <a:schemeClr val="bg1"/>
                </a:solidFill>
                <a:latin typeface="Calibri"/>
                <a:cs typeface="Calibri"/>
              </a:defRPr>
            </a:lvl1pPr>
          </a:lstStyle>
          <a:p>
            <a:pPr marL="38100">
              <a:lnSpc>
                <a:spcPts val="1150"/>
              </a:lnSpc>
            </a:pPr>
            <a:fld id="{81D60167-4931-47E6-BA6A-407CBD079E47}" type="slidenum">
              <a:rPr dirty="0"/>
              <a:t>‹#›</a:t>
            </a:fld>
            <a:endParaRPr dirty="0"/>
          </a:p>
        </p:txBody>
      </p:sp>
    </p:spTree>
    <p:extLst>
      <p:ext uri="{BB962C8B-B14F-4D97-AF65-F5344CB8AC3E}">
        <p14:creationId xmlns:p14="http://schemas.microsoft.com/office/powerpoint/2010/main" val="2425565341"/>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733A0A-E8FA-4171-BF88-252EAE6FC90E}" type="datetimeFigureOut">
              <a:rPr lang="en-IN" smtClean="0"/>
              <a:t>17-05-2023</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EFB801-13F3-42E8-8498-4182ECFECE75}" type="slidenum">
              <a:rPr lang="en-IN" smtClean="0"/>
              <a:t>‹#›</a:t>
            </a:fld>
            <a:endParaRPr lang="en-IN"/>
          </a:p>
        </p:txBody>
      </p:sp>
    </p:spTree>
    <p:extLst>
      <p:ext uri="{BB962C8B-B14F-4D97-AF65-F5344CB8AC3E}">
        <p14:creationId xmlns:p14="http://schemas.microsoft.com/office/powerpoint/2010/main" val="141190605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groundreport.com/increasing-crop-production-using-drip-irrigation-system/" TargetMode="External"/><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www.chemanalyst.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www.groundreport.com/increasing-crop-production-using-drip-irrigation-system/" TargetMode="External"/></Relationships>
</file>

<file path=ppt/slides/_rels/slide101.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chart" Target="../charts/chart56.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chart" Target="../charts/chart5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www.groundreport.com/increasing-crop-production-using-drip-irrigation-system/" TargetMode="External"/></Relationships>
</file>

<file path=ppt/slides/_rels/slide107.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chart" Target="../charts/chart60.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 Id="rId5" Type="http://schemas.openxmlformats.org/officeDocument/2006/relationships/chart" Target="../charts/chart4.xml"/><Relationship Id="rId4" Type="http://schemas.openxmlformats.org/officeDocument/2006/relationships/chart" Target="../charts/chart3.xml"/></Relationships>
</file>

<file path=ppt/slides/_rels/slide110.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chart" Target="../charts/chart6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chart" Target="../charts/chart64.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chart" Target="../charts/chart6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39.png"/><Relationship Id="rId3" Type="http://schemas.openxmlformats.org/officeDocument/2006/relationships/tags" Target="../tags/tag3.xml"/><Relationship Id="rId7" Type="http://schemas.openxmlformats.org/officeDocument/2006/relationships/image" Target="../media/image34.png"/><Relationship Id="rId12" Type="http://schemas.openxmlformats.org/officeDocument/2006/relationships/image" Target="../media/image38.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notesSlide" Target="../notesSlides/notesSlide35.xml"/><Relationship Id="rId10" Type="http://schemas.openxmlformats.org/officeDocument/2006/relationships/image" Target="../media/image36.png"/><Relationship Id="rId4" Type="http://schemas.openxmlformats.org/officeDocument/2006/relationships/slideLayout" Target="../slideLayouts/slideLayout4.xml"/><Relationship Id="rId9" Type="http://schemas.openxmlformats.org/officeDocument/2006/relationships/chart" Target="../charts/chart66.xml"/></Relationships>
</file>

<file path=ppt/slides/_rels/slide117.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tags" Target="../tags/tag6.xml"/><Relationship Id="rId7" Type="http://schemas.openxmlformats.org/officeDocument/2006/relationships/image" Target="../media/image34.png"/><Relationship Id="rId12" Type="http://schemas.openxmlformats.org/officeDocument/2006/relationships/image" Target="../media/image38.sv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notesSlide" Target="../notesSlides/notesSlide36.xml"/><Relationship Id="rId10" Type="http://schemas.openxmlformats.org/officeDocument/2006/relationships/image" Target="../media/image36.png"/><Relationship Id="rId4" Type="http://schemas.openxmlformats.org/officeDocument/2006/relationships/slideLayout" Target="../slideLayouts/slideLayout4.xml"/><Relationship Id="rId9" Type="http://schemas.openxmlformats.org/officeDocument/2006/relationships/chart" Target="../charts/chart67.xml"/></Relationships>
</file>

<file path=ppt/slides/_rels/slide118.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1.png"/><Relationship Id="rId3" Type="http://schemas.openxmlformats.org/officeDocument/2006/relationships/tags" Target="../tags/tag9.xml"/><Relationship Id="rId7" Type="http://schemas.openxmlformats.org/officeDocument/2006/relationships/image" Target="../media/image34.png"/><Relationship Id="rId12" Type="http://schemas.openxmlformats.org/officeDocument/2006/relationships/image" Target="../media/image38.sv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notesSlide" Target="../notesSlides/notesSlide37.xml"/><Relationship Id="rId10" Type="http://schemas.openxmlformats.org/officeDocument/2006/relationships/image" Target="../media/image36.png"/><Relationship Id="rId4" Type="http://schemas.openxmlformats.org/officeDocument/2006/relationships/slideLayout" Target="../slideLayouts/slideLayout4.xml"/><Relationship Id="rId9" Type="http://schemas.openxmlformats.org/officeDocument/2006/relationships/chart" Target="../charts/chart68.xml"/></Relationships>
</file>

<file path=ppt/slides/_rels/slide119.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2.png"/><Relationship Id="rId3" Type="http://schemas.openxmlformats.org/officeDocument/2006/relationships/tags" Target="../tags/tag12.xml"/><Relationship Id="rId7" Type="http://schemas.openxmlformats.org/officeDocument/2006/relationships/image" Target="../media/image34.png"/><Relationship Id="rId12" Type="http://schemas.openxmlformats.org/officeDocument/2006/relationships/image" Target="../media/image38.sv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notesSlide" Target="../notesSlides/notesSlide38.xml"/><Relationship Id="rId10" Type="http://schemas.openxmlformats.org/officeDocument/2006/relationships/image" Target="../media/image36.png"/><Relationship Id="rId4" Type="http://schemas.openxmlformats.org/officeDocument/2006/relationships/slideLayout" Target="../slideLayouts/slideLayout4.xml"/><Relationship Id="rId9" Type="http://schemas.openxmlformats.org/officeDocument/2006/relationships/chart" Target="../charts/chart6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3.png"/><Relationship Id="rId3" Type="http://schemas.openxmlformats.org/officeDocument/2006/relationships/tags" Target="../tags/tag15.xml"/><Relationship Id="rId7" Type="http://schemas.openxmlformats.org/officeDocument/2006/relationships/image" Target="../media/image34.png"/><Relationship Id="rId12" Type="http://schemas.openxmlformats.org/officeDocument/2006/relationships/image" Target="../media/image38.sv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notesSlide" Target="../notesSlides/notesSlide39.xml"/><Relationship Id="rId10" Type="http://schemas.openxmlformats.org/officeDocument/2006/relationships/image" Target="../media/image36.png"/><Relationship Id="rId4" Type="http://schemas.openxmlformats.org/officeDocument/2006/relationships/slideLayout" Target="../slideLayouts/slideLayout4.xml"/><Relationship Id="rId9" Type="http://schemas.openxmlformats.org/officeDocument/2006/relationships/chart" Target="../charts/chart70.xml"/></Relationships>
</file>

<file path=ppt/slides/_rels/slide121.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4.png"/><Relationship Id="rId3" Type="http://schemas.openxmlformats.org/officeDocument/2006/relationships/tags" Target="../tags/tag18.xml"/><Relationship Id="rId7" Type="http://schemas.openxmlformats.org/officeDocument/2006/relationships/image" Target="../media/image34.png"/><Relationship Id="rId12" Type="http://schemas.openxmlformats.org/officeDocument/2006/relationships/image" Target="../media/image38.sv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notesSlide" Target="../notesSlides/notesSlide40.xml"/><Relationship Id="rId10" Type="http://schemas.openxmlformats.org/officeDocument/2006/relationships/image" Target="../media/image36.png"/><Relationship Id="rId4" Type="http://schemas.openxmlformats.org/officeDocument/2006/relationships/slideLayout" Target="../slideLayouts/slideLayout4.xml"/><Relationship Id="rId9" Type="http://schemas.openxmlformats.org/officeDocument/2006/relationships/chart" Target="../charts/chart71.xml"/></Relationships>
</file>

<file path=ppt/slides/_rels/slide122.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5.png"/><Relationship Id="rId3" Type="http://schemas.openxmlformats.org/officeDocument/2006/relationships/tags" Target="../tags/tag21.xml"/><Relationship Id="rId7" Type="http://schemas.openxmlformats.org/officeDocument/2006/relationships/image" Target="../media/image34.png"/><Relationship Id="rId12" Type="http://schemas.openxmlformats.org/officeDocument/2006/relationships/image" Target="../media/image38.sv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notesSlide" Target="../notesSlides/notesSlide41.xml"/><Relationship Id="rId10" Type="http://schemas.openxmlformats.org/officeDocument/2006/relationships/image" Target="../media/image36.png"/><Relationship Id="rId4" Type="http://schemas.openxmlformats.org/officeDocument/2006/relationships/slideLayout" Target="../slideLayouts/slideLayout4.xml"/><Relationship Id="rId9" Type="http://schemas.openxmlformats.org/officeDocument/2006/relationships/chart" Target="../charts/chart72.xml"/></Relationships>
</file>

<file path=ppt/slides/_rels/slide12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chart" Target="../charts/char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3" Type="http://schemas.openxmlformats.org/officeDocument/2006/relationships/hyperlink" Target="https://www.jafedelsu.com/2020/04/25/optimum-npkmg-1212172-fertilizer-application-rate-for-raphia-hookeri-mann-and-wendl-seedlings-production/" TargetMode="External"/><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simple.wikipedia.org/wiki/Calcium_nitrat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www.woodsybond.com/best-hose-end-sprayer/" TargetMode="Externa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chart" Target="../charts/chart2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chart" Target="../charts/chart28.xml"/><Relationship Id="rId1" Type="http://schemas.openxmlformats.org/officeDocument/2006/relationships/slideLayout" Target="../slideLayouts/slideLayout4.xml"/><Relationship Id="rId4" Type="http://schemas.openxmlformats.org/officeDocument/2006/relationships/chart" Target="../charts/chart30.xml"/></Relationships>
</file>

<file path=ppt/slides/_rels/slide69.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www.woodsybond.com/best-hose-end-sprayer/" TargetMode="Externa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chart" Target="../charts/chart3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chart" Target="../charts/chart3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chart" Target="../charts/chart4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chart" Target="../charts/chart4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www.groundreport.com/increasing-crop-production-using-drip-irrigation-system/" TargetMode="External"/></Relationships>
</file>

<file path=ppt/slides/_rels/slide89.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chart" Target="../charts/chart4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chart" Target="../charts/chart5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www.groundreport.com/increasing-crop-production-using-drip-irrigation-system/" TargetMode="External"/></Relationships>
</file>

<file path=ppt/slides/_rels/slide95.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chart" Target="../charts/chart52.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chart" Target="../charts/chart5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8" name="Picture 7" descr="Rows of plants in rows&#10;&#10;Description automatically generated with low confidence">
            <a:extLst>
              <a:ext uri="{FF2B5EF4-FFF2-40B4-BE49-F238E27FC236}">
                <a16:creationId xmlns:a16="http://schemas.microsoft.com/office/drawing/2014/main" id="{539962E2-835D-4AFF-B932-17BEAD483A4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67985" y="1024003"/>
            <a:ext cx="5794815" cy="4346111"/>
          </a:xfrm>
          <a:prstGeom prst="rect">
            <a:avLst/>
          </a:prstGeom>
          <a:scene3d>
            <a:camera prst="orthographicFront"/>
            <a:lightRig rig="threePt" dir="t"/>
          </a:scene3d>
          <a:sp3d>
            <a:bevelT w="165100" prst="coolSlant"/>
          </a:sp3d>
        </p:spPr>
      </p:pic>
      <p:sp>
        <p:nvSpPr>
          <p:cNvPr id="2" name="object 2"/>
          <p:cNvSpPr txBox="1"/>
          <p:nvPr/>
        </p:nvSpPr>
        <p:spPr>
          <a:xfrm>
            <a:off x="200660" y="6233562"/>
            <a:ext cx="2139950" cy="405130"/>
          </a:xfrm>
          <a:prstGeom prst="rect">
            <a:avLst/>
          </a:prstGeom>
        </p:spPr>
        <p:txBody>
          <a:bodyPr vert="horz" wrap="square" lIns="0" tIns="42544" rIns="0" bIns="0" rtlCol="0">
            <a:spAutoFit/>
          </a:bodyPr>
          <a:lstStyle/>
          <a:p>
            <a:pPr marL="16510">
              <a:lnSpc>
                <a:spcPct val="100000"/>
              </a:lnSpc>
              <a:spcBef>
                <a:spcPts val="334"/>
              </a:spcBef>
            </a:pPr>
            <a:r>
              <a:rPr sz="1050" b="1" dirty="0">
                <a:solidFill>
                  <a:srgbClr val="212A35"/>
                </a:solidFill>
                <a:latin typeface="Calibri"/>
                <a:cs typeface="Calibri"/>
                <a:hlinkClick r:id="rId4"/>
              </a:rPr>
              <a:t>www.</a:t>
            </a:r>
            <a:r>
              <a:rPr lang="en-IN" sz="1050" b="1" dirty="0">
                <a:solidFill>
                  <a:srgbClr val="212A35"/>
                </a:solidFill>
                <a:latin typeface="Calibri"/>
                <a:cs typeface="Calibri"/>
                <a:hlinkClick r:id="rId4"/>
              </a:rPr>
              <a:t>ChemAnalyst</a:t>
            </a:r>
            <a:r>
              <a:rPr sz="1050" b="1" dirty="0">
                <a:solidFill>
                  <a:srgbClr val="212A35"/>
                </a:solidFill>
                <a:latin typeface="Calibri"/>
                <a:cs typeface="Calibri"/>
                <a:hlinkClick r:id="rId4"/>
              </a:rPr>
              <a:t>.com</a:t>
            </a:r>
            <a:endParaRPr sz="1050" dirty="0">
              <a:latin typeface="Calibri"/>
              <a:cs typeface="Calibri"/>
            </a:endParaRPr>
          </a:p>
          <a:p>
            <a:pPr marL="12700">
              <a:lnSpc>
                <a:spcPct val="100000"/>
              </a:lnSpc>
              <a:spcBef>
                <a:spcPts val="229"/>
              </a:spcBef>
            </a:pPr>
            <a:r>
              <a:rPr sz="1050" b="1" spc="-5" dirty="0">
                <a:solidFill>
                  <a:srgbClr val="212A35"/>
                </a:solidFill>
                <a:latin typeface="Calibri"/>
                <a:cs typeface="Calibri"/>
              </a:rPr>
              <a:t>MARKET</a:t>
            </a:r>
            <a:r>
              <a:rPr sz="1050" b="1" spc="-30" dirty="0">
                <a:solidFill>
                  <a:srgbClr val="212A35"/>
                </a:solidFill>
                <a:latin typeface="Calibri"/>
                <a:cs typeface="Calibri"/>
              </a:rPr>
              <a:t> </a:t>
            </a:r>
            <a:r>
              <a:rPr sz="1050" b="1" dirty="0">
                <a:solidFill>
                  <a:srgbClr val="212A35"/>
                </a:solidFill>
                <a:latin typeface="Calibri"/>
                <a:cs typeface="Calibri"/>
              </a:rPr>
              <a:t>INTELLIGENCE</a:t>
            </a:r>
            <a:r>
              <a:rPr sz="1050" b="1" spc="-35" dirty="0">
                <a:solidFill>
                  <a:srgbClr val="212A35"/>
                </a:solidFill>
                <a:latin typeface="Calibri"/>
                <a:cs typeface="Calibri"/>
              </a:rPr>
              <a:t> </a:t>
            </a:r>
            <a:r>
              <a:rPr sz="1050" b="1" dirty="0">
                <a:solidFill>
                  <a:srgbClr val="212A35"/>
                </a:solidFill>
                <a:latin typeface="Calibri"/>
                <a:cs typeface="Calibri"/>
              </a:rPr>
              <a:t>.</a:t>
            </a:r>
            <a:r>
              <a:rPr sz="1050" b="1" spc="-30" dirty="0">
                <a:solidFill>
                  <a:srgbClr val="212A35"/>
                </a:solidFill>
                <a:latin typeface="Calibri"/>
                <a:cs typeface="Calibri"/>
              </a:rPr>
              <a:t> </a:t>
            </a:r>
            <a:r>
              <a:rPr sz="1050" b="1" dirty="0">
                <a:solidFill>
                  <a:srgbClr val="212A35"/>
                </a:solidFill>
                <a:latin typeface="Calibri"/>
                <a:cs typeface="Calibri"/>
              </a:rPr>
              <a:t>CONSULTING</a:t>
            </a:r>
            <a:endParaRPr sz="1050" dirty="0">
              <a:latin typeface="Calibri"/>
              <a:cs typeface="Calibri"/>
            </a:endParaRPr>
          </a:p>
        </p:txBody>
      </p:sp>
      <p:sp>
        <p:nvSpPr>
          <p:cNvPr id="5" name="object 5"/>
          <p:cNvSpPr/>
          <p:nvPr/>
        </p:nvSpPr>
        <p:spPr>
          <a:xfrm>
            <a:off x="7537704" y="6303264"/>
            <a:ext cx="1606550" cy="338455"/>
          </a:xfrm>
          <a:custGeom>
            <a:avLst/>
            <a:gdLst/>
            <a:ahLst/>
            <a:cxnLst/>
            <a:rect l="l" t="t" r="r" b="b"/>
            <a:pathLst>
              <a:path w="1606550" h="338454">
                <a:moveTo>
                  <a:pt x="1606296" y="0"/>
                </a:moveTo>
                <a:lnTo>
                  <a:pt x="0" y="0"/>
                </a:lnTo>
                <a:lnTo>
                  <a:pt x="0" y="338328"/>
                </a:lnTo>
                <a:lnTo>
                  <a:pt x="1606296" y="338328"/>
                </a:lnTo>
                <a:lnTo>
                  <a:pt x="1606296" y="0"/>
                </a:lnTo>
                <a:close/>
              </a:path>
            </a:pathLst>
          </a:custGeom>
          <a:solidFill>
            <a:srgbClr val="2E5496"/>
          </a:solidFill>
        </p:spPr>
        <p:txBody>
          <a:bodyPr wrap="square" lIns="0" tIns="0" rIns="0" bIns="0" rtlCol="0"/>
          <a:lstStyle/>
          <a:p>
            <a:endParaRPr dirty="0"/>
          </a:p>
        </p:txBody>
      </p:sp>
      <p:sp>
        <p:nvSpPr>
          <p:cNvPr id="6" name="object 6"/>
          <p:cNvSpPr txBox="1"/>
          <p:nvPr/>
        </p:nvSpPr>
        <p:spPr>
          <a:xfrm>
            <a:off x="7567429" y="6306284"/>
            <a:ext cx="1606550" cy="259686"/>
          </a:xfrm>
          <a:prstGeom prst="rect">
            <a:avLst/>
          </a:prstGeom>
        </p:spPr>
        <p:txBody>
          <a:bodyPr vert="horz" wrap="square" lIns="0" tIns="13335" rIns="0" bIns="0" rtlCol="0">
            <a:spAutoFit/>
          </a:bodyPr>
          <a:lstStyle/>
          <a:p>
            <a:pPr marL="12700">
              <a:lnSpc>
                <a:spcPct val="100000"/>
              </a:lnSpc>
              <a:spcBef>
                <a:spcPts val="105"/>
              </a:spcBef>
            </a:pPr>
            <a:r>
              <a:rPr lang="en-US" sz="1600" spc="5" dirty="0">
                <a:solidFill>
                  <a:srgbClr val="FFFFFF"/>
                </a:solidFill>
                <a:latin typeface="Arial MT"/>
                <a:cs typeface="Arial MT"/>
              </a:rPr>
              <a:t>11</a:t>
            </a:r>
            <a:r>
              <a:rPr lang="en-US" sz="1600" spc="5" baseline="30000" dirty="0">
                <a:solidFill>
                  <a:srgbClr val="FFFFFF"/>
                </a:solidFill>
                <a:latin typeface="Arial MT"/>
                <a:cs typeface="Arial MT"/>
              </a:rPr>
              <a:t>th</a:t>
            </a:r>
            <a:r>
              <a:rPr lang="en-US" sz="1600" spc="5" dirty="0">
                <a:solidFill>
                  <a:srgbClr val="FFFFFF"/>
                </a:solidFill>
                <a:latin typeface="Arial MT"/>
                <a:cs typeface="Arial MT"/>
              </a:rPr>
              <a:t> May</a:t>
            </a:r>
            <a:r>
              <a:rPr sz="1600" dirty="0">
                <a:solidFill>
                  <a:srgbClr val="FFFFFF"/>
                </a:solidFill>
                <a:latin typeface="Arial MT"/>
                <a:cs typeface="Arial MT"/>
              </a:rPr>
              <a:t>,</a:t>
            </a:r>
            <a:r>
              <a:rPr lang="en-US" sz="1600" dirty="0">
                <a:solidFill>
                  <a:srgbClr val="FFFFFF"/>
                </a:solidFill>
                <a:latin typeface="Arial MT"/>
                <a:cs typeface="Arial MT"/>
              </a:rPr>
              <a:t> 2022</a:t>
            </a:r>
            <a:endParaRPr sz="1600" dirty="0">
              <a:latin typeface="Arial MT"/>
              <a:cs typeface="Arial MT"/>
            </a:endParaRPr>
          </a:p>
        </p:txBody>
      </p:sp>
      <p:pic>
        <p:nvPicPr>
          <p:cNvPr id="11" name="Picture 10" descr="Text&#10;&#10;Description automatically generated">
            <a:extLst>
              <a:ext uri="{FF2B5EF4-FFF2-40B4-BE49-F238E27FC236}">
                <a16:creationId xmlns:a16="http://schemas.microsoft.com/office/drawing/2014/main" id="{45583966-5582-472F-BCE9-C17A7AE990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303" y="5495222"/>
            <a:ext cx="2028825" cy="523875"/>
          </a:xfrm>
          <a:prstGeom prst="rect">
            <a:avLst/>
          </a:prstGeom>
        </p:spPr>
      </p:pic>
      <p:sp>
        <p:nvSpPr>
          <p:cNvPr id="3" name="object 3"/>
          <p:cNvSpPr txBox="1">
            <a:spLocks noGrp="1"/>
          </p:cNvSpPr>
          <p:nvPr>
            <p:ph type="title"/>
          </p:nvPr>
        </p:nvSpPr>
        <p:spPr>
          <a:xfrm>
            <a:off x="47469" y="109108"/>
            <a:ext cx="9126511" cy="934871"/>
          </a:xfrm>
          <a:prstGeom prst="rect">
            <a:avLst/>
          </a:prstGeom>
        </p:spPr>
        <p:txBody>
          <a:bodyPr vert="horz" wrap="square" lIns="0" tIns="11430" rIns="0" bIns="0" rtlCol="0">
            <a:spAutoFit/>
          </a:bodyPr>
          <a:lstStyle/>
          <a:p>
            <a:pPr marL="12700">
              <a:lnSpc>
                <a:spcPct val="100000"/>
              </a:lnSpc>
              <a:spcBef>
                <a:spcPts val="90"/>
              </a:spcBef>
              <a:tabLst>
                <a:tab pos="3808095" algn="l"/>
              </a:tabLst>
            </a:pPr>
            <a:r>
              <a:rPr lang="en-US" sz="2000" spc="-30" dirty="0">
                <a:solidFill>
                  <a:schemeClr val="tx1"/>
                </a:solidFill>
                <a:latin typeface="Arial"/>
                <a:cs typeface="Arial"/>
              </a:rPr>
              <a:t>Custom Research Study on</a:t>
            </a:r>
            <a:r>
              <a:rPr sz="2000" spc="-5" dirty="0">
                <a:solidFill>
                  <a:schemeClr val="tx1"/>
                </a:solidFill>
                <a:latin typeface="Arial"/>
                <a:cs typeface="Arial"/>
              </a:rPr>
              <a:t> </a:t>
            </a:r>
            <a:r>
              <a:rPr lang="en-US" sz="2000" spc="-5" dirty="0">
                <a:solidFill>
                  <a:schemeClr val="tx1"/>
                </a:solidFill>
                <a:latin typeface="Arial"/>
                <a:cs typeface="Arial"/>
              </a:rPr>
              <a:t>Global &amp;India </a:t>
            </a:r>
            <a:r>
              <a:rPr lang="en-IN" sz="2000" spc="-5" dirty="0">
                <a:solidFill>
                  <a:schemeClr val="tx1"/>
                </a:solidFill>
                <a:latin typeface="Arial"/>
                <a:cs typeface="Arial"/>
              </a:rPr>
              <a:t>WSF (Water Soluble Fertilizers) Market Demand Assessment, 2017-2035 &amp; Production Overview- Final Report</a:t>
            </a:r>
            <a:endParaRPr sz="2000" dirty="0">
              <a:solidFill>
                <a:schemeClr val="tx1"/>
              </a:solidFill>
              <a:latin typeface="Arial"/>
              <a:cs typeface="Arial"/>
            </a:endParaRPr>
          </a:p>
        </p:txBody>
      </p:sp>
      <p:sp>
        <p:nvSpPr>
          <p:cNvPr id="4" name="Footer Placeholder 3">
            <a:extLst>
              <a:ext uri="{FF2B5EF4-FFF2-40B4-BE49-F238E27FC236}">
                <a16:creationId xmlns:a16="http://schemas.microsoft.com/office/drawing/2014/main" id="{41F67C1C-FA08-42EE-BF8D-B8AD41FC8838}"/>
              </a:ext>
            </a:extLst>
          </p:cNvPr>
          <p:cNvSpPr>
            <a:spLocks noGrp="1"/>
          </p:cNvSpPr>
          <p:nvPr>
            <p:ph type="ftr" sz="quarter" idx="5"/>
          </p:nvPr>
        </p:nvSpPr>
        <p:spPr/>
        <p:txBody>
          <a:bodyPr/>
          <a:lstStyle/>
          <a:p>
            <a:pPr algn="ctr">
              <a:lnSpc>
                <a:spcPct val="100000"/>
              </a:lnSpc>
              <a:spcBef>
                <a:spcPts val="100"/>
              </a:spcBef>
            </a:pPr>
            <a:r>
              <a:rPr lang="en-IN" dirty="0"/>
              <a:t>© ChemAnalyst</a:t>
            </a:r>
            <a:endParaRPr lang="en-IN" spc="-5" dirty="0"/>
          </a:p>
        </p:txBody>
      </p:sp>
      <p:sp>
        <p:nvSpPr>
          <p:cNvPr id="7" name="Slide Number Placeholder 6">
            <a:extLst>
              <a:ext uri="{FF2B5EF4-FFF2-40B4-BE49-F238E27FC236}">
                <a16:creationId xmlns:a16="http://schemas.microsoft.com/office/drawing/2014/main" id="{DD34493B-D683-44E0-A672-8934DD4CE50A}"/>
              </a:ext>
            </a:extLst>
          </p:cNvPr>
          <p:cNvSpPr>
            <a:spLocks noGrp="1"/>
          </p:cNvSpPr>
          <p:nvPr>
            <p:ph type="sldNum" sz="quarter" idx="7"/>
          </p:nvPr>
        </p:nvSpPr>
        <p:spPr/>
        <p:txBody>
          <a:bodyPr/>
          <a:lstStyle/>
          <a:p>
            <a:pPr marL="38100">
              <a:lnSpc>
                <a:spcPts val="1150"/>
              </a:lnSpc>
            </a:pPr>
            <a:fld id="{81D60167-4931-47E6-BA6A-407CBD079E47}" type="slidenum">
              <a:rPr lang="en-IN" smtClean="0"/>
              <a:t>1</a:t>
            </a:fld>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AC0EC2-4C6A-4D70-9E8E-7BBE31CFAC8D}"/>
              </a:ext>
            </a:extLst>
          </p:cNvPr>
          <p:cNvSpPr/>
          <p:nvPr/>
        </p:nvSpPr>
        <p:spPr>
          <a:xfrm>
            <a:off x="0" y="0"/>
            <a:ext cx="6477000" cy="6858000"/>
          </a:xfrm>
          <a:prstGeom prst="rect">
            <a:avLst/>
          </a:prstGeom>
          <a:solidFill>
            <a:srgbClr val="183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8EA7C3E-9ECD-4B5C-B516-1661B5CB9165}"/>
              </a:ext>
            </a:extLst>
          </p:cNvPr>
          <p:cNvSpPr/>
          <p:nvPr/>
        </p:nvSpPr>
        <p:spPr>
          <a:xfrm>
            <a:off x="228599" y="979093"/>
            <a:ext cx="5290457"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prstClr val="white"/>
                </a:solidFill>
                <a:effectLst/>
                <a:uLnTx/>
                <a:uFillTx/>
                <a:latin typeface="Arial" panose="020B0604020202020204" pitchFamily="34" charset="0"/>
                <a:ea typeface="Roboto" pitchFamily="2" charset="0"/>
                <a:cs typeface="Arial" panose="020B0604020202020204" pitchFamily="34" charset="0"/>
              </a:rPr>
              <a:t>Executive Summary</a:t>
            </a:r>
          </a:p>
        </p:txBody>
      </p:sp>
      <p:cxnSp>
        <p:nvCxnSpPr>
          <p:cNvPr id="4" name="Straight Connector 3">
            <a:extLst>
              <a:ext uri="{FF2B5EF4-FFF2-40B4-BE49-F238E27FC236}">
                <a16:creationId xmlns:a16="http://schemas.microsoft.com/office/drawing/2014/main" id="{F047E9B8-0F23-4BB0-9B09-179FBDD20882}"/>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06E081-98D9-4B85-9B55-4D777B1575C9}"/>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06C5804-1A46-4C6D-8AF2-1EEE5B9416A1}"/>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70D423B-C4CA-4A9C-9D51-81767572C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860" y="2532009"/>
            <a:ext cx="6073140" cy="3727938"/>
          </a:xfrm>
          <a:prstGeom prst="rect">
            <a:avLst/>
          </a:prstGeom>
        </p:spPr>
      </p:pic>
      <p:sp>
        <p:nvSpPr>
          <p:cNvPr id="10" name="Footer Placeholder 9">
            <a:extLst>
              <a:ext uri="{FF2B5EF4-FFF2-40B4-BE49-F238E27FC236}">
                <a16:creationId xmlns:a16="http://schemas.microsoft.com/office/drawing/2014/main" id="{31C011F0-922F-0361-6136-D0520EC59266}"/>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12" name="Slide Number Placeholder 11">
            <a:extLst>
              <a:ext uri="{FF2B5EF4-FFF2-40B4-BE49-F238E27FC236}">
                <a16:creationId xmlns:a16="http://schemas.microsoft.com/office/drawing/2014/main" id="{34BCF524-74D8-3297-1F42-F807ADA1B0B7}"/>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10</a:t>
            </a:fld>
            <a:endParaRPr lang="en-IN" dirty="0"/>
          </a:p>
        </p:txBody>
      </p:sp>
    </p:spTree>
    <p:extLst>
      <p:ext uri="{BB962C8B-B14F-4D97-AF65-F5344CB8AC3E}">
        <p14:creationId xmlns:p14="http://schemas.microsoft.com/office/powerpoint/2010/main" val="4048752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45583966-5582-472F-BCE9-C17A7AE99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154" y="0"/>
            <a:ext cx="2028825" cy="523875"/>
          </a:xfrm>
          <a:prstGeom prst="rect">
            <a:avLst/>
          </a:prstGeom>
        </p:spPr>
      </p:pic>
      <p:sp>
        <p:nvSpPr>
          <p:cNvPr id="3" name="object 3"/>
          <p:cNvSpPr txBox="1">
            <a:spLocks noGrp="1"/>
          </p:cNvSpPr>
          <p:nvPr>
            <p:ph type="title"/>
          </p:nvPr>
        </p:nvSpPr>
        <p:spPr>
          <a:xfrm>
            <a:off x="0" y="685800"/>
            <a:ext cx="9126511" cy="319318"/>
          </a:xfrm>
          <a:prstGeom prst="rect">
            <a:avLst/>
          </a:prstGeom>
        </p:spPr>
        <p:txBody>
          <a:bodyPr vert="horz" wrap="square" lIns="0" tIns="11430" rIns="0" bIns="0" rtlCol="0">
            <a:spAutoFit/>
          </a:bodyPr>
          <a:lstStyle/>
          <a:p>
            <a:pPr marL="12700" algn="ctr">
              <a:lnSpc>
                <a:spcPct val="100000"/>
              </a:lnSpc>
              <a:spcBef>
                <a:spcPts val="90"/>
              </a:spcBef>
              <a:tabLst>
                <a:tab pos="3808095" algn="l"/>
              </a:tabLst>
            </a:pPr>
            <a:r>
              <a:rPr lang="en-US" sz="2000" spc="-30" dirty="0">
                <a:solidFill>
                  <a:schemeClr val="tx1"/>
                </a:solidFill>
                <a:latin typeface="Arial"/>
                <a:cs typeface="Arial"/>
              </a:rPr>
              <a:t>North India WSF Market Outlook (2022-2035)</a:t>
            </a:r>
          </a:p>
        </p:txBody>
      </p:sp>
      <p:pic>
        <p:nvPicPr>
          <p:cNvPr id="5" name="Picture 4" descr="Rows of plants in rows&#10;&#10;Description automatically generated with low confidence">
            <a:extLst>
              <a:ext uri="{FF2B5EF4-FFF2-40B4-BE49-F238E27FC236}">
                <a16:creationId xmlns:a16="http://schemas.microsoft.com/office/drawing/2014/main" id="{703ABAC9-410A-417C-B3FE-AFE405B4BCE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10000" y="1570269"/>
            <a:ext cx="4956615" cy="3717461"/>
          </a:xfrm>
          <a:prstGeom prst="rect">
            <a:avLst/>
          </a:prstGeom>
          <a:scene3d>
            <a:camera prst="orthographicFront"/>
            <a:lightRig rig="threePt" dir="t"/>
          </a:scene3d>
          <a:sp3d>
            <a:bevelT w="165100" prst="coolSlant"/>
          </a:sp3d>
        </p:spPr>
      </p:pic>
      <p:grpSp>
        <p:nvGrpSpPr>
          <p:cNvPr id="2" name="Group 1">
            <a:extLst>
              <a:ext uri="{FF2B5EF4-FFF2-40B4-BE49-F238E27FC236}">
                <a16:creationId xmlns:a16="http://schemas.microsoft.com/office/drawing/2014/main" id="{C66EAE94-2325-49ED-B7A9-E4B13892A6F0}"/>
              </a:ext>
            </a:extLst>
          </p:cNvPr>
          <p:cNvGrpSpPr/>
          <p:nvPr/>
        </p:nvGrpSpPr>
        <p:grpSpPr>
          <a:xfrm>
            <a:off x="409864" y="1841074"/>
            <a:ext cx="2942936" cy="3035726"/>
            <a:chOff x="842605" y="1906632"/>
            <a:chExt cx="1342243" cy="1391527"/>
          </a:xfrm>
        </p:grpSpPr>
        <p:sp>
          <p:nvSpPr>
            <p:cNvPr id="33" name="Freeform 10">
              <a:extLst>
                <a:ext uri="{FF2B5EF4-FFF2-40B4-BE49-F238E27FC236}">
                  <a16:creationId xmlns:a16="http://schemas.microsoft.com/office/drawing/2014/main" id="{FBC90933-903E-48F6-BCF1-203B17C805EF}"/>
                </a:ext>
              </a:extLst>
            </p:cNvPr>
            <p:cNvSpPr>
              <a:spLocks/>
            </p:cNvSpPr>
            <p:nvPr/>
          </p:nvSpPr>
          <p:spPr bwMode="auto">
            <a:xfrm>
              <a:off x="1311438" y="2622958"/>
              <a:ext cx="873410" cy="675201"/>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chemeClr val="accent2">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35" name="Freeform 12">
              <a:extLst>
                <a:ext uri="{FF2B5EF4-FFF2-40B4-BE49-F238E27FC236}">
                  <a16:creationId xmlns:a16="http://schemas.microsoft.com/office/drawing/2014/main" id="{7479E0E5-2EAD-4810-AFCB-A666B534361D}"/>
                </a:ext>
              </a:extLst>
            </p:cNvPr>
            <p:cNvSpPr>
              <a:spLocks/>
            </p:cNvSpPr>
            <p:nvPr/>
          </p:nvSpPr>
          <p:spPr bwMode="auto">
            <a:xfrm>
              <a:off x="1369745" y="2509149"/>
              <a:ext cx="387918" cy="280219"/>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chemeClr val="accent2">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0" name="Freeform 17">
              <a:extLst>
                <a:ext uri="{FF2B5EF4-FFF2-40B4-BE49-F238E27FC236}">
                  <a16:creationId xmlns:a16="http://schemas.microsoft.com/office/drawing/2014/main" id="{6C23B821-6BEA-414B-AB95-ECA6AC10DEFC}"/>
                </a:ext>
              </a:extLst>
            </p:cNvPr>
            <p:cNvSpPr>
              <a:spLocks/>
            </p:cNvSpPr>
            <p:nvPr/>
          </p:nvSpPr>
          <p:spPr bwMode="auto">
            <a:xfrm>
              <a:off x="1021095" y="2556012"/>
              <a:ext cx="349840" cy="342383"/>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chemeClr val="accent2">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3" name="Freeform 20">
              <a:extLst>
                <a:ext uri="{FF2B5EF4-FFF2-40B4-BE49-F238E27FC236}">
                  <a16:creationId xmlns:a16="http://schemas.microsoft.com/office/drawing/2014/main" id="{FAE2BB77-6CBE-4A96-B284-F16934CE741D}"/>
                </a:ext>
              </a:extLst>
            </p:cNvPr>
            <p:cNvSpPr>
              <a:spLocks/>
            </p:cNvSpPr>
            <p:nvPr/>
          </p:nvSpPr>
          <p:spPr bwMode="auto">
            <a:xfrm>
              <a:off x="1161507" y="2317874"/>
              <a:ext cx="374829" cy="304127"/>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chemeClr val="accent2">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5" name="Freeform 21">
              <a:extLst>
                <a:ext uri="{FF2B5EF4-FFF2-40B4-BE49-F238E27FC236}">
                  <a16:creationId xmlns:a16="http://schemas.microsoft.com/office/drawing/2014/main" id="{33D84CAE-F003-4408-AC3D-DCCDA11E2F6A}"/>
                </a:ext>
              </a:extLst>
            </p:cNvPr>
            <p:cNvSpPr>
              <a:spLocks/>
            </p:cNvSpPr>
            <p:nvPr/>
          </p:nvSpPr>
          <p:spPr bwMode="auto">
            <a:xfrm>
              <a:off x="842605" y="1906632"/>
              <a:ext cx="838903" cy="504010"/>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chemeClr val="accent2">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6" name="Freeform 22">
              <a:extLst>
                <a:ext uri="{FF2B5EF4-FFF2-40B4-BE49-F238E27FC236}">
                  <a16:creationId xmlns:a16="http://schemas.microsoft.com/office/drawing/2014/main" id="{FD551E0C-F68D-40D9-9FC2-9855D281CF95}"/>
                </a:ext>
              </a:extLst>
            </p:cNvPr>
            <p:cNvSpPr>
              <a:spLocks/>
            </p:cNvSpPr>
            <p:nvPr/>
          </p:nvSpPr>
          <p:spPr bwMode="auto">
            <a:xfrm>
              <a:off x="954459" y="2391515"/>
              <a:ext cx="356980" cy="301259"/>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chemeClr val="accent2">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6" name="Freeform 41">
              <a:extLst>
                <a:ext uri="{FF2B5EF4-FFF2-40B4-BE49-F238E27FC236}">
                  <a16:creationId xmlns:a16="http://schemas.microsoft.com/office/drawing/2014/main" id="{D2024F9B-67A6-468F-A3F8-FA56BFF9132C}"/>
                </a:ext>
              </a:extLst>
            </p:cNvPr>
            <p:cNvSpPr>
              <a:spLocks/>
            </p:cNvSpPr>
            <p:nvPr/>
          </p:nvSpPr>
          <p:spPr bwMode="auto">
            <a:xfrm>
              <a:off x="1295970" y="2776934"/>
              <a:ext cx="46408" cy="43037"/>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chemeClr val="accent2">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2" name="Freeform 72">
              <a:extLst>
                <a:ext uri="{FF2B5EF4-FFF2-40B4-BE49-F238E27FC236}">
                  <a16:creationId xmlns:a16="http://schemas.microsoft.com/office/drawing/2014/main" id="{B1718940-3749-4C6F-9732-CF15FA169D67}"/>
                </a:ext>
              </a:extLst>
            </p:cNvPr>
            <p:cNvSpPr>
              <a:spLocks/>
            </p:cNvSpPr>
            <p:nvPr/>
          </p:nvSpPr>
          <p:spPr bwMode="auto">
            <a:xfrm>
              <a:off x="1262652" y="2541665"/>
              <a:ext cx="32129" cy="22953"/>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solidFill>
              <a:schemeClr val="accent2">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sp>
        <p:nvSpPr>
          <p:cNvPr id="74" name="Oval 25">
            <a:extLst>
              <a:ext uri="{FF2B5EF4-FFF2-40B4-BE49-F238E27FC236}">
                <a16:creationId xmlns:a16="http://schemas.microsoft.com/office/drawing/2014/main" id="{F2A23DAB-7800-4AA9-B24F-1562E051C739}"/>
              </a:ext>
            </a:extLst>
          </p:cNvPr>
          <p:cNvSpPr>
            <a:spLocks noChangeArrowheads="1"/>
          </p:cNvSpPr>
          <p:nvPr/>
        </p:nvSpPr>
        <p:spPr bwMode="gray">
          <a:xfrm>
            <a:off x="1600200" y="2982442"/>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78" name="Oval 25">
            <a:extLst>
              <a:ext uri="{FF2B5EF4-FFF2-40B4-BE49-F238E27FC236}">
                <a16:creationId xmlns:a16="http://schemas.microsoft.com/office/drawing/2014/main" id="{8DC4475E-AD3F-428E-BBC8-1B148C555A79}"/>
              </a:ext>
            </a:extLst>
          </p:cNvPr>
          <p:cNvSpPr>
            <a:spLocks noChangeArrowheads="1"/>
          </p:cNvSpPr>
          <p:nvPr/>
        </p:nvSpPr>
        <p:spPr bwMode="gray">
          <a:xfrm>
            <a:off x="914400" y="2220442"/>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93" name="Oval 25">
            <a:extLst>
              <a:ext uri="{FF2B5EF4-FFF2-40B4-BE49-F238E27FC236}">
                <a16:creationId xmlns:a16="http://schemas.microsoft.com/office/drawing/2014/main" id="{C0A80C22-6CFD-4799-94E2-A638A108E7B1}"/>
              </a:ext>
            </a:extLst>
          </p:cNvPr>
          <p:cNvSpPr>
            <a:spLocks noChangeArrowheads="1"/>
          </p:cNvSpPr>
          <p:nvPr/>
        </p:nvSpPr>
        <p:spPr bwMode="gray">
          <a:xfrm>
            <a:off x="990600" y="3134842"/>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94" name="Oval 25">
            <a:extLst>
              <a:ext uri="{FF2B5EF4-FFF2-40B4-BE49-F238E27FC236}">
                <a16:creationId xmlns:a16="http://schemas.microsoft.com/office/drawing/2014/main" id="{1C5D5474-829B-4BD8-A70C-7581F530A30C}"/>
              </a:ext>
            </a:extLst>
          </p:cNvPr>
          <p:cNvSpPr>
            <a:spLocks noChangeArrowheads="1"/>
          </p:cNvSpPr>
          <p:nvPr/>
        </p:nvSpPr>
        <p:spPr bwMode="gray">
          <a:xfrm>
            <a:off x="1213831" y="3744442"/>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95" name="Oval 25">
            <a:extLst>
              <a:ext uri="{FF2B5EF4-FFF2-40B4-BE49-F238E27FC236}">
                <a16:creationId xmlns:a16="http://schemas.microsoft.com/office/drawing/2014/main" id="{54939903-9569-4092-A26F-BCF68BFB4749}"/>
              </a:ext>
            </a:extLst>
          </p:cNvPr>
          <p:cNvSpPr>
            <a:spLocks noChangeArrowheads="1"/>
          </p:cNvSpPr>
          <p:nvPr/>
        </p:nvSpPr>
        <p:spPr bwMode="gray">
          <a:xfrm>
            <a:off x="1975831" y="3896842"/>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96" name="Oval 25">
            <a:extLst>
              <a:ext uri="{FF2B5EF4-FFF2-40B4-BE49-F238E27FC236}">
                <a16:creationId xmlns:a16="http://schemas.microsoft.com/office/drawing/2014/main" id="{03766C63-9644-4A5E-86D0-815471CF3891}"/>
              </a:ext>
            </a:extLst>
          </p:cNvPr>
          <p:cNvSpPr>
            <a:spLocks noChangeArrowheads="1"/>
          </p:cNvSpPr>
          <p:nvPr/>
        </p:nvSpPr>
        <p:spPr bwMode="gray">
          <a:xfrm>
            <a:off x="1981200" y="3363442"/>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97" name="TextBox 96">
            <a:extLst>
              <a:ext uri="{FF2B5EF4-FFF2-40B4-BE49-F238E27FC236}">
                <a16:creationId xmlns:a16="http://schemas.microsoft.com/office/drawing/2014/main" id="{2D8994E1-63B7-4059-A686-DF97AE2E911C}"/>
              </a:ext>
            </a:extLst>
          </p:cNvPr>
          <p:cNvSpPr txBox="1"/>
          <p:nvPr/>
        </p:nvSpPr>
        <p:spPr>
          <a:xfrm>
            <a:off x="516468" y="2079710"/>
            <a:ext cx="1699183" cy="738664"/>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Jammu</a:t>
            </a:r>
          </a:p>
          <a:p>
            <a:pPr algn="ctr"/>
            <a:r>
              <a:rPr lang="en-US" sz="1400" dirty="0">
                <a:latin typeface="Arial" panose="020B0604020202020204" pitchFamily="34" charset="0"/>
                <a:cs typeface="Arial" panose="020B0604020202020204" pitchFamily="34" charset="0"/>
              </a:rPr>
              <a:t>&amp;</a:t>
            </a:r>
          </a:p>
          <a:p>
            <a:pPr algn="ctr"/>
            <a:r>
              <a:rPr lang="en-US" sz="1400" dirty="0">
                <a:latin typeface="Arial" panose="020B0604020202020204" pitchFamily="34" charset="0"/>
                <a:cs typeface="Arial" panose="020B0604020202020204" pitchFamily="34" charset="0"/>
              </a:rPr>
              <a:t>Kashmir</a:t>
            </a:r>
            <a:endParaRPr lang="en-IN" sz="1400" dirty="0">
              <a:latin typeface="Arial" panose="020B0604020202020204" pitchFamily="34" charset="0"/>
              <a:cs typeface="Arial" panose="020B0604020202020204" pitchFamily="34" charset="0"/>
            </a:endParaRPr>
          </a:p>
        </p:txBody>
      </p:sp>
      <p:sp>
        <p:nvSpPr>
          <p:cNvPr id="98" name="TextBox 97">
            <a:extLst>
              <a:ext uri="{FF2B5EF4-FFF2-40B4-BE49-F238E27FC236}">
                <a16:creationId xmlns:a16="http://schemas.microsoft.com/office/drawing/2014/main" id="{51404AB9-0444-448C-834B-BD6646D7A8A1}"/>
              </a:ext>
            </a:extLst>
          </p:cNvPr>
          <p:cNvSpPr txBox="1"/>
          <p:nvPr/>
        </p:nvSpPr>
        <p:spPr>
          <a:xfrm>
            <a:off x="1643797" y="2829704"/>
            <a:ext cx="191499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Himachal Pradesh</a:t>
            </a:r>
            <a:endParaRPr lang="en-IN" sz="1400" dirty="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87066450-D9FB-44E0-9D20-286913F43575}"/>
              </a:ext>
            </a:extLst>
          </p:cNvPr>
          <p:cNvSpPr txBox="1"/>
          <p:nvPr/>
        </p:nvSpPr>
        <p:spPr>
          <a:xfrm>
            <a:off x="1956994" y="3977054"/>
            <a:ext cx="1699183"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Uttar</a:t>
            </a:r>
          </a:p>
          <a:p>
            <a:r>
              <a:rPr lang="en-US" sz="1400" dirty="0">
                <a:latin typeface="Arial" panose="020B0604020202020204" pitchFamily="34" charset="0"/>
                <a:cs typeface="Arial" panose="020B0604020202020204" pitchFamily="34" charset="0"/>
              </a:rPr>
              <a:t>Pradesh</a:t>
            </a:r>
            <a:endParaRPr lang="en-IN" sz="1400" dirty="0">
              <a:latin typeface="Arial" panose="020B0604020202020204" pitchFamily="34" charset="0"/>
              <a:cs typeface="Arial" panose="020B0604020202020204" pitchFamily="34" charset="0"/>
            </a:endParaRPr>
          </a:p>
        </p:txBody>
      </p:sp>
      <p:sp>
        <p:nvSpPr>
          <p:cNvPr id="101" name="TextBox 100">
            <a:extLst>
              <a:ext uri="{FF2B5EF4-FFF2-40B4-BE49-F238E27FC236}">
                <a16:creationId xmlns:a16="http://schemas.microsoft.com/office/drawing/2014/main" id="{7E067EA0-7CE7-4E07-85F0-7F9C6A59A6AF}"/>
              </a:ext>
            </a:extLst>
          </p:cNvPr>
          <p:cNvSpPr txBox="1"/>
          <p:nvPr/>
        </p:nvSpPr>
        <p:spPr>
          <a:xfrm>
            <a:off x="2034896" y="3304147"/>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Uttarakhand</a:t>
            </a:r>
          </a:p>
        </p:txBody>
      </p:sp>
      <p:sp>
        <p:nvSpPr>
          <p:cNvPr id="102" name="TextBox 101">
            <a:extLst>
              <a:ext uri="{FF2B5EF4-FFF2-40B4-BE49-F238E27FC236}">
                <a16:creationId xmlns:a16="http://schemas.microsoft.com/office/drawing/2014/main" id="{F585A76A-F9FA-48B8-AFF0-26A3FF41FB6A}"/>
              </a:ext>
            </a:extLst>
          </p:cNvPr>
          <p:cNvSpPr txBox="1"/>
          <p:nvPr/>
        </p:nvSpPr>
        <p:spPr>
          <a:xfrm>
            <a:off x="423847" y="3186070"/>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Punjab</a:t>
            </a:r>
          </a:p>
        </p:txBody>
      </p:sp>
      <p:sp>
        <p:nvSpPr>
          <p:cNvPr id="103" name="TextBox 102">
            <a:extLst>
              <a:ext uri="{FF2B5EF4-FFF2-40B4-BE49-F238E27FC236}">
                <a16:creationId xmlns:a16="http://schemas.microsoft.com/office/drawing/2014/main" id="{7ADA426B-2CE6-4E63-ADC8-E2C8F2AFD942}"/>
              </a:ext>
            </a:extLst>
          </p:cNvPr>
          <p:cNvSpPr txBox="1"/>
          <p:nvPr/>
        </p:nvSpPr>
        <p:spPr>
          <a:xfrm>
            <a:off x="456459" y="3786651"/>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Haryana</a:t>
            </a:r>
          </a:p>
        </p:txBody>
      </p:sp>
      <p:sp>
        <p:nvSpPr>
          <p:cNvPr id="104" name="Oval 25">
            <a:extLst>
              <a:ext uri="{FF2B5EF4-FFF2-40B4-BE49-F238E27FC236}">
                <a16:creationId xmlns:a16="http://schemas.microsoft.com/office/drawing/2014/main" id="{C1552762-D3A8-4D61-9967-73D7E7DADFCB}"/>
              </a:ext>
            </a:extLst>
          </p:cNvPr>
          <p:cNvSpPr>
            <a:spLocks noChangeArrowheads="1"/>
          </p:cNvSpPr>
          <p:nvPr/>
        </p:nvSpPr>
        <p:spPr bwMode="gray">
          <a:xfrm>
            <a:off x="1518631" y="3733800"/>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05" name="TextBox 104">
            <a:extLst>
              <a:ext uri="{FF2B5EF4-FFF2-40B4-BE49-F238E27FC236}">
                <a16:creationId xmlns:a16="http://schemas.microsoft.com/office/drawing/2014/main" id="{1B853EEC-D375-4F82-B3A0-95A67AAC80E0}"/>
              </a:ext>
            </a:extLst>
          </p:cNvPr>
          <p:cNvSpPr txBox="1"/>
          <p:nvPr/>
        </p:nvSpPr>
        <p:spPr>
          <a:xfrm>
            <a:off x="1254615" y="3502784"/>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Delhi</a:t>
            </a:r>
          </a:p>
        </p:txBody>
      </p:sp>
      <p:sp>
        <p:nvSpPr>
          <p:cNvPr id="8" name="Footer Placeholder 7">
            <a:extLst>
              <a:ext uri="{FF2B5EF4-FFF2-40B4-BE49-F238E27FC236}">
                <a16:creationId xmlns:a16="http://schemas.microsoft.com/office/drawing/2014/main" id="{68A85690-C9FE-4C82-A981-74F1EA7C2284}"/>
              </a:ext>
            </a:extLst>
          </p:cNvPr>
          <p:cNvSpPr>
            <a:spLocks noGrp="1"/>
          </p:cNvSpPr>
          <p:nvPr>
            <p:ph type="ftr" sz="quarter" idx="5"/>
          </p:nvPr>
        </p:nvSpPr>
        <p:spPr/>
        <p:txBody>
          <a:bodyPr/>
          <a:lstStyle/>
          <a:p>
            <a:pPr algn="ctr">
              <a:lnSpc>
                <a:spcPct val="100000"/>
              </a:lnSpc>
              <a:spcBef>
                <a:spcPts val="100"/>
              </a:spcBef>
            </a:pPr>
            <a:r>
              <a:rPr lang="en-IN" dirty="0"/>
              <a:t>© ChemAnalyst</a:t>
            </a:r>
            <a:endParaRPr lang="en-IN" spc="-5" dirty="0"/>
          </a:p>
        </p:txBody>
      </p:sp>
      <p:sp>
        <p:nvSpPr>
          <p:cNvPr id="9" name="Slide Number Placeholder 8">
            <a:extLst>
              <a:ext uri="{FF2B5EF4-FFF2-40B4-BE49-F238E27FC236}">
                <a16:creationId xmlns:a16="http://schemas.microsoft.com/office/drawing/2014/main" id="{257470DB-0805-4C00-AFF7-EC74980EE593}"/>
              </a:ext>
            </a:extLst>
          </p:cNvPr>
          <p:cNvSpPr>
            <a:spLocks noGrp="1"/>
          </p:cNvSpPr>
          <p:nvPr>
            <p:ph type="sldNum" sz="quarter" idx="7"/>
          </p:nvPr>
        </p:nvSpPr>
        <p:spPr/>
        <p:txBody>
          <a:bodyPr/>
          <a:lstStyle/>
          <a:p>
            <a:pPr marL="38100">
              <a:lnSpc>
                <a:spcPts val="1150"/>
              </a:lnSpc>
            </a:pPr>
            <a:fld id="{81D60167-4931-47E6-BA6A-407CBD079E47}" type="slidenum">
              <a:rPr lang="en-IN" smtClean="0"/>
              <a:t>100</a:t>
            </a:fld>
            <a:endParaRPr lang="en-IN" dirty="0"/>
          </a:p>
        </p:txBody>
      </p:sp>
      <p:sp>
        <p:nvSpPr>
          <p:cNvPr id="30" name="TextBox 29">
            <a:extLst>
              <a:ext uri="{FF2B5EF4-FFF2-40B4-BE49-F238E27FC236}">
                <a16:creationId xmlns:a16="http://schemas.microsoft.com/office/drawing/2014/main" id="{7AFD173B-A398-CB4F-0075-78872F6A12C6}"/>
              </a:ext>
            </a:extLst>
          </p:cNvPr>
          <p:cNvSpPr txBox="1"/>
          <p:nvPr/>
        </p:nvSpPr>
        <p:spPr>
          <a:xfrm>
            <a:off x="7848600" y="6324600"/>
            <a:ext cx="967740" cy="261610"/>
          </a:xfrm>
          <a:prstGeom prst="rect">
            <a:avLst/>
          </a:prstGeom>
          <a:noFill/>
        </p:spPr>
        <p:txBody>
          <a:bodyPr wrap="square" rtlCol="0">
            <a:spAutoFit/>
          </a:bodyPr>
          <a:lstStyle/>
          <a:p>
            <a:pPr algn="ctr"/>
            <a:r>
              <a:rPr lang="en-US" sz="1100" b="1" dirty="0"/>
              <a:t>91</a:t>
            </a:r>
            <a:endParaRPr lang="en-IN" sz="1100" b="1" dirty="0"/>
          </a:p>
        </p:txBody>
      </p:sp>
    </p:spTree>
    <p:extLst>
      <p:ext uri="{BB962C8B-B14F-4D97-AF65-F5344CB8AC3E}">
        <p14:creationId xmlns:p14="http://schemas.microsoft.com/office/powerpoint/2010/main" val="30793506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EC0AE6-2BC2-4A94-89AF-A6C06CD2CD8A}"/>
              </a:ext>
            </a:extLst>
          </p:cNvPr>
          <p:cNvGraphicFramePr/>
          <p:nvPr>
            <p:extLst>
              <p:ext uri="{D42A27DB-BD31-4B8C-83A1-F6EECF244321}">
                <p14:modId xmlns:p14="http://schemas.microsoft.com/office/powerpoint/2010/main" val="2262348461"/>
              </p:ext>
            </p:extLst>
          </p:nvPr>
        </p:nvGraphicFramePr>
        <p:xfrm>
          <a:off x="157580" y="786389"/>
          <a:ext cx="8790534" cy="264261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3026AE9-2FEC-4BC4-B8A5-D3CCC46D54CC}"/>
              </a:ext>
            </a:extLst>
          </p:cNvPr>
          <p:cNvSpPr txBox="1"/>
          <p:nvPr/>
        </p:nvSpPr>
        <p:spPr>
          <a:xfrm>
            <a:off x="157580" y="506813"/>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36</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North India Water Soluble Fertilizer Market Size, By Value (USD Million), 2017-2035F</a:t>
            </a:r>
          </a:p>
        </p:txBody>
      </p:sp>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486957" y="143379"/>
            <a:ext cx="7863840" cy="246221"/>
          </a:xfrm>
          <a:prstGeom prst="rect">
            <a:avLst/>
          </a:prstGeom>
        </p:spPr>
        <p:txBody>
          <a:bodyPr wrap="square" lIns="0" tIns="0" rIns="0" bIns="0">
            <a:spAutoFit/>
          </a:bodyPr>
          <a:lstStyle>
            <a:lvl1pPr>
              <a:defRPr sz="1600" b="1" i="0">
                <a:solidFill>
                  <a:prstClr val="black"/>
                </a:solidFill>
                <a:latin typeface="Arial" panose="020B0604020202020204" pitchFamily="34" charset="0"/>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North India Water Soluble Fertilizer Market Size, By Value</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2" y="6581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101</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7386208-F784-4C40-84CB-91B478ED4935}"/>
              </a:ext>
            </a:extLst>
          </p:cNvPr>
          <p:cNvSpPr txBox="1"/>
          <p:nvPr/>
        </p:nvSpPr>
        <p:spPr>
          <a:xfrm>
            <a:off x="7669933" y="3157616"/>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7" name="Rectangle 6">
            <a:extLst>
              <a:ext uri="{FF2B5EF4-FFF2-40B4-BE49-F238E27FC236}">
                <a16:creationId xmlns:a16="http://schemas.microsoft.com/office/drawing/2014/main" id="{D7996BEE-F71C-4DFE-AA72-4DC747EF2B89}"/>
              </a:ext>
            </a:extLst>
          </p:cNvPr>
          <p:cNvSpPr/>
          <p:nvPr/>
        </p:nvSpPr>
        <p:spPr>
          <a:xfrm>
            <a:off x="967865" y="833413"/>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3.71</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505D62FB-077F-4DDB-8414-C4F005354BE5}"/>
              </a:ext>
            </a:extLst>
          </p:cNvPr>
          <p:cNvSpPr/>
          <p:nvPr/>
        </p:nvSpPr>
        <p:spPr>
          <a:xfrm>
            <a:off x="6337187" y="843062"/>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5.86</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90D78B55-8D7B-46E7-89FB-F0F778B522D3}"/>
              </a:ext>
            </a:extLst>
          </p:cNvPr>
          <p:cNvSpPr/>
          <p:nvPr/>
        </p:nvSpPr>
        <p:spPr>
          <a:xfrm>
            <a:off x="3726260" y="833413"/>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6.89</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2" name="Chart 11">
            <a:extLst>
              <a:ext uri="{FF2B5EF4-FFF2-40B4-BE49-F238E27FC236}">
                <a16:creationId xmlns:a16="http://schemas.microsoft.com/office/drawing/2014/main" id="{43DC3D5C-46E4-44A2-8F35-C63399776A46}"/>
              </a:ext>
            </a:extLst>
          </p:cNvPr>
          <p:cNvGraphicFramePr/>
          <p:nvPr>
            <p:extLst>
              <p:ext uri="{D42A27DB-BD31-4B8C-83A1-F6EECF244321}">
                <p14:modId xmlns:p14="http://schemas.microsoft.com/office/powerpoint/2010/main" val="3857198053"/>
              </p:ext>
            </p:extLst>
          </p:nvPr>
        </p:nvGraphicFramePr>
        <p:xfrm>
          <a:off x="120393" y="3598980"/>
          <a:ext cx="8790534" cy="2932182"/>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A7BE8D13-4316-4E89-A994-21C957001DFF}"/>
              </a:ext>
            </a:extLst>
          </p:cNvPr>
          <p:cNvSpPr txBox="1"/>
          <p:nvPr/>
        </p:nvSpPr>
        <p:spPr>
          <a:xfrm>
            <a:off x="199329" y="3416508"/>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37</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North India Water Soluble Fertilizer Market Size, By Volume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sp>
        <p:nvSpPr>
          <p:cNvPr id="15" name="TextBox 14">
            <a:extLst>
              <a:ext uri="{FF2B5EF4-FFF2-40B4-BE49-F238E27FC236}">
                <a16:creationId xmlns:a16="http://schemas.microsoft.com/office/drawing/2014/main" id="{EDDF628E-1999-4A21-BD68-73EA28DA9B86}"/>
              </a:ext>
            </a:extLst>
          </p:cNvPr>
          <p:cNvSpPr txBox="1"/>
          <p:nvPr/>
        </p:nvSpPr>
        <p:spPr>
          <a:xfrm>
            <a:off x="7642320" y="6507691"/>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7" name="Rectangle 16">
            <a:extLst>
              <a:ext uri="{FF2B5EF4-FFF2-40B4-BE49-F238E27FC236}">
                <a16:creationId xmlns:a16="http://schemas.microsoft.com/office/drawing/2014/main" id="{5FDC6F7A-837E-4DF5-8575-99C9324FC56B}"/>
              </a:ext>
            </a:extLst>
          </p:cNvPr>
          <p:cNvSpPr/>
          <p:nvPr/>
        </p:nvSpPr>
        <p:spPr>
          <a:xfrm>
            <a:off x="967865" y="3992211"/>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3.37</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Rectangle 17">
            <a:extLst>
              <a:ext uri="{FF2B5EF4-FFF2-40B4-BE49-F238E27FC236}">
                <a16:creationId xmlns:a16="http://schemas.microsoft.com/office/drawing/2014/main" id="{F3B1C127-F018-45B8-B520-31D1D2813E50}"/>
              </a:ext>
            </a:extLst>
          </p:cNvPr>
          <p:cNvSpPr/>
          <p:nvPr/>
        </p:nvSpPr>
        <p:spPr>
          <a:xfrm>
            <a:off x="6337187" y="3917792"/>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5.93</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3D55C8B7-4915-4106-A67F-5B2F69CD9109}"/>
              </a:ext>
            </a:extLst>
          </p:cNvPr>
          <p:cNvSpPr/>
          <p:nvPr/>
        </p:nvSpPr>
        <p:spPr>
          <a:xfrm>
            <a:off x="3723762" y="3977074"/>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6.45</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8">
            <a:extLst>
              <a:ext uri="{FF2B5EF4-FFF2-40B4-BE49-F238E27FC236}">
                <a16:creationId xmlns:a16="http://schemas.microsoft.com/office/drawing/2014/main" id="{97F3C4A6-84B6-4B6F-946A-68CB4F7D6E23}"/>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11" name="Slide Number Placeholder 10">
            <a:extLst>
              <a:ext uri="{FF2B5EF4-FFF2-40B4-BE49-F238E27FC236}">
                <a16:creationId xmlns:a16="http://schemas.microsoft.com/office/drawing/2014/main" id="{9BB1E463-1EF7-3358-0BD7-40ACDF3B1F71}"/>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101</a:t>
            </a:fld>
            <a:endParaRPr lang="en-IN" dirty="0"/>
          </a:p>
        </p:txBody>
      </p:sp>
    </p:spTree>
    <p:extLst>
      <p:ext uri="{BB962C8B-B14F-4D97-AF65-F5344CB8AC3E}">
        <p14:creationId xmlns:p14="http://schemas.microsoft.com/office/powerpoint/2010/main" val="10334237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68551" y="165166"/>
            <a:ext cx="5727449" cy="246221"/>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North India Water Soluble Fertilizer </a:t>
            </a:r>
            <a:r>
              <a:rPr lang="en-IN" sz="1600" b="1" kern="1200" dirty="0">
                <a:solidFill>
                  <a:prstClr val="black"/>
                </a:solidFill>
                <a:latin typeface="Arial" panose="020B0604020202020204" pitchFamily="34" charset="0"/>
                <a:cs typeface="Arial" panose="020B0604020202020204" pitchFamily="34" charset="0"/>
              </a:rPr>
              <a:t>Market Share, By Type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102</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37104099-4014-4FFD-859B-E5C0BC29492E}"/>
              </a:ext>
            </a:extLst>
          </p:cNvPr>
          <p:cNvSpPr txBox="1"/>
          <p:nvPr/>
        </p:nvSpPr>
        <p:spPr>
          <a:xfrm>
            <a:off x="198802" y="639880"/>
            <a:ext cx="8728299" cy="328371"/>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13: North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Water Soluble Fertilizer Market Share, By Type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graphicFrame>
        <p:nvGraphicFramePr>
          <p:cNvPr id="15" name="Table 14">
            <a:extLst>
              <a:ext uri="{FF2B5EF4-FFF2-40B4-BE49-F238E27FC236}">
                <a16:creationId xmlns:a16="http://schemas.microsoft.com/office/drawing/2014/main" id="{1DDCB93F-C5B9-4BE7-9706-C86689D7300F}"/>
              </a:ext>
            </a:extLst>
          </p:cNvPr>
          <p:cNvGraphicFramePr>
            <a:graphicFrameLocks noGrp="1"/>
          </p:cNvGraphicFramePr>
          <p:nvPr/>
        </p:nvGraphicFramePr>
        <p:xfrm>
          <a:off x="132586" y="1285450"/>
          <a:ext cx="8794523" cy="5115344"/>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393488">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Calcium Nitrate (15.5-0-0-19)</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14.07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16.06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17.21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19.71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22.50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29.92</a:t>
                      </a:r>
                    </a:p>
                  </a:txBody>
                  <a:tcPr marL="9525" marR="9525" marT="9525" marB="0" anchor="ctr"/>
                </a:tc>
                <a:extLst>
                  <a:ext uri="{0D108BD9-81ED-4DB2-BD59-A6C34878D82A}">
                    <a16:rowId xmlns:a16="http://schemas.microsoft.com/office/drawing/2014/main" val="2833964604"/>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7.21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8.28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11.07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19.11</a:t>
                      </a:r>
                    </a:p>
                  </a:txBody>
                  <a:tcPr marL="9525" marR="9525" marT="9525" marB="0" anchor="ctr"/>
                </a:tc>
                <a:extLst>
                  <a:ext uri="{0D108BD9-81ED-4DB2-BD59-A6C34878D82A}">
                    <a16:rowId xmlns:a16="http://schemas.microsoft.com/office/drawing/2014/main" val="1372216856"/>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Potassium Nitrate (13-0-45)</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5.17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5.64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9.13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14.04</a:t>
                      </a:r>
                    </a:p>
                  </a:txBody>
                  <a:tcPr marL="9525" marR="9525" marT="9525" marB="0" anchor="ctr"/>
                </a:tc>
                <a:extLst>
                  <a:ext uri="{0D108BD9-81ED-4DB2-BD59-A6C34878D82A}">
                    <a16:rowId xmlns:a16="http://schemas.microsoft.com/office/drawing/2014/main" val="2259304797"/>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4.64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4.94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6.66</a:t>
                      </a:r>
                    </a:p>
                  </a:txBody>
                  <a:tcPr marL="9525" marR="9525" marT="9525" marB="0" anchor="ctr"/>
                </a:tc>
                <a:extLst>
                  <a:ext uri="{0D108BD9-81ED-4DB2-BD59-A6C34878D82A}">
                    <a16:rowId xmlns:a16="http://schemas.microsoft.com/office/drawing/2014/main" val="3399116827"/>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Potassium Sulphate (0-0-50)</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5.59</a:t>
                      </a:r>
                    </a:p>
                  </a:txBody>
                  <a:tcPr marL="9525" marR="9525" marT="9525" marB="0" anchor="ctr"/>
                </a:tc>
                <a:extLst>
                  <a:ext uri="{0D108BD9-81ED-4DB2-BD59-A6C34878D82A}">
                    <a16:rowId xmlns:a16="http://schemas.microsoft.com/office/drawing/2014/main" val="1110602595"/>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2.92</a:t>
                      </a:r>
                    </a:p>
                  </a:txBody>
                  <a:tcPr marL="9525" marR="9525" marT="9525" marB="0" anchor="ctr"/>
                </a:tc>
                <a:extLst>
                  <a:ext uri="{0D108BD9-81ED-4DB2-BD59-A6C34878D82A}">
                    <a16:rowId xmlns:a16="http://schemas.microsoft.com/office/drawing/2014/main" val="1316181384"/>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Mono Ammonium Phosphate (12-61-0)</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11.33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11.85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12.56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13.35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14.21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17.29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19.67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26.11</a:t>
                      </a:r>
                    </a:p>
                  </a:txBody>
                  <a:tcPr marL="9525" marR="9525" marT="9525" marB="0" anchor="ctr"/>
                </a:tc>
                <a:extLst>
                  <a:ext uri="{0D108BD9-81ED-4DB2-BD59-A6C34878D82A}">
                    <a16:rowId xmlns:a16="http://schemas.microsoft.com/office/drawing/2014/main" val="986280555"/>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5.66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7.24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7.64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9.78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10.38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14.68</a:t>
                      </a:r>
                    </a:p>
                  </a:txBody>
                  <a:tcPr marL="9525" marR="9525" marT="9525" marB="0" anchor="ctr"/>
                </a:tc>
                <a:extLst>
                  <a:ext uri="{0D108BD9-81ED-4DB2-BD59-A6C34878D82A}">
                    <a16:rowId xmlns:a16="http://schemas.microsoft.com/office/drawing/2014/main" val="1388743580"/>
                  </a:ext>
                </a:extLst>
              </a:tr>
              <a:tr h="393488">
                <a:tc rowSpan="2">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Mono Potassium Phosphate (0- 52-34)</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6.34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9.30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12.53</a:t>
                      </a:r>
                    </a:p>
                  </a:txBody>
                  <a:tcPr marL="9525" marR="9525" marT="9525" marB="0" anchor="ctr"/>
                </a:tc>
                <a:extLst>
                  <a:ext uri="{0D108BD9-81ED-4DB2-BD59-A6C34878D82A}">
                    <a16:rowId xmlns:a16="http://schemas.microsoft.com/office/drawing/2014/main" val="2233664863"/>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4.66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6.32</a:t>
                      </a:r>
                    </a:p>
                  </a:txBody>
                  <a:tcPr marL="9525" marR="9525" marT="9525" marB="0" anchor="ctr"/>
                </a:tc>
                <a:extLst>
                  <a:ext uri="{0D108BD9-81ED-4DB2-BD59-A6C34878D82A}">
                    <a16:rowId xmlns:a16="http://schemas.microsoft.com/office/drawing/2014/main" val="1558120228"/>
                  </a:ext>
                </a:extLst>
              </a:tr>
              <a:tr h="393488">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31.79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36.77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38.75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41.20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44.06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46.97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50.39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53.91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57.79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61.95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66.06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88.19</a:t>
                      </a:r>
                    </a:p>
                  </a:txBody>
                  <a:tcPr marL="9525" marR="9525" marT="9525" marB="0" anchor="ctr"/>
                </a:tc>
                <a:extLst>
                  <a:ext uri="{0D108BD9-81ED-4DB2-BD59-A6C34878D82A}">
                    <a16:rowId xmlns:a16="http://schemas.microsoft.com/office/drawing/2014/main" val="892287102"/>
                  </a:ext>
                </a:extLst>
              </a:tr>
              <a:tr h="393488">
                <a:tc vMerge="1">
                  <a:txBody>
                    <a:bodyPr/>
                    <a:lstStyle/>
                    <a:p>
                      <a:endParaRPr lang="en-IN" dirty="0"/>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18.79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21.45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22.48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23.79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25.25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26.89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28.62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30.67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32.75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34.85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37.07</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49.69</a:t>
                      </a:r>
                    </a:p>
                  </a:txBody>
                  <a:tcPr marL="9525" marR="9525" marT="9525" marB="0" anchor="ctr"/>
                </a:tc>
                <a:extLst>
                  <a:ext uri="{0D108BD9-81ED-4DB2-BD59-A6C34878D82A}">
                    <a16:rowId xmlns:a16="http://schemas.microsoft.com/office/drawing/2014/main" val="1430352171"/>
                  </a:ext>
                </a:extLst>
              </a:tr>
            </a:tbl>
          </a:graphicData>
        </a:graphic>
      </p:graphicFrame>
      <p:sp>
        <p:nvSpPr>
          <p:cNvPr id="16" name="TextBox 15">
            <a:extLst>
              <a:ext uri="{FF2B5EF4-FFF2-40B4-BE49-F238E27FC236}">
                <a16:creationId xmlns:a16="http://schemas.microsoft.com/office/drawing/2014/main" id="{E3839685-3385-4E1C-9864-583EAA32C16C}"/>
              </a:ext>
            </a:extLst>
          </p:cNvPr>
          <p:cNvSpPr txBox="1"/>
          <p:nvPr/>
        </p:nvSpPr>
        <p:spPr>
          <a:xfrm>
            <a:off x="7483312" y="6429232"/>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 name="Footer Placeholder 1">
            <a:extLst>
              <a:ext uri="{FF2B5EF4-FFF2-40B4-BE49-F238E27FC236}">
                <a16:creationId xmlns:a16="http://schemas.microsoft.com/office/drawing/2014/main" id="{73E6E6AC-B177-4B8E-AE49-1DAE3E796AFD}"/>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5" name="Slide Number Placeholder 4">
            <a:extLst>
              <a:ext uri="{FF2B5EF4-FFF2-40B4-BE49-F238E27FC236}">
                <a16:creationId xmlns:a16="http://schemas.microsoft.com/office/drawing/2014/main" id="{731F6DFB-B5B2-115B-748A-134772DE1B14}"/>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102</a:t>
            </a:fld>
            <a:endParaRPr lang="en-IN" dirty="0"/>
          </a:p>
        </p:txBody>
      </p:sp>
    </p:spTree>
    <p:extLst>
      <p:ext uri="{BB962C8B-B14F-4D97-AF65-F5344CB8AC3E}">
        <p14:creationId xmlns:p14="http://schemas.microsoft.com/office/powerpoint/2010/main" val="38540875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17396" y="171236"/>
            <a:ext cx="6007204" cy="246221"/>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North India Water Soluble Fertilizer </a:t>
            </a:r>
            <a:r>
              <a:rPr lang="en-IN" sz="1600" b="1" kern="1200"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103</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3C79EBE-84D1-403B-964C-E193F351EBA6}"/>
              </a:ext>
            </a:extLst>
          </p:cNvPr>
          <p:cNvSpPr txBox="1"/>
          <p:nvPr/>
        </p:nvSpPr>
        <p:spPr>
          <a:xfrm>
            <a:off x="111250" y="656024"/>
            <a:ext cx="8947414" cy="365124"/>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14: North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Water Soluble Fertilizer Market Share, By </a:t>
            </a: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sp>
        <p:nvSpPr>
          <p:cNvPr id="15" name="TextBox 14">
            <a:extLst>
              <a:ext uri="{FF2B5EF4-FFF2-40B4-BE49-F238E27FC236}">
                <a16:creationId xmlns:a16="http://schemas.microsoft.com/office/drawing/2014/main" id="{0B0B6C3F-1464-4D4B-82F1-B9F464C549B0}"/>
              </a:ext>
            </a:extLst>
          </p:cNvPr>
          <p:cNvSpPr txBox="1"/>
          <p:nvPr/>
        </p:nvSpPr>
        <p:spPr>
          <a:xfrm>
            <a:off x="7458390" y="6381306"/>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6" name="Table 15">
            <a:extLst>
              <a:ext uri="{FF2B5EF4-FFF2-40B4-BE49-F238E27FC236}">
                <a16:creationId xmlns:a16="http://schemas.microsoft.com/office/drawing/2014/main" id="{6A1D41B5-E372-4185-93E2-8B7A54F648D1}"/>
              </a:ext>
            </a:extLst>
          </p:cNvPr>
          <p:cNvGraphicFramePr>
            <a:graphicFrameLocks noGrp="1"/>
          </p:cNvGraphicFramePr>
          <p:nvPr/>
        </p:nvGraphicFramePr>
        <p:xfrm>
          <a:off x="111250" y="1303737"/>
          <a:ext cx="8794523" cy="4896419"/>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45129">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Gardening &amp; Horticulture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14.91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15.99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17.07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22.85</a:t>
                      </a:r>
                    </a:p>
                  </a:txBody>
                  <a:tcPr marL="9525" marR="9525" marT="9525" marB="0" anchor="ctr"/>
                </a:tc>
                <a:extLst>
                  <a:ext uri="{0D108BD9-81ED-4DB2-BD59-A6C34878D82A}">
                    <a16:rowId xmlns:a16="http://schemas.microsoft.com/office/drawing/2014/main" val="2833964604"/>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6.24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7.01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7.47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13.85</a:t>
                      </a:r>
                    </a:p>
                  </a:txBody>
                  <a:tcPr marL="9525" marR="9525" marT="9525" marB="0" anchor="ctr"/>
                </a:tc>
                <a:extLst>
                  <a:ext uri="{0D108BD9-81ED-4DB2-BD59-A6C34878D82A}">
                    <a16:rowId xmlns:a16="http://schemas.microsoft.com/office/drawing/2014/main" val="1372216856"/>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Foliage Crops</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21.34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22.85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26.24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37.28</a:t>
                      </a:r>
                    </a:p>
                  </a:txBody>
                  <a:tcPr marL="9525" marR="9525" marT="9525" marB="0" anchor="ctr"/>
                </a:tc>
                <a:extLst>
                  <a:ext uri="{0D108BD9-81ED-4DB2-BD59-A6C34878D82A}">
                    <a16:rowId xmlns:a16="http://schemas.microsoft.com/office/drawing/2014/main" val="2259304797"/>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7.34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10.53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11.21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13.66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19.42</a:t>
                      </a:r>
                    </a:p>
                  </a:txBody>
                  <a:tcPr marL="9525" marR="9525" marT="9525" marB="0" anchor="ctr"/>
                </a:tc>
                <a:extLst>
                  <a:ext uri="{0D108BD9-81ED-4DB2-BD59-A6C34878D82A}">
                    <a16:rowId xmlns:a16="http://schemas.microsoft.com/office/drawing/2014/main" val="3399116827"/>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Fruits &amp; Vegetable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7.30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8.33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8.93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11.76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15.72</a:t>
                      </a:r>
                    </a:p>
                  </a:txBody>
                  <a:tcPr marL="9525" marR="9525" marT="9525" marB="0" anchor="ctr"/>
                </a:tc>
                <a:extLst>
                  <a:ext uri="{0D108BD9-81ED-4DB2-BD59-A6C34878D82A}">
                    <a16:rowId xmlns:a16="http://schemas.microsoft.com/office/drawing/2014/main" val="111060259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4.67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5.36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8.19</a:t>
                      </a:r>
                    </a:p>
                  </a:txBody>
                  <a:tcPr marL="9525" marR="9525" marT="9525" marB="0" anchor="ctr"/>
                </a:tc>
                <a:extLst>
                  <a:ext uri="{0D108BD9-81ED-4DB2-BD59-A6C34878D82A}">
                    <a16:rowId xmlns:a16="http://schemas.microsoft.com/office/drawing/2014/main" val="1316181384"/>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Field &amp; Cash Crops</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4.64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6.29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6.67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8.14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12.35</a:t>
                      </a:r>
                    </a:p>
                  </a:txBody>
                  <a:tcPr marL="9525" marR="9525" marT="9525" marB="0" anchor="ctr"/>
                </a:tc>
                <a:extLst>
                  <a:ext uri="{0D108BD9-81ED-4DB2-BD59-A6C34878D82A}">
                    <a16:rowId xmlns:a16="http://schemas.microsoft.com/office/drawing/2014/main" val="98628055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5.44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8.22</a:t>
                      </a:r>
                    </a:p>
                  </a:txBody>
                  <a:tcPr marL="9525" marR="9525" marT="9525" marB="0" anchor="ctr"/>
                </a:tc>
                <a:extLst>
                  <a:ext uri="{0D108BD9-81ED-4DB2-BD59-A6C34878D82A}">
                    <a16:rowId xmlns:a16="http://schemas.microsoft.com/office/drawing/2014/main" val="1388743580"/>
                  </a:ext>
                </a:extLst>
              </a:tr>
              <a:tr h="445129">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31.79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36.77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38.75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41.20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44.06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46.97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50.39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53.91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57.79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61.95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66.06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88.19</a:t>
                      </a:r>
                    </a:p>
                  </a:txBody>
                  <a:tcPr marL="9525" marR="9525" marT="9525" marB="0" anchor="ctr"/>
                </a:tc>
                <a:extLst>
                  <a:ext uri="{0D108BD9-81ED-4DB2-BD59-A6C34878D82A}">
                    <a16:rowId xmlns:a16="http://schemas.microsoft.com/office/drawing/2014/main" val="892287102"/>
                  </a:ext>
                </a:extLst>
              </a:tr>
              <a:tr h="445129">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18.79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21.45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22.48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23.79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25.25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26.89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28.62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30.67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32.75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34.85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37.07</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49.69</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D4E56A26-CAFB-4AE7-8635-963092A4CB74}"/>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5" name="Slide Number Placeholder 4">
            <a:extLst>
              <a:ext uri="{FF2B5EF4-FFF2-40B4-BE49-F238E27FC236}">
                <a16:creationId xmlns:a16="http://schemas.microsoft.com/office/drawing/2014/main" id="{A217C756-35E5-1605-F1C1-B7C0987EB2D8}"/>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103</a:t>
            </a:fld>
            <a:endParaRPr lang="en-IN" dirty="0"/>
          </a:p>
        </p:txBody>
      </p:sp>
    </p:spTree>
    <p:extLst>
      <p:ext uri="{BB962C8B-B14F-4D97-AF65-F5344CB8AC3E}">
        <p14:creationId xmlns:p14="http://schemas.microsoft.com/office/powerpoint/2010/main" val="18754117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457200" y="165245"/>
            <a:ext cx="7862888" cy="246221"/>
          </a:xfrm>
        </p:spPr>
        <p:txBody>
          <a:bodyPr wrap="square" lIns="0" tIns="0" rIns="0" bIns="0">
            <a:spAutoFit/>
          </a:bodyPr>
          <a:lstStyle/>
          <a:p>
            <a:pPr algn="l" rtl="0"/>
            <a:r>
              <a:rPr lang="en-US" sz="1600" b="1" dirty="0">
                <a:solidFill>
                  <a:prstClr val="black"/>
                </a:solidFill>
                <a:latin typeface="Arial" panose="020B0604020202020204" pitchFamily="34" charset="0"/>
                <a:cs typeface="Arial" panose="020B0604020202020204" pitchFamily="34" charset="0"/>
              </a:rPr>
              <a:t>North India Water Soluble Fertilizer </a:t>
            </a:r>
            <a:r>
              <a:rPr lang="en-IN" sz="1600" b="1" dirty="0">
                <a:solidFill>
                  <a:prstClr val="black"/>
                </a:solidFill>
                <a:latin typeface="Arial" panose="020B0604020202020204" pitchFamily="34" charset="0"/>
                <a:cs typeface="Arial" panose="020B0604020202020204" pitchFamily="34" charset="0"/>
              </a:rPr>
              <a:t>Market Share, By Type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104</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6F54838-DCC4-4118-A715-895564CAB047}"/>
              </a:ext>
            </a:extLst>
          </p:cNvPr>
          <p:cNvSpPr txBox="1"/>
          <p:nvPr/>
        </p:nvSpPr>
        <p:spPr>
          <a:xfrm>
            <a:off x="241823" y="555259"/>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38</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North India Water Soluble Fertilizer Market Share, By Type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2" name="TextBox 11">
            <a:extLst>
              <a:ext uri="{FF2B5EF4-FFF2-40B4-BE49-F238E27FC236}">
                <a16:creationId xmlns:a16="http://schemas.microsoft.com/office/drawing/2014/main" id="{D7CC7456-CD95-4041-BAED-0CD33653F4CD}"/>
              </a:ext>
            </a:extLst>
          </p:cNvPr>
          <p:cNvSpPr txBox="1"/>
          <p:nvPr/>
        </p:nvSpPr>
        <p:spPr>
          <a:xfrm>
            <a:off x="7681092" y="3514556"/>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1" name="Chart 10">
            <a:extLst>
              <a:ext uri="{FF2B5EF4-FFF2-40B4-BE49-F238E27FC236}">
                <a16:creationId xmlns:a16="http://schemas.microsoft.com/office/drawing/2014/main" id="{9BE45A08-292B-4F08-BB7B-F122F20EB814}"/>
              </a:ext>
            </a:extLst>
          </p:cNvPr>
          <p:cNvGraphicFramePr/>
          <p:nvPr>
            <p:extLst>
              <p:ext uri="{D42A27DB-BD31-4B8C-83A1-F6EECF244321}">
                <p14:modId xmlns:p14="http://schemas.microsoft.com/office/powerpoint/2010/main" val="552630546"/>
              </p:ext>
            </p:extLst>
          </p:nvPr>
        </p:nvGraphicFramePr>
        <p:xfrm>
          <a:off x="-86775" y="539253"/>
          <a:ext cx="8950838" cy="3015559"/>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F25AE4A9-48BC-4B80-AB3C-8FE9262762FB}"/>
              </a:ext>
            </a:extLst>
          </p:cNvPr>
          <p:cNvSpPr txBox="1"/>
          <p:nvPr/>
        </p:nvSpPr>
        <p:spPr>
          <a:xfrm>
            <a:off x="241823" y="3660590"/>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39: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North India Water Soluble Fertilizer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graphicFrame>
        <p:nvGraphicFramePr>
          <p:cNvPr id="15" name="Chart 14">
            <a:extLst>
              <a:ext uri="{FF2B5EF4-FFF2-40B4-BE49-F238E27FC236}">
                <a16:creationId xmlns:a16="http://schemas.microsoft.com/office/drawing/2014/main" id="{6EF7CA89-99D0-468D-AF15-ADD9F0E99381}"/>
              </a:ext>
            </a:extLst>
          </p:cNvPr>
          <p:cNvGraphicFramePr/>
          <p:nvPr>
            <p:extLst>
              <p:ext uri="{D42A27DB-BD31-4B8C-83A1-F6EECF244321}">
                <p14:modId xmlns:p14="http://schemas.microsoft.com/office/powerpoint/2010/main" val="1175234332"/>
              </p:ext>
            </p:extLst>
          </p:nvPr>
        </p:nvGraphicFramePr>
        <p:xfrm>
          <a:off x="58467" y="3905835"/>
          <a:ext cx="8843710" cy="2768073"/>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Box 15">
            <a:extLst>
              <a:ext uri="{FF2B5EF4-FFF2-40B4-BE49-F238E27FC236}">
                <a16:creationId xmlns:a16="http://schemas.microsoft.com/office/drawing/2014/main" id="{40DD9E88-C3EB-43CA-A861-D7BB5777BE33}"/>
              </a:ext>
            </a:extLst>
          </p:cNvPr>
          <p:cNvSpPr txBox="1"/>
          <p:nvPr/>
        </p:nvSpPr>
        <p:spPr>
          <a:xfrm>
            <a:off x="7598193" y="6563868"/>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 name="Footer Placeholder 1">
            <a:extLst>
              <a:ext uri="{FF2B5EF4-FFF2-40B4-BE49-F238E27FC236}">
                <a16:creationId xmlns:a16="http://schemas.microsoft.com/office/drawing/2014/main" id="{4756426B-9D77-49B2-8B89-BC45A1728280}"/>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4" name="Slide Number Placeholder 3">
            <a:extLst>
              <a:ext uri="{FF2B5EF4-FFF2-40B4-BE49-F238E27FC236}">
                <a16:creationId xmlns:a16="http://schemas.microsoft.com/office/drawing/2014/main" id="{9792EEAD-AB3A-1623-05EF-11C808EB2B05}"/>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104</a:t>
            </a:fld>
            <a:endParaRPr lang="en-IN" dirty="0"/>
          </a:p>
        </p:txBody>
      </p:sp>
    </p:spTree>
    <p:extLst>
      <p:ext uri="{BB962C8B-B14F-4D97-AF65-F5344CB8AC3E}">
        <p14:creationId xmlns:p14="http://schemas.microsoft.com/office/powerpoint/2010/main" val="1092806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381000" y="230421"/>
            <a:ext cx="7863840" cy="246221"/>
          </a:xfrm>
          <a:prstGeom prst="rect">
            <a:avLst/>
          </a:prstGeom>
        </p:spPr>
        <p:txBody>
          <a:bodyPr wrap="square" lIns="0" tIns="0" rIns="0" bIns="0">
            <a:spAutoFit/>
          </a:bodyPr>
          <a:lstStyle>
            <a:lvl1pPr>
              <a:defRPr sz="1600" b="1" i="0">
                <a:solidFill>
                  <a:prstClr val="black"/>
                </a:solidFill>
                <a:latin typeface="Arial" panose="020B0604020202020204" pitchFamily="34" charset="0"/>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North India Water Soluble Fertilizer Market Size: Key Takeaways</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2" y="6581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105</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Folded Corner 10">
            <a:extLst>
              <a:ext uri="{FF2B5EF4-FFF2-40B4-BE49-F238E27FC236}">
                <a16:creationId xmlns:a16="http://schemas.microsoft.com/office/drawing/2014/main" id="{17BC1B5D-0CEF-445C-B1BE-AB8A360F47DF}"/>
              </a:ext>
            </a:extLst>
          </p:cNvPr>
          <p:cNvSpPr/>
          <p:nvPr/>
        </p:nvSpPr>
        <p:spPr>
          <a:xfrm>
            <a:off x="250576" y="794009"/>
            <a:ext cx="8624198" cy="5956399"/>
          </a:xfrm>
          <a:prstGeom prst="foldedCorner">
            <a:avLst>
              <a:gd name="adj" fmla="val 4773"/>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20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The largest fertiliser-consuming states in the north zone are Haryana, Punjab, Uttar Pradesh (UP), and Uttarakhand. These four states account for roughly 28% of the country's overall fertiliser use. Himachal Pradesh and Jammu &amp; Kashmir, on the other hand, account for less than 1% of the total. UP is the most consumed state in India, accounting for 15% of total consumption. </a:t>
            </a:r>
          </a:p>
          <a:p>
            <a:pPr marL="171450" indent="-171450" algn="just">
              <a:lnSpc>
                <a:spcPct val="20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Haryana (220 kg) and Punjab (243 kg) have the highest per-hectare consumption, while Uttar Pradesh (168 kg) and Uttarakhand (142 kg) have the lowest. In the north zone, soil fertility is low to medium in terms of nitrogen and phosphate, and medium to high in terms of potash. The use of nitrogen is extensive. Use of N is high and P medium and K low in the north zone—the ratio of NPK use being 20.4: 6.8: 1.</a:t>
            </a:r>
          </a:p>
          <a:p>
            <a:pPr marL="171450" indent="-171450" algn="just">
              <a:lnSpc>
                <a:spcPct val="20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Foliage followed by Gardening  and Horticulture are expected to lead the demand share for water soluble fertilizers in terms of consumption, whereas Cash and Field Crops is also likely to remain as a significant contributor to regional market as well as exports e.g. wheat, sugarcane, flora, exotic fruits , etc.</a:t>
            </a:r>
          </a:p>
          <a:p>
            <a:pPr marL="171450" indent="-171450" algn="just">
              <a:lnSpc>
                <a:spcPct val="20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Interventions in horticulture in India, have led to an increase in per capita availability of fruits from 158 gm/person/day in 2007- 08 to 209.8 gm/person/day in 2019-20.</a:t>
            </a:r>
          </a:p>
          <a:p>
            <a:pPr marL="171450" indent="-171450" algn="just">
              <a:lnSpc>
                <a:spcPct val="20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According to a survey, at least 1.80 lakh acres of land in Haryana's </a:t>
            </a:r>
            <a:r>
              <a:rPr lang="en-IN" sz="1050" dirty="0" err="1">
                <a:solidFill>
                  <a:schemeClr val="tx1"/>
                </a:solidFill>
                <a:latin typeface="Verdana" panose="020B0604030504040204" pitchFamily="34" charset="0"/>
                <a:ea typeface="Verdana" panose="020B0604030504040204" pitchFamily="34" charset="0"/>
                <a:cs typeface="Verdana" panose="020B0604030504040204" pitchFamily="34" charset="0"/>
              </a:rPr>
              <a:t>Sonepat</a:t>
            </a: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 Rohtak, Jhajjar, and </a:t>
            </a:r>
            <a:r>
              <a:rPr lang="en-IN" sz="1050" dirty="0" err="1">
                <a:solidFill>
                  <a:schemeClr val="tx1"/>
                </a:solidFill>
                <a:latin typeface="Verdana" panose="020B0604030504040204" pitchFamily="34" charset="0"/>
                <a:ea typeface="Verdana" panose="020B0604030504040204" pitchFamily="34" charset="0"/>
                <a:cs typeface="Verdana" panose="020B0604030504040204" pitchFamily="34" charset="0"/>
              </a:rPr>
              <a:t>Charkhi</a:t>
            </a: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 Dadri districts are either saline or waterlogged, which is one of the major concerns for growing crops in the region. The survey will also be conducted in Nuh, Bhiwani, Hisar, </a:t>
            </a:r>
            <a:r>
              <a:rPr lang="en-IN" sz="1050" dirty="0" err="1">
                <a:solidFill>
                  <a:schemeClr val="tx1"/>
                </a:solidFill>
                <a:latin typeface="Verdana" panose="020B0604030504040204" pitchFamily="34" charset="0"/>
                <a:ea typeface="Verdana" panose="020B0604030504040204" pitchFamily="34" charset="0"/>
                <a:cs typeface="Verdana" panose="020B0604030504040204" pitchFamily="34" charset="0"/>
              </a:rPr>
              <a:t>Fatehabad</a:t>
            </a: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 and Sirsa districts in the next phase.</a:t>
            </a:r>
          </a:p>
        </p:txBody>
      </p:sp>
      <p:sp>
        <p:nvSpPr>
          <p:cNvPr id="2" name="Footer Placeholder 1">
            <a:extLst>
              <a:ext uri="{FF2B5EF4-FFF2-40B4-BE49-F238E27FC236}">
                <a16:creationId xmlns:a16="http://schemas.microsoft.com/office/drawing/2014/main" id="{004246CD-E5A7-429C-9E05-EF1BDEA98879}"/>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6" name="Slide Number Placeholder 5">
            <a:extLst>
              <a:ext uri="{FF2B5EF4-FFF2-40B4-BE49-F238E27FC236}">
                <a16:creationId xmlns:a16="http://schemas.microsoft.com/office/drawing/2014/main" id="{FD0964DC-71AA-1893-F560-A4D6DBDAE79D}"/>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105</a:t>
            </a:fld>
            <a:endParaRPr lang="en-IN" dirty="0"/>
          </a:p>
        </p:txBody>
      </p:sp>
    </p:spTree>
    <p:extLst>
      <p:ext uri="{BB962C8B-B14F-4D97-AF65-F5344CB8AC3E}">
        <p14:creationId xmlns:p14="http://schemas.microsoft.com/office/powerpoint/2010/main" val="42412772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45583966-5582-472F-BCE9-C17A7AE99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154" y="0"/>
            <a:ext cx="2028825" cy="523875"/>
          </a:xfrm>
          <a:prstGeom prst="rect">
            <a:avLst/>
          </a:prstGeom>
        </p:spPr>
      </p:pic>
      <p:sp>
        <p:nvSpPr>
          <p:cNvPr id="3" name="object 3"/>
          <p:cNvSpPr txBox="1">
            <a:spLocks noGrp="1"/>
          </p:cNvSpPr>
          <p:nvPr>
            <p:ph type="title"/>
          </p:nvPr>
        </p:nvSpPr>
        <p:spPr>
          <a:xfrm>
            <a:off x="0" y="685800"/>
            <a:ext cx="9126511" cy="319318"/>
          </a:xfrm>
          <a:prstGeom prst="rect">
            <a:avLst/>
          </a:prstGeom>
        </p:spPr>
        <p:txBody>
          <a:bodyPr vert="horz" wrap="square" lIns="0" tIns="11430" rIns="0" bIns="0" rtlCol="0">
            <a:spAutoFit/>
          </a:bodyPr>
          <a:lstStyle/>
          <a:p>
            <a:pPr marL="12700" algn="ctr">
              <a:lnSpc>
                <a:spcPct val="100000"/>
              </a:lnSpc>
              <a:spcBef>
                <a:spcPts val="90"/>
              </a:spcBef>
              <a:tabLst>
                <a:tab pos="3808095" algn="l"/>
              </a:tabLst>
            </a:pPr>
            <a:r>
              <a:rPr lang="en-US" sz="2000" spc="-30" dirty="0">
                <a:solidFill>
                  <a:schemeClr val="tx1"/>
                </a:solidFill>
                <a:latin typeface="Arial"/>
                <a:cs typeface="Arial"/>
              </a:rPr>
              <a:t>East India WSF Market Outlook (2022-2035)</a:t>
            </a:r>
          </a:p>
        </p:txBody>
      </p:sp>
      <p:pic>
        <p:nvPicPr>
          <p:cNvPr id="5" name="Picture 4" descr="Rows of plants in rows&#10;&#10;Description automatically generated with low confidence">
            <a:extLst>
              <a:ext uri="{FF2B5EF4-FFF2-40B4-BE49-F238E27FC236}">
                <a16:creationId xmlns:a16="http://schemas.microsoft.com/office/drawing/2014/main" id="{703ABAC9-410A-417C-B3FE-AFE405B4BCE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259378" y="1627844"/>
            <a:ext cx="4670882" cy="3503161"/>
          </a:xfrm>
          <a:prstGeom prst="rect">
            <a:avLst/>
          </a:prstGeom>
          <a:scene3d>
            <a:camera prst="orthographicFront"/>
            <a:lightRig rig="threePt" dir="t"/>
          </a:scene3d>
          <a:sp3d>
            <a:bevelT w="165100" prst="coolSlant"/>
          </a:sp3d>
        </p:spPr>
      </p:pic>
      <p:grpSp>
        <p:nvGrpSpPr>
          <p:cNvPr id="4" name="Group 3">
            <a:extLst>
              <a:ext uri="{FF2B5EF4-FFF2-40B4-BE49-F238E27FC236}">
                <a16:creationId xmlns:a16="http://schemas.microsoft.com/office/drawing/2014/main" id="{052362D3-076C-4BEF-A5C3-ACDB03BCBF51}"/>
              </a:ext>
            </a:extLst>
          </p:cNvPr>
          <p:cNvGrpSpPr/>
          <p:nvPr/>
        </p:nvGrpSpPr>
        <p:grpSpPr>
          <a:xfrm>
            <a:off x="457200" y="1866899"/>
            <a:ext cx="3352800" cy="3124200"/>
            <a:chOff x="1671989" y="2805250"/>
            <a:chExt cx="1966958" cy="1416392"/>
          </a:xfrm>
        </p:grpSpPr>
        <p:sp>
          <p:nvSpPr>
            <p:cNvPr id="37" name="Freeform 11">
              <a:extLst>
                <a:ext uri="{FF2B5EF4-FFF2-40B4-BE49-F238E27FC236}">
                  <a16:creationId xmlns:a16="http://schemas.microsoft.com/office/drawing/2014/main" id="{F5AAD07A-3904-4FF4-B33D-FCD545EFE77D}"/>
                </a:ext>
              </a:extLst>
            </p:cNvPr>
            <p:cNvSpPr>
              <a:spLocks/>
            </p:cNvSpPr>
            <p:nvPr/>
          </p:nvSpPr>
          <p:spPr bwMode="auto">
            <a:xfrm>
              <a:off x="1671989" y="3447934"/>
              <a:ext cx="496202" cy="657986"/>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9" name="Freeform 13">
              <a:extLst>
                <a:ext uri="{FF2B5EF4-FFF2-40B4-BE49-F238E27FC236}">
                  <a16:creationId xmlns:a16="http://schemas.microsoft.com/office/drawing/2014/main" id="{0DA9D23F-1CF3-4499-BF89-B641F02C58D5}"/>
                </a:ext>
              </a:extLst>
            </p:cNvPr>
            <p:cNvSpPr>
              <a:spLocks/>
            </p:cNvSpPr>
            <p:nvPr/>
          </p:nvSpPr>
          <p:spPr bwMode="auto">
            <a:xfrm>
              <a:off x="2034917" y="3092163"/>
              <a:ext cx="581877" cy="330906"/>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41" name="Freeform 14">
              <a:extLst>
                <a:ext uri="{FF2B5EF4-FFF2-40B4-BE49-F238E27FC236}">
                  <a16:creationId xmlns:a16="http://schemas.microsoft.com/office/drawing/2014/main" id="{C181D988-E6D8-4E6F-8C0E-FE8BC7036409}"/>
                </a:ext>
              </a:extLst>
            </p:cNvPr>
            <p:cNvSpPr>
              <a:spLocks/>
            </p:cNvSpPr>
            <p:nvPr/>
          </p:nvSpPr>
          <p:spPr bwMode="auto">
            <a:xfrm>
              <a:off x="1821920" y="3599998"/>
              <a:ext cx="729429" cy="505923"/>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2" name="Freeform 15">
              <a:extLst>
                <a:ext uri="{FF2B5EF4-FFF2-40B4-BE49-F238E27FC236}">
                  <a16:creationId xmlns:a16="http://schemas.microsoft.com/office/drawing/2014/main" id="{51A0E146-951D-469A-A3AD-F98BCABF11A6}"/>
                </a:ext>
              </a:extLst>
            </p:cNvPr>
            <p:cNvSpPr>
              <a:spLocks/>
            </p:cNvSpPr>
            <p:nvPr/>
          </p:nvSpPr>
          <p:spPr bwMode="auto">
            <a:xfrm>
              <a:off x="2046817" y="3302566"/>
              <a:ext cx="535469" cy="35768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4" name="Freeform 16">
              <a:extLst>
                <a:ext uri="{FF2B5EF4-FFF2-40B4-BE49-F238E27FC236}">
                  <a16:creationId xmlns:a16="http://schemas.microsoft.com/office/drawing/2014/main" id="{AC156B66-48FE-4B4D-8306-0471B3122C4A}"/>
                </a:ext>
              </a:extLst>
            </p:cNvPr>
            <p:cNvSpPr>
              <a:spLocks/>
            </p:cNvSpPr>
            <p:nvPr/>
          </p:nvSpPr>
          <p:spPr bwMode="auto">
            <a:xfrm>
              <a:off x="2343111" y="3098858"/>
              <a:ext cx="449794" cy="595823"/>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3" name="Freeform 23">
              <a:extLst>
                <a:ext uri="{FF2B5EF4-FFF2-40B4-BE49-F238E27FC236}">
                  <a16:creationId xmlns:a16="http://schemas.microsoft.com/office/drawing/2014/main" id="{ECAF5E78-F38D-499C-B1D4-0C854544360C}"/>
                </a:ext>
              </a:extLst>
            </p:cNvPr>
            <p:cNvSpPr>
              <a:spLocks/>
            </p:cNvSpPr>
            <p:nvPr/>
          </p:nvSpPr>
          <p:spPr bwMode="auto">
            <a:xfrm>
              <a:off x="2784575" y="2961139"/>
              <a:ext cx="700871" cy="433238"/>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4" name="Freeform 24">
              <a:extLst>
                <a:ext uri="{FF2B5EF4-FFF2-40B4-BE49-F238E27FC236}">
                  <a16:creationId xmlns:a16="http://schemas.microsoft.com/office/drawing/2014/main" id="{7917DF8F-63EB-425D-841D-88DE64643E9E}"/>
                </a:ext>
              </a:extLst>
            </p:cNvPr>
            <p:cNvSpPr>
              <a:spLocks/>
            </p:cNvSpPr>
            <p:nvPr/>
          </p:nvSpPr>
          <p:spPr bwMode="auto">
            <a:xfrm>
              <a:off x="2983294" y="2805250"/>
              <a:ext cx="655653" cy="334731"/>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5" name="Freeform 25">
              <a:extLst>
                <a:ext uri="{FF2B5EF4-FFF2-40B4-BE49-F238E27FC236}">
                  <a16:creationId xmlns:a16="http://schemas.microsoft.com/office/drawing/2014/main" id="{1DFF3B0A-EB69-4F2A-8E4F-17E9B523A771}"/>
                </a:ext>
              </a:extLst>
            </p:cNvPr>
            <p:cNvSpPr>
              <a:spLocks/>
            </p:cNvSpPr>
            <p:nvPr/>
          </p:nvSpPr>
          <p:spPr bwMode="auto">
            <a:xfrm>
              <a:off x="3203431" y="3127549"/>
              <a:ext cx="216568" cy="139631"/>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7" name="Freeform 26">
              <a:extLst>
                <a:ext uri="{FF2B5EF4-FFF2-40B4-BE49-F238E27FC236}">
                  <a16:creationId xmlns:a16="http://schemas.microsoft.com/office/drawing/2014/main" id="{4B44C8B0-8D34-436B-856B-F8D35188B0EB}"/>
                </a:ext>
              </a:extLst>
            </p:cNvPr>
            <p:cNvSpPr>
              <a:spLocks/>
            </p:cNvSpPr>
            <p:nvPr/>
          </p:nvSpPr>
          <p:spPr bwMode="auto">
            <a:xfrm>
              <a:off x="3180822" y="3219361"/>
              <a:ext cx="210619" cy="183624"/>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8" name="Freeform 27">
              <a:extLst>
                <a:ext uri="{FF2B5EF4-FFF2-40B4-BE49-F238E27FC236}">
                  <a16:creationId xmlns:a16="http://schemas.microsoft.com/office/drawing/2014/main" id="{8EF88468-2D44-4B61-AAD1-596424C6CC01}"/>
                </a:ext>
              </a:extLst>
            </p:cNvPr>
            <p:cNvSpPr>
              <a:spLocks/>
            </p:cNvSpPr>
            <p:nvPr/>
          </p:nvSpPr>
          <p:spPr bwMode="auto">
            <a:xfrm>
              <a:off x="3098717" y="3364730"/>
              <a:ext cx="153502" cy="252483"/>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9" name="Freeform 28">
              <a:extLst>
                <a:ext uri="{FF2B5EF4-FFF2-40B4-BE49-F238E27FC236}">
                  <a16:creationId xmlns:a16="http://schemas.microsoft.com/office/drawing/2014/main" id="{363AB315-DBF3-41C2-B057-E168EE1772F0}"/>
                </a:ext>
              </a:extLst>
            </p:cNvPr>
            <p:cNvSpPr>
              <a:spLocks/>
            </p:cNvSpPr>
            <p:nvPr/>
          </p:nvSpPr>
          <p:spPr bwMode="auto">
            <a:xfrm>
              <a:off x="2575147" y="3001307"/>
              <a:ext cx="99954" cy="110940"/>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1" name="Freeform 30">
              <a:extLst>
                <a:ext uri="{FF2B5EF4-FFF2-40B4-BE49-F238E27FC236}">
                  <a16:creationId xmlns:a16="http://schemas.microsoft.com/office/drawing/2014/main" id="{D86A523B-A987-45F3-AC97-63FA20394EEC}"/>
                </a:ext>
              </a:extLst>
            </p:cNvPr>
            <p:cNvSpPr>
              <a:spLocks/>
            </p:cNvSpPr>
            <p:nvPr/>
          </p:nvSpPr>
          <p:spPr bwMode="auto">
            <a:xfrm>
              <a:off x="2978534" y="3358992"/>
              <a:ext cx="128512" cy="167366"/>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3" name="Freeform 31">
              <a:extLst>
                <a:ext uri="{FF2B5EF4-FFF2-40B4-BE49-F238E27FC236}">
                  <a16:creationId xmlns:a16="http://schemas.microsoft.com/office/drawing/2014/main" id="{AD6A2E33-2F69-4AB0-8D76-7DB59E3F1C98}"/>
                </a:ext>
              </a:extLst>
            </p:cNvPr>
            <p:cNvSpPr>
              <a:spLocks/>
            </p:cNvSpPr>
            <p:nvPr/>
          </p:nvSpPr>
          <p:spPr bwMode="auto">
            <a:xfrm>
              <a:off x="2792905" y="3196408"/>
              <a:ext cx="341511" cy="117634"/>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7" name="Freeform 44">
              <a:extLst>
                <a:ext uri="{FF2B5EF4-FFF2-40B4-BE49-F238E27FC236}">
                  <a16:creationId xmlns:a16="http://schemas.microsoft.com/office/drawing/2014/main" id="{DFDF3390-3DDC-4CF3-BB33-6DAC8E41D5E3}"/>
                </a:ext>
              </a:extLst>
            </p:cNvPr>
            <p:cNvSpPr>
              <a:spLocks/>
            </p:cNvSpPr>
            <p:nvPr/>
          </p:nvSpPr>
          <p:spPr bwMode="auto">
            <a:xfrm>
              <a:off x="1914735" y="4206340"/>
              <a:ext cx="21419" cy="15302"/>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1" name="Oval 25">
              <a:extLst>
                <a:ext uri="{FF2B5EF4-FFF2-40B4-BE49-F238E27FC236}">
                  <a16:creationId xmlns:a16="http://schemas.microsoft.com/office/drawing/2014/main" id="{83F5E5EA-2F50-458A-A38C-1CB9194FDA92}"/>
                </a:ext>
              </a:extLst>
            </p:cNvPr>
            <p:cNvSpPr>
              <a:spLocks noChangeArrowheads="1"/>
            </p:cNvSpPr>
            <p:nvPr/>
          </p:nvSpPr>
          <p:spPr bwMode="gray">
            <a:xfrm>
              <a:off x="2521357" y="3482435"/>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grpSp>
      <p:sp>
        <p:nvSpPr>
          <p:cNvPr id="90" name="Oval 25">
            <a:extLst>
              <a:ext uri="{FF2B5EF4-FFF2-40B4-BE49-F238E27FC236}">
                <a16:creationId xmlns:a16="http://schemas.microsoft.com/office/drawing/2014/main" id="{5C493A99-93D3-492A-A232-E5502DFFE0FA}"/>
              </a:ext>
            </a:extLst>
          </p:cNvPr>
          <p:cNvSpPr>
            <a:spLocks noChangeArrowheads="1"/>
          </p:cNvSpPr>
          <p:nvPr/>
        </p:nvSpPr>
        <p:spPr bwMode="gray">
          <a:xfrm>
            <a:off x="1371600" y="4046396"/>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91" name="Oval 25">
            <a:extLst>
              <a:ext uri="{FF2B5EF4-FFF2-40B4-BE49-F238E27FC236}">
                <a16:creationId xmlns:a16="http://schemas.microsoft.com/office/drawing/2014/main" id="{6A1ED800-FBBB-45A5-9A3D-33E7F3E7D06C}"/>
              </a:ext>
            </a:extLst>
          </p:cNvPr>
          <p:cNvSpPr>
            <a:spLocks noChangeArrowheads="1"/>
          </p:cNvSpPr>
          <p:nvPr/>
        </p:nvSpPr>
        <p:spPr bwMode="gray">
          <a:xfrm>
            <a:off x="914400" y="3429000"/>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92" name="Oval 25">
            <a:extLst>
              <a:ext uri="{FF2B5EF4-FFF2-40B4-BE49-F238E27FC236}">
                <a16:creationId xmlns:a16="http://schemas.microsoft.com/office/drawing/2014/main" id="{D655F1B1-F5AD-4EDF-8B11-A4264D6ABA93}"/>
              </a:ext>
            </a:extLst>
          </p:cNvPr>
          <p:cNvSpPr>
            <a:spLocks noChangeArrowheads="1"/>
          </p:cNvSpPr>
          <p:nvPr/>
        </p:nvSpPr>
        <p:spPr bwMode="gray">
          <a:xfrm>
            <a:off x="1384961" y="3436796"/>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00" name="Oval 25">
            <a:extLst>
              <a:ext uri="{FF2B5EF4-FFF2-40B4-BE49-F238E27FC236}">
                <a16:creationId xmlns:a16="http://schemas.microsoft.com/office/drawing/2014/main" id="{460199D5-66EE-415E-AEA5-703A54773F10}"/>
              </a:ext>
            </a:extLst>
          </p:cNvPr>
          <p:cNvSpPr>
            <a:spLocks noChangeArrowheads="1"/>
          </p:cNvSpPr>
          <p:nvPr/>
        </p:nvSpPr>
        <p:spPr bwMode="gray">
          <a:xfrm>
            <a:off x="1537361" y="2743200"/>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06" name="Oval 25">
            <a:extLst>
              <a:ext uri="{FF2B5EF4-FFF2-40B4-BE49-F238E27FC236}">
                <a16:creationId xmlns:a16="http://schemas.microsoft.com/office/drawing/2014/main" id="{D3C1BA00-2811-488C-BBB0-B40A3151F2B1}"/>
              </a:ext>
            </a:extLst>
          </p:cNvPr>
          <p:cNvSpPr>
            <a:spLocks noChangeArrowheads="1"/>
          </p:cNvSpPr>
          <p:nvPr/>
        </p:nvSpPr>
        <p:spPr bwMode="gray">
          <a:xfrm>
            <a:off x="2832761" y="2514600"/>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07" name="Oval 25">
            <a:extLst>
              <a:ext uri="{FF2B5EF4-FFF2-40B4-BE49-F238E27FC236}">
                <a16:creationId xmlns:a16="http://schemas.microsoft.com/office/drawing/2014/main" id="{85E52BB3-FDB7-4A87-AD91-0763D2CB184B}"/>
              </a:ext>
            </a:extLst>
          </p:cNvPr>
          <p:cNvSpPr>
            <a:spLocks noChangeArrowheads="1"/>
          </p:cNvSpPr>
          <p:nvPr/>
        </p:nvSpPr>
        <p:spPr bwMode="gray">
          <a:xfrm>
            <a:off x="3137561" y="2057400"/>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08" name="Oval 25">
            <a:extLst>
              <a:ext uri="{FF2B5EF4-FFF2-40B4-BE49-F238E27FC236}">
                <a16:creationId xmlns:a16="http://schemas.microsoft.com/office/drawing/2014/main" id="{7B4DDDFC-04A6-4D3A-9097-E615DE038143}"/>
              </a:ext>
            </a:extLst>
          </p:cNvPr>
          <p:cNvSpPr>
            <a:spLocks noChangeArrowheads="1"/>
          </p:cNvSpPr>
          <p:nvPr/>
        </p:nvSpPr>
        <p:spPr bwMode="gray">
          <a:xfrm>
            <a:off x="2590800" y="2827196"/>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09" name="Oval 25">
            <a:extLst>
              <a:ext uri="{FF2B5EF4-FFF2-40B4-BE49-F238E27FC236}">
                <a16:creationId xmlns:a16="http://schemas.microsoft.com/office/drawing/2014/main" id="{F8C04C0D-D820-4FD3-8F01-7B498A839DBA}"/>
              </a:ext>
            </a:extLst>
          </p:cNvPr>
          <p:cNvSpPr>
            <a:spLocks noChangeArrowheads="1"/>
          </p:cNvSpPr>
          <p:nvPr/>
        </p:nvSpPr>
        <p:spPr bwMode="gray">
          <a:xfrm>
            <a:off x="2057400" y="2369996"/>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10" name="Oval 25">
            <a:extLst>
              <a:ext uri="{FF2B5EF4-FFF2-40B4-BE49-F238E27FC236}">
                <a16:creationId xmlns:a16="http://schemas.microsoft.com/office/drawing/2014/main" id="{1D93611E-311C-4EEF-B178-592ED7766FCA}"/>
              </a:ext>
            </a:extLst>
          </p:cNvPr>
          <p:cNvSpPr>
            <a:spLocks noChangeArrowheads="1"/>
          </p:cNvSpPr>
          <p:nvPr/>
        </p:nvSpPr>
        <p:spPr bwMode="gray">
          <a:xfrm>
            <a:off x="2985161" y="3284396"/>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11" name="Oval 25">
            <a:extLst>
              <a:ext uri="{FF2B5EF4-FFF2-40B4-BE49-F238E27FC236}">
                <a16:creationId xmlns:a16="http://schemas.microsoft.com/office/drawing/2014/main" id="{DC31289B-22EA-4776-B691-7798D4D1EB9D}"/>
              </a:ext>
            </a:extLst>
          </p:cNvPr>
          <p:cNvSpPr>
            <a:spLocks noChangeArrowheads="1"/>
          </p:cNvSpPr>
          <p:nvPr/>
        </p:nvSpPr>
        <p:spPr bwMode="gray">
          <a:xfrm>
            <a:off x="2743200" y="3200400"/>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12" name="Oval 25">
            <a:extLst>
              <a:ext uri="{FF2B5EF4-FFF2-40B4-BE49-F238E27FC236}">
                <a16:creationId xmlns:a16="http://schemas.microsoft.com/office/drawing/2014/main" id="{C721FD07-A765-41D3-A914-6B2467F7B568}"/>
              </a:ext>
            </a:extLst>
          </p:cNvPr>
          <p:cNvSpPr>
            <a:spLocks noChangeArrowheads="1"/>
          </p:cNvSpPr>
          <p:nvPr/>
        </p:nvSpPr>
        <p:spPr bwMode="gray">
          <a:xfrm>
            <a:off x="3137561" y="2895600"/>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13" name="Oval 25">
            <a:extLst>
              <a:ext uri="{FF2B5EF4-FFF2-40B4-BE49-F238E27FC236}">
                <a16:creationId xmlns:a16="http://schemas.microsoft.com/office/drawing/2014/main" id="{77368D95-FC83-4CDB-9F8E-EE03B3D2BB47}"/>
              </a:ext>
            </a:extLst>
          </p:cNvPr>
          <p:cNvSpPr>
            <a:spLocks noChangeArrowheads="1"/>
          </p:cNvSpPr>
          <p:nvPr/>
        </p:nvSpPr>
        <p:spPr bwMode="gray">
          <a:xfrm>
            <a:off x="3289961" y="2590800"/>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14" name="TextBox 113">
            <a:extLst>
              <a:ext uri="{FF2B5EF4-FFF2-40B4-BE49-F238E27FC236}">
                <a16:creationId xmlns:a16="http://schemas.microsoft.com/office/drawing/2014/main" id="{F11372CF-1C8E-4D66-A681-BDFB8AB95A1C}"/>
              </a:ext>
            </a:extLst>
          </p:cNvPr>
          <p:cNvSpPr txBox="1"/>
          <p:nvPr/>
        </p:nvSpPr>
        <p:spPr>
          <a:xfrm>
            <a:off x="7729" y="3544034"/>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Chhattisgarh</a:t>
            </a:r>
          </a:p>
        </p:txBody>
      </p:sp>
      <p:sp>
        <p:nvSpPr>
          <p:cNvPr id="115" name="TextBox 114">
            <a:extLst>
              <a:ext uri="{FF2B5EF4-FFF2-40B4-BE49-F238E27FC236}">
                <a16:creationId xmlns:a16="http://schemas.microsoft.com/office/drawing/2014/main" id="{B48175F7-234A-4254-84CB-58C05B8B0ADE}"/>
              </a:ext>
            </a:extLst>
          </p:cNvPr>
          <p:cNvSpPr txBox="1"/>
          <p:nvPr/>
        </p:nvSpPr>
        <p:spPr>
          <a:xfrm>
            <a:off x="887121" y="4129211"/>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Odisha</a:t>
            </a:r>
          </a:p>
        </p:txBody>
      </p:sp>
      <p:sp>
        <p:nvSpPr>
          <p:cNvPr id="116" name="TextBox 115">
            <a:extLst>
              <a:ext uri="{FF2B5EF4-FFF2-40B4-BE49-F238E27FC236}">
                <a16:creationId xmlns:a16="http://schemas.microsoft.com/office/drawing/2014/main" id="{BFB1E2BE-2E50-455C-96B8-F5DEDF24F9DC}"/>
              </a:ext>
            </a:extLst>
          </p:cNvPr>
          <p:cNvSpPr txBox="1"/>
          <p:nvPr/>
        </p:nvSpPr>
        <p:spPr>
          <a:xfrm>
            <a:off x="1822702" y="3532507"/>
            <a:ext cx="1699183"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West</a:t>
            </a:r>
          </a:p>
          <a:p>
            <a:r>
              <a:rPr lang="en-US" sz="1400" dirty="0">
                <a:latin typeface="Arial" panose="020B0604020202020204" pitchFamily="34" charset="0"/>
                <a:cs typeface="Arial" panose="020B0604020202020204" pitchFamily="34" charset="0"/>
              </a:rPr>
              <a:t>Bengal</a:t>
            </a:r>
          </a:p>
        </p:txBody>
      </p:sp>
      <p:sp>
        <p:nvSpPr>
          <p:cNvPr id="117" name="TextBox 116">
            <a:extLst>
              <a:ext uri="{FF2B5EF4-FFF2-40B4-BE49-F238E27FC236}">
                <a16:creationId xmlns:a16="http://schemas.microsoft.com/office/drawing/2014/main" id="{32809A8E-EEFC-4263-A972-E586963B0DAC}"/>
              </a:ext>
            </a:extLst>
          </p:cNvPr>
          <p:cNvSpPr txBox="1"/>
          <p:nvPr/>
        </p:nvSpPr>
        <p:spPr>
          <a:xfrm>
            <a:off x="1031977" y="2513610"/>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Bihar</a:t>
            </a:r>
          </a:p>
        </p:txBody>
      </p:sp>
      <p:sp>
        <p:nvSpPr>
          <p:cNvPr id="118" name="TextBox 117">
            <a:extLst>
              <a:ext uri="{FF2B5EF4-FFF2-40B4-BE49-F238E27FC236}">
                <a16:creationId xmlns:a16="http://schemas.microsoft.com/office/drawing/2014/main" id="{DE9CB711-7F4E-4049-98E0-19178215B4B4}"/>
              </a:ext>
            </a:extLst>
          </p:cNvPr>
          <p:cNvSpPr txBox="1"/>
          <p:nvPr/>
        </p:nvSpPr>
        <p:spPr>
          <a:xfrm>
            <a:off x="899959" y="3116048"/>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Jharkhand</a:t>
            </a:r>
          </a:p>
        </p:txBody>
      </p:sp>
      <p:sp>
        <p:nvSpPr>
          <p:cNvPr id="119" name="TextBox 118">
            <a:extLst>
              <a:ext uri="{FF2B5EF4-FFF2-40B4-BE49-F238E27FC236}">
                <a16:creationId xmlns:a16="http://schemas.microsoft.com/office/drawing/2014/main" id="{CE62B43F-BC55-4342-9E90-8611A0BE51E0}"/>
              </a:ext>
            </a:extLst>
          </p:cNvPr>
          <p:cNvSpPr txBox="1"/>
          <p:nvPr/>
        </p:nvSpPr>
        <p:spPr>
          <a:xfrm>
            <a:off x="1552487" y="2171034"/>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Sikkim</a:t>
            </a:r>
          </a:p>
        </p:txBody>
      </p:sp>
      <p:sp>
        <p:nvSpPr>
          <p:cNvPr id="120" name="TextBox 119">
            <a:extLst>
              <a:ext uri="{FF2B5EF4-FFF2-40B4-BE49-F238E27FC236}">
                <a16:creationId xmlns:a16="http://schemas.microsoft.com/office/drawing/2014/main" id="{5EACF74B-0263-4775-B7B8-8D88E4A6A930}"/>
              </a:ext>
            </a:extLst>
          </p:cNvPr>
          <p:cNvSpPr txBox="1"/>
          <p:nvPr/>
        </p:nvSpPr>
        <p:spPr>
          <a:xfrm>
            <a:off x="2455416" y="2502907"/>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Assam</a:t>
            </a:r>
          </a:p>
        </p:txBody>
      </p:sp>
      <p:sp>
        <p:nvSpPr>
          <p:cNvPr id="121" name="TextBox 120">
            <a:extLst>
              <a:ext uri="{FF2B5EF4-FFF2-40B4-BE49-F238E27FC236}">
                <a16:creationId xmlns:a16="http://schemas.microsoft.com/office/drawing/2014/main" id="{2E048E40-99EE-45A2-B620-A582B2F70D2A}"/>
              </a:ext>
            </a:extLst>
          </p:cNvPr>
          <p:cNvSpPr txBox="1"/>
          <p:nvPr/>
        </p:nvSpPr>
        <p:spPr>
          <a:xfrm>
            <a:off x="3145979" y="2952600"/>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Manipur</a:t>
            </a:r>
          </a:p>
        </p:txBody>
      </p:sp>
      <p:sp>
        <p:nvSpPr>
          <p:cNvPr id="122" name="TextBox 121">
            <a:extLst>
              <a:ext uri="{FF2B5EF4-FFF2-40B4-BE49-F238E27FC236}">
                <a16:creationId xmlns:a16="http://schemas.microsoft.com/office/drawing/2014/main" id="{7DA2044A-3756-40F7-A1B5-66B54CD6DAB9}"/>
              </a:ext>
            </a:extLst>
          </p:cNvPr>
          <p:cNvSpPr txBox="1"/>
          <p:nvPr/>
        </p:nvSpPr>
        <p:spPr>
          <a:xfrm>
            <a:off x="2114368" y="3165068"/>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Tripura</a:t>
            </a:r>
          </a:p>
        </p:txBody>
      </p:sp>
      <p:sp>
        <p:nvSpPr>
          <p:cNvPr id="123" name="TextBox 122">
            <a:extLst>
              <a:ext uri="{FF2B5EF4-FFF2-40B4-BE49-F238E27FC236}">
                <a16:creationId xmlns:a16="http://schemas.microsoft.com/office/drawing/2014/main" id="{E3FE2840-3A77-4878-88F7-9D90EBE0DE95}"/>
              </a:ext>
            </a:extLst>
          </p:cNvPr>
          <p:cNvSpPr txBox="1"/>
          <p:nvPr/>
        </p:nvSpPr>
        <p:spPr>
          <a:xfrm>
            <a:off x="2110817" y="2866371"/>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Meghalaya</a:t>
            </a:r>
          </a:p>
        </p:txBody>
      </p:sp>
      <p:sp>
        <p:nvSpPr>
          <p:cNvPr id="124" name="Oval 25">
            <a:extLst>
              <a:ext uri="{FF2B5EF4-FFF2-40B4-BE49-F238E27FC236}">
                <a16:creationId xmlns:a16="http://schemas.microsoft.com/office/drawing/2014/main" id="{54B415B6-6D5B-4166-9F59-6BA7AFA7DE62}"/>
              </a:ext>
            </a:extLst>
          </p:cNvPr>
          <p:cNvSpPr>
            <a:spLocks noChangeArrowheads="1"/>
          </p:cNvSpPr>
          <p:nvPr/>
        </p:nvSpPr>
        <p:spPr bwMode="gray">
          <a:xfrm>
            <a:off x="3670961" y="2209800"/>
            <a:ext cx="139039" cy="144604"/>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25" name="TextBox 124">
            <a:extLst>
              <a:ext uri="{FF2B5EF4-FFF2-40B4-BE49-F238E27FC236}">
                <a16:creationId xmlns:a16="http://schemas.microsoft.com/office/drawing/2014/main" id="{F8CA8424-BBC7-4697-B958-189963E39000}"/>
              </a:ext>
            </a:extLst>
          </p:cNvPr>
          <p:cNvSpPr txBox="1"/>
          <p:nvPr/>
        </p:nvSpPr>
        <p:spPr>
          <a:xfrm>
            <a:off x="3386634" y="2359686"/>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Nagaland</a:t>
            </a:r>
          </a:p>
        </p:txBody>
      </p:sp>
      <p:sp>
        <p:nvSpPr>
          <p:cNvPr id="126" name="TextBox 125">
            <a:extLst>
              <a:ext uri="{FF2B5EF4-FFF2-40B4-BE49-F238E27FC236}">
                <a16:creationId xmlns:a16="http://schemas.microsoft.com/office/drawing/2014/main" id="{B26755ED-C8B4-4977-B594-602A6D28F988}"/>
              </a:ext>
            </a:extLst>
          </p:cNvPr>
          <p:cNvSpPr txBox="1"/>
          <p:nvPr/>
        </p:nvSpPr>
        <p:spPr>
          <a:xfrm>
            <a:off x="1587263" y="1824879"/>
            <a:ext cx="191499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Arunachal Pradesh</a:t>
            </a:r>
            <a:endParaRPr lang="en-IN" sz="1400" dirty="0">
              <a:latin typeface="Arial" panose="020B0604020202020204" pitchFamily="34" charset="0"/>
              <a:cs typeface="Arial" panose="020B0604020202020204" pitchFamily="34" charset="0"/>
            </a:endParaRPr>
          </a:p>
        </p:txBody>
      </p:sp>
      <p:sp>
        <p:nvSpPr>
          <p:cNvPr id="127" name="TextBox 126">
            <a:extLst>
              <a:ext uri="{FF2B5EF4-FFF2-40B4-BE49-F238E27FC236}">
                <a16:creationId xmlns:a16="http://schemas.microsoft.com/office/drawing/2014/main" id="{C938710E-B956-454B-ABB3-B018ACF2179A}"/>
              </a:ext>
            </a:extLst>
          </p:cNvPr>
          <p:cNvSpPr txBox="1"/>
          <p:nvPr/>
        </p:nvSpPr>
        <p:spPr>
          <a:xfrm>
            <a:off x="3003670" y="3393398"/>
            <a:ext cx="169918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Mizoram</a:t>
            </a:r>
          </a:p>
        </p:txBody>
      </p:sp>
      <p:sp>
        <p:nvSpPr>
          <p:cNvPr id="6" name="Footer Placeholder 5">
            <a:extLst>
              <a:ext uri="{FF2B5EF4-FFF2-40B4-BE49-F238E27FC236}">
                <a16:creationId xmlns:a16="http://schemas.microsoft.com/office/drawing/2014/main" id="{1638C665-0868-4512-B73F-C39D2FDEDD01}"/>
              </a:ext>
            </a:extLst>
          </p:cNvPr>
          <p:cNvSpPr>
            <a:spLocks noGrp="1"/>
          </p:cNvSpPr>
          <p:nvPr>
            <p:ph type="ftr" sz="quarter" idx="5"/>
          </p:nvPr>
        </p:nvSpPr>
        <p:spPr/>
        <p:txBody>
          <a:bodyPr/>
          <a:lstStyle/>
          <a:p>
            <a:pPr algn="ctr">
              <a:lnSpc>
                <a:spcPct val="100000"/>
              </a:lnSpc>
              <a:spcBef>
                <a:spcPts val="100"/>
              </a:spcBef>
            </a:pPr>
            <a:r>
              <a:rPr lang="en-IN" dirty="0"/>
              <a:t>© ChemAnalyst</a:t>
            </a:r>
            <a:endParaRPr lang="en-IN" spc="-5" dirty="0"/>
          </a:p>
        </p:txBody>
      </p:sp>
      <p:sp>
        <p:nvSpPr>
          <p:cNvPr id="7" name="Slide Number Placeholder 6">
            <a:extLst>
              <a:ext uri="{FF2B5EF4-FFF2-40B4-BE49-F238E27FC236}">
                <a16:creationId xmlns:a16="http://schemas.microsoft.com/office/drawing/2014/main" id="{5698C9A9-7A4B-4230-8827-5E6BE1F6145A}"/>
              </a:ext>
            </a:extLst>
          </p:cNvPr>
          <p:cNvSpPr>
            <a:spLocks noGrp="1"/>
          </p:cNvSpPr>
          <p:nvPr>
            <p:ph type="sldNum" sz="quarter" idx="7"/>
          </p:nvPr>
        </p:nvSpPr>
        <p:spPr/>
        <p:txBody>
          <a:bodyPr/>
          <a:lstStyle/>
          <a:p>
            <a:pPr marL="38100">
              <a:lnSpc>
                <a:spcPts val="1150"/>
              </a:lnSpc>
            </a:pPr>
            <a:fld id="{81D60167-4931-47E6-BA6A-407CBD079E47}" type="slidenum">
              <a:rPr lang="en-IN" smtClean="0"/>
              <a:t>106</a:t>
            </a:fld>
            <a:endParaRPr lang="en-IN" dirty="0"/>
          </a:p>
        </p:txBody>
      </p:sp>
      <p:sp>
        <p:nvSpPr>
          <p:cNvPr id="2" name="TextBox 1">
            <a:extLst>
              <a:ext uri="{FF2B5EF4-FFF2-40B4-BE49-F238E27FC236}">
                <a16:creationId xmlns:a16="http://schemas.microsoft.com/office/drawing/2014/main" id="{88A02473-5E10-DBEF-C0EE-08249DC1EBA6}"/>
              </a:ext>
            </a:extLst>
          </p:cNvPr>
          <p:cNvSpPr txBox="1"/>
          <p:nvPr/>
        </p:nvSpPr>
        <p:spPr>
          <a:xfrm>
            <a:off x="7848600" y="6324600"/>
            <a:ext cx="967740" cy="261610"/>
          </a:xfrm>
          <a:prstGeom prst="rect">
            <a:avLst/>
          </a:prstGeom>
          <a:noFill/>
        </p:spPr>
        <p:txBody>
          <a:bodyPr wrap="square" rtlCol="0">
            <a:spAutoFit/>
          </a:bodyPr>
          <a:lstStyle/>
          <a:p>
            <a:pPr algn="ctr"/>
            <a:r>
              <a:rPr lang="en-US" sz="1100" b="1" dirty="0"/>
              <a:t>97</a:t>
            </a:r>
            <a:endParaRPr lang="en-IN" sz="1100" b="1" dirty="0"/>
          </a:p>
        </p:txBody>
      </p:sp>
    </p:spTree>
    <p:extLst>
      <p:ext uri="{BB962C8B-B14F-4D97-AF65-F5344CB8AC3E}">
        <p14:creationId xmlns:p14="http://schemas.microsoft.com/office/powerpoint/2010/main" val="27036088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EC0AE6-2BC2-4A94-89AF-A6C06CD2CD8A}"/>
              </a:ext>
            </a:extLst>
          </p:cNvPr>
          <p:cNvGraphicFramePr/>
          <p:nvPr>
            <p:extLst>
              <p:ext uri="{D42A27DB-BD31-4B8C-83A1-F6EECF244321}">
                <p14:modId xmlns:p14="http://schemas.microsoft.com/office/powerpoint/2010/main" val="1650847831"/>
              </p:ext>
            </p:extLst>
          </p:nvPr>
        </p:nvGraphicFramePr>
        <p:xfrm>
          <a:off x="190474" y="528302"/>
          <a:ext cx="8774295" cy="3136266"/>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3026AE9-2FEC-4BC4-B8A5-D3CCC46D54CC}"/>
              </a:ext>
            </a:extLst>
          </p:cNvPr>
          <p:cNvSpPr txBox="1"/>
          <p:nvPr/>
        </p:nvSpPr>
        <p:spPr>
          <a:xfrm>
            <a:off x="190474" y="571992"/>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40</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East India Water Soluble Fertilizer Market Size, By Value (USD Million), 2017-2035F</a:t>
            </a:r>
          </a:p>
        </p:txBody>
      </p:sp>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486957" y="147627"/>
            <a:ext cx="7863840" cy="246221"/>
          </a:xfrm>
          <a:prstGeom prst="rect">
            <a:avLst/>
          </a:prstGeom>
        </p:spPr>
        <p:txBody>
          <a:bodyPr wrap="square" lIns="0" tIns="0" rIns="0" bIns="0">
            <a:spAutoFit/>
          </a:bodyPr>
          <a:lstStyle>
            <a:lvl1pPr>
              <a:defRPr sz="1600" b="1" i="0">
                <a:solidFill>
                  <a:prstClr val="black"/>
                </a:solidFill>
                <a:latin typeface="Arial" panose="020B0604020202020204" pitchFamily="34" charset="0"/>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East India Water Soluble Fertilizer Market Size, By Value</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2" y="6581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107</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7386208-F784-4C40-84CB-91B478ED4935}"/>
              </a:ext>
            </a:extLst>
          </p:cNvPr>
          <p:cNvSpPr txBox="1"/>
          <p:nvPr/>
        </p:nvSpPr>
        <p:spPr>
          <a:xfrm>
            <a:off x="7526271" y="3222856"/>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7" name="Rectangle 6">
            <a:extLst>
              <a:ext uri="{FF2B5EF4-FFF2-40B4-BE49-F238E27FC236}">
                <a16:creationId xmlns:a16="http://schemas.microsoft.com/office/drawing/2014/main" id="{D7996BEE-F71C-4DFE-AA72-4DC747EF2B89}"/>
              </a:ext>
            </a:extLst>
          </p:cNvPr>
          <p:cNvSpPr/>
          <p:nvPr/>
        </p:nvSpPr>
        <p:spPr>
          <a:xfrm>
            <a:off x="1016710" y="854411"/>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3.27</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505D62FB-077F-4DDB-8414-C4F005354BE5}"/>
              </a:ext>
            </a:extLst>
          </p:cNvPr>
          <p:cNvSpPr/>
          <p:nvPr/>
        </p:nvSpPr>
        <p:spPr>
          <a:xfrm>
            <a:off x="6386032" y="864060"/>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5.68</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90D78B55-8D7B-46E7-89FB-F0F778B522D3}"/>
              </a:ext>
            </a:extLst>
          </p:cNvPr>
          <p:cNvSpPr/>
          <p:nvPr/>
        </p:nvSpPr>
        <p:spPr>
          <a:xfrm>
            <a:off x="3775105" y="854411"/>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6.12</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1" name="Chart 10">
            <a:extLst>
              <a:ext uri="{FF2B5EF4-FFF2-40B4-BE49-F238E27FC236}">
                <a16:creationId xmlns:a16="http://schemas.microsoft.com/office/drawing/2014/main" id="{1EE68F2D-4CBA-4828-BBCC-687F28F30007}"/>
              </a:ext>
            </a:extLst>
          </p:cNvPr>
          <p:cNvGraphicFramePr/>
          <p:nvPr>
            <p:extLst>
              <p:ext uri="{D42A27DB-BD31-4B8C-83A1-F6EECF244321}">
                <p14:modId xmlns:p14="http://schemas.microsoft.com/office/powerpoint/2010/main" val="1322317558"/>
              </p:ext>
            </p:extLst>
          </p:nvPr>
        </p:nvGraphicFramePr>
        <p:xfrm>
          <a:off x="442175" y="3972626"/>
          <a:ext cx="8522594" cy="2448498"/>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FD9F1695-6E60-40CA-8784-4F4B9662AA29}"/>
              </a:ext>
            </a:extLst>
          </p:cNvPr>
          <p:cNvSpPr txBox="1"/>
          <p:nvPr/>
        </p:nvSpPr>
        <p:spPr>
          <a:xfrm>
            <a:off x="310703" y="3437771"/>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41:  East India Water Soluble Fertilizer Market Size, By Volume (USD Million), 2017-2035F</a:t>
            </a:r>
          </a:p>
        </p:txBody>
      </p:sp>
      <p:sp>
        <p:nvSpPr>
          <p:cNvPr id="13" name="TextBox 12">
            <a:extLst>
              <a:ext uri="{FF2B5EF4-FFF2-40B4-BE49-F238E27FC236}">
                <a16:creationId xmlns:a16="http://schemas.microsoft.com/office/drawing/2014/main" id="{CF9FE238-02F5-4385-8C13-89357193D774}"/>
              </a:ext>
            </a:extLst>
          </p:cNvPr>
          <p:cNvSpPr txBox="1"/>
          <p:nvPr/>
        </p:nvSpPr>
        <p:spPr>
          <a:xfrm>
            <a:off x="7526271" y="6196977"/>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5" name="Rectangle 14">
            <a:extLst>
              <a:ext uri="{FF2B5EF4-FFF2-40B4-BE49-F238E27FC236}">
                <a16:creationId xmlns:a16="http://schemas.microsoft.com/office/drawing/2014/main" id="{B3B9FD4F-DFFF-46EE-AE22-00F8C4E2D65B}"/>
              </a:ext>
            </a:extLst>
          </p:cNvPr>
          <p:cNvSpPr/>
          <p:nvPr/>
        </p:nvSpPr>
        <p:spPr>
          <a:xfrm>
            <a:off x="1016710" y="3878186"/>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2.97</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C3410F77-A8F2-4208-9D52-CD6C2430B32D}"/>
              </a:ext>
            </a:extLst>
          </p:cNvPr>
          <p:cNvSpPr/>
          <p:nvPr/>
        </p:nvSpPr>
        <p:spPr>
          <a:xfrm>
            <a:off x="6386032" y="3887835"/>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4.89</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Rectangle 17">
            <a:extLst>
              <a:ext uri="{FF2B5EF4-FFF2-40B4-BE49-F238E27FC236}">
                <a16:creationId xmlns:a16="http://schemas.microsoft.com/office/drawing/2014/main" id="{2E22BB6B-4B82-4A36-93AB-E79A2110D930}"/>
              </a:ext>
            </a:extLst>
          </p:cNvPr>
          <p:cNvSpPr/>
          <p:nvPr/>
        </p:nvSpPr>
        <p:spPr>
          <a:xfrm>
            <a:off x="3775105" y="3878186"/>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5.62</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8">
            <a:extLst>
              <a:ext uri="{FF2B5EF4-FFF2-40B4-BE49-F238E27FC236}">
                <a16:creationId xmlns:a16="http://schemas.microsoft.com/office/drawing/2014/main" id="{BE984D21-946F-4B32-8AC7-65C95C881481}"/>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16" name="Slide Number Placeholder 15">
            <a:extLst>
              <a:ext uri="{FF2B5EF4-FFF2-40B4-BE49-F238E27FC236}">
                <a16:creationId xmlns:a16="http://schemas.microsoft.com/office/drawing/2014/main" id="{2548D147-A3D4-C804-C65F-E112DCA341FE}"/>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107</a:t>
            </a:fld>
            <a:endParaRPr lang="en-IN" dirty="0"/>
          </a:p>
        </p:txBody>
      </p:sp>
    </p:spTree>
    <p:extLst>
      <p:ext uri="{BB962C8B-B14F-4D97-AF65-F5344CB8AC3E}">
        <p14:creationId xmlns:p14="http://schemas.microsoft.com/office/powerpoint/2010/main" val="16731251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81000" y="199570"/>
            <a:ext cx="5677482" cy="246221"/>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East India Water Soluble Fertilizer </a:t>
            </a:r>
            <a:r>
              <a:rPr lang="en-IN" sz="1600" b="1" kern="1200" dirty="0">
                <a:solidFill>
                  <a:prstClr val="black"/>
                </a:solidFill>
                <a:latin typeface="Arial" panose="020B0604020202020204" pitchFamily="34" charset="0"/>
                <a:cs typeface="Arial" panose="020B0604020202020204" pitchFamily="34" charset="0"/>
              </a:rPr>
              <a:t>Market Share, By Type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108</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23349DA3-DAF8-43B8-B351-ABE337E6576D}"/>
              </a:ext>
            </a:extLst>
          </p:cNvPr>
          <p:cNvSpPr txBox="1"/>
          <p:nvPr/>
        </p:nvSpPr>
        <p:spPr>
          <a:xfrm>
            <a:off x="198802" y="639880"/>
            <a:ext cx="8728299" cy="328371"/>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Table 15: East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Water Soluble Fertilizer Market Share, By Type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graphicFrame>
        <p:nvGraphicFramePr>
          <p:cNvPr id="15" name="Table 14">
            <a:extLst>
              <a:ext uri="{FF2B5EF4-FFF2-40B4-BE49-F238E27FC236}">
                <a16:creationId xmlns:a16="http://schemas.microsoft.com/office/drawing/2014/main" id="{A029B24D-E425-4B0F-90FD-DD39DBAFCBE2}"/>
              </a:ext>
            </a:extLst>
          </p:cNvPr>
          <p:cNvGraphicFramePr>
            <a:graphicFrameLocks noGrp="1"/>
          </p:cNvGraphicFramePr>
          <p:nvPr/>
        </p:nvGraphicFramePr>
        <p:xfrm>
          <a:off x="132586" y="1285450"/>
          <a:ext cx="8794523" cy="5115344"/>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393488">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Calcium Nitrate (15.5-0-0-19)</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6.47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14.44</a:t>
                      </a:r>
                    </a:p>
                  </a:txBody>
                  <a:tcPr marL="9525" marR="9525" marT="9525" marB="0" anchor="ctr"/>
                </a:tc>
                <a:extLst>
                  <a:ext uri="{0D108BD9-81ED-4DB2-BD59-A6C34878D82A}">
                    <a16:rowId xmlns:a16="http://schemas.microsoft.com/office/drawing/2014/main" val="2833964604"/>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4.99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5.98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6.22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9.21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11.75</a:t>
                      </a:r>
                    </a:p>
                  </a:txBody>
                  <a:tcPr marL="9525" marR="9525" marT="9525" marB="0" anchor="ctr"/>
                </a:tc>
                <a:extLst>
                  <a:ext uri="{0D108BD9-81ED-4DB2-BD59-A6C34878D82A}">
                    <a16:rowId xmlns:a16="http://schemas.microsoft.com/office/drawing/2014/main" val="1372216856"/>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Potassium Nitrate (13-0-45)</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6.73</a:t>
                      </a:r>
                    </a:p>
                  </a:txBody>
                  <a:tcPr marL="9525" marR="9525" marT="9525" marB="0" anchor="ctr"/>
                </a:tc>
                <a:extLst>
                  <a:ext uri="{0D108BD9-81ED-4DB2-BD59-A6C34878D82A}">
                    <a16:rowId xmlns:a16="http://schemas.microsoft.com/office/drawing/2014/main" val="2259304797"/>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4.16</a:t>
                      </a:r>
                    </a:p>
                  </a:txBody>
                  <a:tcPr marL="9525" marR="9525" marT="9525" marB="0" anchor="ctr"/>
                </a:tc>
                <a:extLst>
                  <a:ext uri="{0D108BD9-81ED-4DB2-BD59-A6C34878D82A}">
                    <a16:rowId xmlns:a16="http://schemas.microsoft.com/office/drawing/2014/main" val="3399116827"/>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Potassium Sulphate (0-0-50)</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3.08</a:t>
                      </a:r>
                    </a:p>
                  </a:txBody>
                  <a:tcPr marL="9525" marR="9525" marT="9525" marB="0" anchor="ctr"/>
                </a:tc>
                <a:extLst>
                  <a:ext uri="{0D108BD9-81ED-4DB2-BD59-A6C34878D82A}">
                    <a16:rowId xmlns:a16="http://schemas.microsoft.com/office/drawing/2014/main" val="1110602595"/>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0.91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0.82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0.84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0.87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0.89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0.93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0.97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1.54</a:t>
                      </a:r>
                    </a:p>
                  </a:txBody>
                  <a:tcPr marL="9525" marR="9525" marT="9525" marB="0" anchor="ctr"/>
                </a:tc>
                <a:extLst>
                  <a:ext uri="{0D108BD9-81ED-4DB2-BD59-A6C34878D82A}">
                    <a16:rowId xmlns:a16="http://schemas.microsoft.com/office/drawing/2014/main" val="1316181384"/>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Mono Ammonium Phosphate (12-61-0)</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6.28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7.33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8.29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9.28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13.03</a:t>
                      </a:r>
                    </a:p>
                  </a:txBody>
                  <a:tcPr marL="9525" marR="9525" marT="9525" marB="0" anchor="ctr"/>
                </a:tc>
                <a:extLst>
                  <a:ext uri="{0D108BD9-81ED-4DB2-BD59-A6C34878D82A}">
                    <a16:rowId xmlns:a16="http://schemas.microsoft.com/office/drawing/2014/main" val="986280555"/>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5.91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8.76</a:t>
                      </a:r>
                    </a:p>
                  </a:txBody>
                  <a:tcPr marL="9525" marR="9525" marT="9525" marB="0" anchor="ctr"/>
                </a:tc>
                <a:extLst>
                  <a:ext uri="{0D108BD9-81ED-4DB2-BD59-A6C34878D82A}">
                    <a16:rowId xmlns:a16="http://schemas.microsoft.com/office/drawing/2014/main" val="1388743580"/>
                  </a:ext>
                </a:extLst>
              </a:tr>
              <a:tr h="393488">
                <a:tc rowSpan="2">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Mono Potassium Phosphate (0- 52-34)</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6.17</a:t>
                      </a:r>
                    </a:p>
                  </a:txBody>
                  <a:tcPr marL="9525" marR="9525" marT="9525" marB="0" anchor="ctr"/>
                </a:tc>
                <a:extLst>
                  <a:ext uri="{0D108BD9-81ED-4DB2-BD59-A6C34878D82A}">
                    <a16:rowId xmlns:a16="http://schemas.microsoft.com/office/drawing/2014/main" val="2233664863"/>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3.82</a:t>
                      </a:r>
                    </a:p>
                  </a:txBody>
                  <a:tcPr marL="9525" marR="9525" marT="9525" marB="0" anchor="ctr"/>
                </a:tc>
                <a:extLst>
                  <a:ext uri="{0D108BD9-81ED-4DB2-BD59-A6C34878D82A}">
                    <a16:rowId xmlns:a16="http://schemas.microsoft.com/office/drawing/2014/main" val="1558120228"/>
                  </a:ext>
                </a:extLst>
              </a:tr>
              <a:tr h="393488">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17.05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19.39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20.28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21.28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22.39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23.93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25.47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27.27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28.71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30.72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32.61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43.45</a:t>
                      </a:r>
                    </a:p>
                  </a:txBody>
                  <a:tcPr marL="9525" marR="9525" marT="9525" marB="0" anchor="ctr"/>
                </a:tc>
                <a:extLst>
                  <a:ext uri="{0D108BD9-81ED-4DB2-BD59-A6C34878D82A}">
                    <a16:rowId xmlns:a16="http://schemas.microsoft.com/office/drawing/2014/main" val="892287102"/>
                  </a:ext>
                </a:extLst>
              </a:tr>
              <a:tr h="393488">
                <a:tc vMerge="1">
                  <a:txBody>
                    <a:bodyPr/>
                    <a:lstStyle/>
                    <a:p>
                      <a:endParaRPr lang="en-IN" dirty="0"/>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12.78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14.37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15.14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15.80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16.57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17.68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18.82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19.98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20.99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22.35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23.45</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30.03</a:t>
                      </a:r>
                    </a:p>
                  </a:txBody>
                  <a:tcPr marL="9525" marR="9525" marT="9525" marB="0" anchor="ctr"/>
                </a:tc>
                <a:extLst>
                  <a:ext uri="{0D108BD9-81ED-4DB2-BD59-A6C34878D82A}">
                    <a16:rowId xmlns:a16="http://schemas.microsoft.com/office/drawing/2014/main" val="1430352171"/>
                  </a:ext>
                </a:extLst>
              </a:tr>
            </a:tbl>
          </a:graphicData>
        </a:graphic>
      </p:graphicFrame>
      <p:sp>
        <p:nvSpPr>
          <p:cNvPr id="16" name="TextBox 15">
            <a:extLst>
              <a:ext uri="{FF2B5EF4-FFF2-40B4-BE49-F238E27FC236}">
                <a16:creationId xmlns:a16="http://schemas.microsoft.com/office/drawing/2014/main" id="{B1C4B2BE-6181-4C6A-9855-271DDBF8CFD0}"/>
              </a:ext>
            </a:extLst>
          </p:cNvPr>
          <p:cNvSpPr txBox="1"/>
          <p:nvPr/>
        </p:nvSpPr>
        <p:spPr>
          <a:xfrm>
            <a:off x="7483312" y="6429232"/>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 name="Footer Placeholder 1">
            <a:extLst>
              <a:ext uri="{FF2B5EF4-FFF2-40B4-BE49-F238E27FC236}">
                <a16:creationId xmlns:a16="http://schemas.microsoft.com/office/drawing/2014/main" id="{BBB03458-5099-4426-8D26-556D4F8520F2}"/>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5" name="Slide Number Placeholder 4">
            <a:extLst>
              <a:ext uri="{FF2B5EF4-FFF2-40B4-BE49-F238E27FC236}">
                <a16:creationId xmlns:a16="http://schemas.microsoft.com/office/drawing/2014/main" id="{0646A77F-3080-BFE9-8895-A6BC3E06EC55}"/>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108</a:t>
            </a:fld>
            <a:endParaRPr lang="en-IN" dirty="0"/>
          </a:p>
        </p:txBody>
      </p:sp>
    </p:spTree>
    <p:extLst>
      <p:ext uri="{BB962C8B-B14F-4D97-AF65-F5344CB8AC3E}">
        <p14:creationId xmlns:p14="http://schemas.microsoft.com/office/powerpoint/2010/main" val="2078697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06153" y="153528"/>
            <a:ext cx="5942247" cy="246221"/>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East India Water Soluble Fertilizer </a:t>
            </a:r>
            <a:r>
              <a:rPr lang="en-IN" sz="1600" b="1" kern="1200"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109</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6E0CF31-3444-4A96-911E-54D62ED55F6A}"/>
              </a:ext>
            </a:extLst>
          </p:cNvPr>
          <p:cNvSpPr txBox="1"/>
          <p:nvPr/>
        </p:nvSpPr>
        <p:spPr>
          <a:xfrm>
            <a:off x="177467" y="669181"/>
            <a:ext cx="8947414" cy="365124"/>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Table 16: East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Water Soluble Fertilizer Market Share, By </a:t>
            </a: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sp>
        <p:nvSpPr>
          <p:cNvPr id="15" name="TextBox 14">
            <a:extLst>
              <a:ext uri="{FF2B5EF4-FFF2-40B4-BE49-F238E27FC236}">
                <a16:creationId xmlns:a16="http://schemas.microsoft.com/office/drawing/2014/main" id="{353370A1-C3AE-44B0-B5EE-27268C4D6A7E}"/>
              </a:ext>
            </a:extLst>
          </p:cNvPr>
          <p:cNvSpPr txBox="1"/>
          <p:nvPr/>
        </p:nvSpPr>
        <p:spPr>
          <a:xfrm>
            <a:off x="7458390" y="6381306"/>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6" name="Table 15">
            <a:extLst>
              <a:ext uri="{FF2B5EF4-FFF2-40B4-BE49-F238E27FC236}">
                <a16:creationId xmlns:a16="http://schemas.microsoft.com/office/drawing/2014/main" id="{691842B8-B538-4801-A7B3-2941E9C70FB4}"/>
              </a:ext>
            </a:extLst>
          </p:cNvPr>
          <p:cNvGraphicFramePr>
            <a:graphicFrameLocks noGrp="1"/>
          </p:cNvGraphicFramePr>
          <p:nvPr/>
        </p:nvGraphicFramePr>
        <p:xfrm>
          <a:off x="111250" y="1303737"/>
          <a:ext cx="8794523" cy="4896419"/>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45129">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Gardening &amp; Horticulture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5.71</a:t>
                      </a:r>
                    </a:p>
                  </a:txBody>
                  <a:tcPr marL="9525" marR="9525" marT="9525" marB="0" anchor="ctr"/>
                </a:tc>
                <a:extLst>
                  <a:ext uri="{0D108BD9-81ED-4DB2-BD59-A6C34878D82A}">
                    <a16:rowId xmlns:a16="http://schemas.microsoft.com/office/drawing/2014/main" val="2833964604"/>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4.58</a:t>
                      </a:r>
                    </a:p>
                  </a:txBody>
                  <a:tcPr marL="9525" marR="9525" marT="9525" marB="0" anchor="ctr"/>
                </a:tc>
                <a:extLst>
                  <a:ext uri="{0D108BD9-81ED-4DB2-BD59-A6C34878D82A}">
                    <a16:rowId xmlns:a16="http://schemas.microsoft.com/office/drawing/2014/main" val="1372216856"/>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Foliage Crops</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5.34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6.40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7.22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10.89</a:t>
                      </a:r>
                    </a:p>
                  </a:txBody>
                  <a:tcPr marL="9525" marR="9525" marT="9525" marB="0" anchor="ctr"/>
                </a:tc>
                <a:extLst>
                  <a:ext uri="{0D108BD9-81ED-4DB2-BD59-A6C34878D82A}">
                    <a16:rowId xmlns:a16="http://schemas.microsoft.com/office/drawing/2014/main" val="2259304797"/>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4.91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5.14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6.56</a:t>
                      </a:r>
                    </a:p>
                  </a:txBody>
                  <a:tcPr marL="9525" marR="9525" marT="9525" marB="0" anchor="ctr"/>
                </a:tc>
                <a:extLst>
                  <a:ext uri="{0D108BD9-81ED-4DB2-BD59-A6C34878D82A}">
                    <a16:rowId xmlns:a16="http://schemas.microsoft.com/office/drawing/2014/main" val="3399116827"/>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Fruits &amp; Vegetable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6.03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7.36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8.30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8.82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11.76</a:t>
                      </a:r>
                    </a:p>
                  </a:txBody>
                  <a:tcPr marL="9525" marR="9525" marT="9525" marB="0" anchor="ctr"/>
                </a:tc>
                <a:extLst>
                  <a:ext uri="{0D108BD9-81ED-4DB2-BD59-A6C34878D82A}">
                    <a16:rowId xmlns:a16="http://schemas.microsoft.com/office/drawing/2014/main" val="111060259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7.47</a:t>
                      </a:r>
                    </a:p>
                  </a:txBody>
                  <a:tcPr marL="9525" marR="9525" marT="9525" marB="0" anchor="ctr"/>
                </a:tc>
                <a:extLst>
                  <a:ext uri="{0D108BD9-81ED-4DB2-BD59-A6C34878D82A}">
                    <a16:rowId xmlns:a16="http://schemas.microsoft.com/office/drawing/2014/main" val="1316181384"/>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Field &amp; Cash Crops</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6.03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7.13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7.84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8.36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10.69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11.34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15.10</a:t>
                      </a:r>
                    </a:p>
                  </a:txBody>
                  <a:tcPr marL="9525" marR="9525" marT="9525" marB="0" anchor="ctr"/>
                </a:tc>
                <a:extLst>
                  <a:ext uri="{0D108BD9-81ED-4DB2-BD59-A6C34878D82A}">
                    <a16:rowId xmlns:a16="http://schemas.microsoft.com/office/drawing/2014/main" val="98628055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6.04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6.33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7.18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11.42</a:t>
                      </a:r>
                    </a:p>
                  </a:txBody>
                  <a:tcPr marL="9525" marR="9525" marT="9525" marB="0" anchor="ctr"/>
                </a:tc>
                <a:extLst>
                  <a:ext uri="{0D108BD9-81ED-4DB2-BD59-A6C34878D82A}">
                    <a16:rowId xmlns:a16="http://schemas.microsoft.com/office/drawing/2014/main" val="1388743580"/>
                  </a:ext>
                </a:extLst>
              </a:tr>
              <a:tr h="445129">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17.05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19.39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20.28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21.28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22.39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23.93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25.47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27.27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28.71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30.72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32.61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43.45</a:t>
                      </a:r>
                    </a:p>
                  </a:txBody>
                  <a:tcPr marL="9525" marR="9525" marT="9525" marB="0" anchor="ctr"/>
                </a:tc>
                <a:extLst>
                  <a:ext uri="{0D108BD9-81ED-4DB2-BD59-A6C34878D82A}">
                    <a16:rowId xmlns:a16="http://schemas.microsoft.com/office/drawing/2014/main" val="892287102"/>
                  </a:ext>
                </a:extLst>
              </a:tr>
              <a:tr h="445129">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12.78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14.37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15.14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15.80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16.57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17.68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18.82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19.98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20.99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22.35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23.45</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30.03</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04737542-826A-4D6E-8143-861A390B238F}"/>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5" name="Slide Number Placeholder 4">
            <a:extLst>
              <a:ext uri="{FF2B5EF4-FFF2-40B4-BE49-F238E27FC236}">
                <a16:creationId xmlns:a16="http://schemas.microsoft.com/office/drawing/2014/main" id="{FCBF673C-62D7-B397-6506-57AD7D0EF1E9}"/>
              </a:ext>
            </a:extLst>
          </p:cNvPr>
          <p:cNvSpPr>
            <a:spLocks noGrp="1"/>
          </p:cNvSpPr>
          <p:nvPr>
            <p:ph type="sldNum" sz="quarter" idx="7"/>
          </p:nvPr>
        </p:nvSpPr>
        <p:spPr>
          <a:xfrm>
            <a:off x="8679478" y="6703034"/>
            <a:ext cx="353396" cy="154966"/>
          </a:xfrm>
        </p:spPr>
        <p:txBody>
          <a:bodyPr/>
          <a:lstStyle/>
          <a:p>
            <a:pPr marL="38100">
              <a:lnSpc>
                <a:spcPts val="1150"/>
              </a:lnSpc>
            </a:pPr>
            <a:fld id="{81D60167-4931-47E6-BA6A-407CBD079E47}" type="slidenum">
              <a:rPr lang="en-IN" smtClean="0"/>
              <a:pPr marL="38100">
                <a:lnSpc>
                  <a:spcPts val="1150"/>
                </a:lnSpc>
              </a:pPr>
              <a:t>109</a:t>
            </a:fld>
            <a:endParaRPr lang="en-IN" dirty="0"/>
          </a:p>
        </p:txBody>
      </p:sp>
    </p:spTree>
    <p:extLst>
      <p:ext uri="{BB962C8B-B14F-4D97-AF65-F5344CB8AC3E}">
        <p14:creationId xmlns:p14="http://schemas.microsoft.com/office/powerpoint/2010/main" val="955839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EE03BF-7A22-E0C1-4B85-D69E437DC60D}"/>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3" name="Slide Number Placeholder 2">
            <a:extLst>
              <a:ext uri="{FF2B5EF4-FFF2-40B4-BE49-F238E27FC236}">
                <a16:creationId xmlns:a16="http://schemas.microsoft.com/office/drawing/2014/main" id="{6A0C5CAB-3187-131A-88EC-B5BE0829A4A8}"/>
              </a:ext>
            </a:extLst>
          </p:cNvPr>
          <p:cNvSpPr>
            <a:spLocks noGrp="1"/>
          </p:cNvSpPr>
          <p:nvPr>
            <p:ph type="sldNum" sz="quarter" idx="7"/>
          </p:nvPr>
        </p:nvSpPr>
        <p:spPr>
          <a:xfrm>
            <a:off x="8816340" y="6703034"/>
            <a:ext cx="216534" cy="153888"/>
          </a:xfrm>
        </p:spPr>
        <p:txBody>
          <a:bodyPr/>
          <a:lstStyle/>
          <a:p>
            <a:pPr marL="38100">
              <a:lnSpc>
                <a:spcPts val="1150"/>
              </a:lnSpc>
            </a:pPr>
            <a:fld id="{81D60167-4931-47E6-BA6A-407CBD079E47}" type="slidenum">
              <a:rPr lang="en-IN" smtClean="0"/>
              <a:pPr marL="38100">
                <a:lnSpc>
                  <a:spcPts val="1150"/>
                </a:lnSpc>
              </a:pPr>
              <a:t>11</a:t>
            </a:fld>
            <a:endParaRPr lang="en-IN" dirty="0"/>
          </a:p>
        </p:txBody>
      </p:sp>
      <p:graphicFrame>
        <p:nvGraphicFramePr>
          <p:cNvPr id="6" name="Chart 5">
            <a:extLst>
              <a:ext uri="{FF2B5EF4-FFF2-40B4-BE49-F238E27FC236}">
                <a16:creationId xmlns:a16="http://schemas.microsoft.com/office/drawing/2014/main" id="{2DF88A7A-B997-D982-DA64-4FA2E18945E8}"/>
              </a:ext>
            </a:extLst>
          </p:cNvPr>
          <p:cNvGraphicFramePr/>
          <p:nvPr>
            <p:extLst>
              <p:ext uri="{D42A27DB-BD31-4B8C-83A1-F6EECF244321}">
                <p14:modId xmlns:p14="http://schemas.microsoft.com/office/powerpoint/2010/main" val="2400141387"/>
              </p:ext>
            </p:extLst>
          </p:nvPr>
        </p:nvGraphicFramePr>
        <p:xfrm>
          <a:off x="591437" y="2100485"/>
          <a:ext cx="3876328" cy="140602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20">
            <a:extLst>
              <a:ext uri="{FF2B5EF4-FFF2-40B4-BE49-F238E27FC236}">
                <a16:creationId xmlns:a16="http://schemas.microsoft.com/office/drawing/2014/main" id="{20877A44-43A3-3B80-A78A-6026697A34D0}"/>
              </a:ext>
            </a:extLst>
          </p:cNvPr>
          <p:cNvSpPr txBox="1"/>
          <p:nvPr/>
        </p:nvSpPr>
        <p:spPr>
          <a:xfrm>
            <a:off x="2232226" y="3427063"/>
            <a:ext cx="2391356"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a:t>
            </a: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 ChemAnalyst</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
        <p:nvSpPr>
          <p:cNvPr id="8" name="Rectangle 7">
            <a:extLst>
              <a:ext uri="{FF2B5EF4-FFF2-40B4-BE49-F238E27FC236}">
                <a16:creationId xmlns:a16="http://schemas.microsoft.com/office/drawing/2014/main" id="{BD218233-6D20-D54E-9A2E-B1DA8C426CC1}"/>
              </a:ext>
            </a:extLst>
          </p:cNvPr>
          <p:cNvSpPr/>
          <p:nvPr/>
        </p:nvSpPr>
        <p:spPr>
          <a:xfrm>
            <a:off x="747158" y="993734"/>
            <a:ext cx="3858277" cy="40011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tab pos="1714500" algn="l"/>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Water Soluble Fertilizers Market</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 2021, 2030F &amp; 2035F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sp>
        <p:nvSpPr>
          <p:cNvPr id="9" name="Rectangle 8">
            <a:extLst>
              <a:ext uri="{FF2B5EF4-FFF2-40B4-BE49-F238E27FC236}">
                <a16:creationId xmlns:a16="http://schemas.microsoft.com/office/drawing/2014/main" id="{7231BF79-492D-0F2F-CF9D-A731F7C4D65C}"/>
              </a:ext>
            </a:extLst>
          </p:cNvPr>
          <p:cNvSpPr/>
          <p:nvPr/>
        </p:nvSpPr>
        <p:spPr>
          <a:xfrm>
            <a:off x="373084" y="858266"/>
            <a:ext cx="58274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lumMod val="65000"/>
                  </a:prstClr>
                </a:solidFill>
                <a:effectLst>
                  <a:outerShdw blurRad="38100" dist="38100" dir="2700000" algn="tl">
                    <a:srgbClr val="000000">
                      <a:alpha val="43137"/>
                    </a:srgbClr>
                  </a:outerShdw>
                </a:effectLst>
                <a:uLnTx/>
                <a:uFillTx/>
                <a:latin typeface="Calibri" panose="020F0502020204030204"/>
                <a:ea typeface="+mn-ea"/>
                <a:cs typeface="+mn-cs"/>
              </a:rPr>
              <a:t>1</a:t>
            </a:r>
          </a:p>
        </p:txBody>
      </p:sp>
      <p:cxnSp>
        <p:nvCxnSpPr>
          <p:cNvPr id="11" name="Straight Arrow Connector 10">
            <a:extLst>
              <a:ext uri="{FF2B5EF4-FFF2-40B4-BE49-F238E27FC236}">
                <a16:creationId xmlns:a16="http://schemas.microsoft.com/office/drawing/2014/main" id="{8C775BEB-26ED-75D7-CA32-F815AE880EFE}"/>
              </a:ext>
            </a:extLst>
          </p:cNvPr>
          <p:cNvCxnSpPr>
            <a:cxnSpLocks/>
          </p:cNvCxnSpPr>
          <p:nvPr/>
        </p:nvCxnSpPr>
        <p:spPr>
          <a:xfrm>
            <a:off x="4191239" y="1765336"/>
            <a:ext cx="3491" cy="402866"/>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12" name="Oval 8">
            <a:extLst>
              <a:ext uri="{FF2B5EF4-FFF2-40B4-BE49-F238E27FC236}">
                <a16:creationId xmlns:a16="http://schemas.microsoft.com/office/drawing/2014/main" id="{6AEBC651-35B2-1504-9604-46E524278652}"/>
              </a:ext>
            </a:extLst>
          </p:cNvPr>
          <p:cNvSpPr/>
          <p:nvPr/>
        </p:nvSpPr>
        <p:spPr>
          <a:xfrm>
            <a:off x="2606851" y="1528943"/>
            <a:ext cx="1598349" cy="553997"/>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accent5">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CAGR 2031E-2035F</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4.93</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13" name="Connector: Elbow 12">
            <a:extLst>
              <a:ext uri="{FF2B5EF4-FFF2-40B4-BE49-F238E27FC236}">
                <a16:creationId xmlns:a16="http://schemas.microsoft.com/office/drawing/2014/main" id="{E50D4BF2-144C-1C8C-5FA2-5D3B05ED1D56}"/>
              </a:ext>
            </a:extLst>
          </p:cNvPr>
          <p:cNvCxnSpPr>
            <a:cxnSpLocks/>
          </p:cNvCxnSpPr>
          <p:nvPr/>
        </p:nvCxnSpPr>
        <p:spPr>
          <a:xfrm rot="10800000" flipV="1">
            <a:off x="791359" y="1772061"/>
            <a:ext cx="1319737" cy="640513"/>
          </a:xfrm>
          <a:prstGeom prst="bentConnector3">
            <a:avLst>
              <a:gd name="adj1" fmla="val 99034"/>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4CD784F9-30F5-C0CB-DA06-3AF9F51E7751}"/>
              </a:ext>
            </a:extLst>
          </p:cNvPr>
          <p:cNvCxnSpPr>
            <a:cxnSpLocks/>
          </p:cNvCxnSpPr>
          <p:nvPr/>
        </p:nvCxnSpPr>
        <p:spPr>
          <a:xfrm>
            <a:off x="2240757" y="1767514"/>
            <a:ext cx="0" cy="598725"/>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15" name="Oval 8">
            <a:extLst>
              <a:ext uri="{FF2B5EF4-FFF2-40B4-BE49-F238E27FC236}">
                <a16:creationId xmlns:a16="http://schemas.microsoft.com/office/drawing/2014/main" id="{4F9E3C43-4B04-F16E-0FF9-0ADEB5FCB1C0}"/>
              </a:ext>
            </a:extLst>
          </p:cNvPr>
          <p:cNvSpPr/>
          <p:nvPr/>
        </p:nvSpPr>
        <p:spPr>
          <a:xfrm>
            <a:off x="807284" y="1560441"/>
            <a:ext cx="1433475" cy="519730"/>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accent5">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rgbClr val="E7E6E6">
                    <a:lumMod val="10000"/>
                  </a:srgbClr>
                </a:solidFill>
                <a:latin typeface="Verdana" panose="020B0604030504040204" pitchFamily="34" charset="0"/>
                <a:ea typeface="Verdana" panose="020B0604030504040204" pitchFamily="34" charset="0"/>
              </a:rPr>
              <a:t>0.91</a:t>
            </a:r>
            <a:r>
              <a:rPr kumimoji="0" lang="en-US" sz="1000" b="1"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mn-cs"/>
              </a:rPr>
              <a:t>%</a:t>
            </a:r>
          </a:p>
        </p:txBody>
      </p:sp>
      <p:sp>
        <p:nvSpPr>
          <p:cNvPr id="16" name="Rectangle 15">
            <a:extLst>
              <a:ext uri="{FF2B5EF4-FFF2-40B4-BE49-F238E27FC236}">
                <a16:creationId xmlns:a16="http://schemas.microsoft.com/office/drawing/2014/main" id="{A9538EA3-A0A7-59F0-C8CF-ABE0518156B9}"/>
              </a:ext>
            </a:extLst>
          </p:cNvPr>
          <p:cNvSpPr/>
          <p:nvPr/>
        </p:nvSpPr>
        <p:spPr>
          <a:xfrm>
            <a:off x="419100" y="952502"/>
            <a:ext cx="4152900" cy="2650215"/>
          </a:xfrm>
          <a:prstGeom prst="rect">
            <a:avLst/>
          </a:prstGeom>
          <a:no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31B40E0-4317-D4A6-F794-704609465DF3}"/>
              </a:ext>
            </a:extLst>
          </p:cNvPr>
          <p:cNvSpPr/>
          <p:nvPr/>
        </p:nvSpPr>
        <p:spPr>
          <a:xfrm>
            <a:off x="4626913" y="952502"/>
            <a:ext cx="4152900" cy="2650215"/>
          </a:xfrm>
          <a:prstGeom prst="rect">
            <a:avLst/>
          </a:prstGeom>
          <a:no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A070D8CF-383C-3A90-76E5-5FE9F050E321}"/>
              </a:ext>
            </a:extLst>
          </p:cNvPr>
          <p:cNvSpPr txBox="1"/>
          <p:nvPr/>
        </p:nvSpPr>
        <p:spPr>
          <a:xfrm>
            <a:off x="4891178" y="3428197"/>
            <a:ext cx="3926226" cy="245708"/>
          </a:xfrm>
          <a:prstGeom prst="rect">
            <a:avLst/>
          </a:prstGeom>
          <a:noFill/>
        </p:spPr>
        <p:txBody>
          <a:bodyPr wrap="square" rtlCol="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20" name="Straight Arrow Connector 19">
            <a:extLst>
              <a:ext uri="{FF2B5EF4-FFF2-40B4-BE49-F238E27FC236}">
                <a16:creationId xmlns:a16="http://schemas.microsoft.com/office/drawing/2014/main" id="{FC230DC8-822A-3D13-C5B6-06A1A720C0A4}"/>
              </a:ext>
            </a:extLst>
          </p:cNvPr>
          <p:cNvCxnSpPr>
            <a:cxnSpLocks/>
          </p:cNvCxnSpPr>
          <p:nvPr/>
        </p:nvCxnSpPr>
        <p:spPr>
          <a:xfrm>
            <a:off x="2606849" y="1769087"/>
            <a:ext cx="0" cy="598725"/>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34D96721-6A9C-266C-6C0F-BD2552430212}"/>
              </a:ext>
            </a:extLst>
          </p:cNvPr>
          <p:cNvSpPr/>
          <p:nvPr/>
        </p:nvSpPr>
        <p:spPr>
          <a:xfrm>
            <a:off x="288880" y="3526203"/>
            <a:ext cx="58274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lumMod val="65000"/>
                  </a:prstClr>
                </a:solidFill>
                <a:effectLst>
                  <a:outerShdw blurRad="38100" dist="38100" dir="2700000" algn="tl">
                    <a:srgbClr val="000000">
                      <a:alpha val="43137"/>
                    </a:srgbClr>
                  </a:outerShdw>
                </a:effectLst>
                <a:uLnTx/>
                <a:uFillTx/>
                <a:latin typeface="Calibri" panose="020F0502020204030204"/>
                <a:ea typeface="+mn-ea"/>
                <a:cs typeface="+mn-cs"/>
              </a:rPr>
              <a:t>3</a:t>
            </a:r>
          </a:p>
        </p:txBody>
      </p:sp>
      <p:sp>
        <p:nvSpPr>
          <p:cNvPr id="28" name="Rectangle 27">
            <a:extLst>
              <a:ext uri="{FF2B5EF4-FFF2-40B4-BE49-F238E27FC236}">
                <a16:creationId xmlns:a16="http://schemas.microsoft.com/office/drawing/2014/main" id="{15E441E4-4116-BFE1-E51B-3212F0CDB0DB}"/>
              </a:ext>
            </a:extLst>
          </p:cNvPr>
          <p:cNvSpPr/>
          <p:nvPr/>
        </p:nvSpPr>
        <p:spPr>
          <a:xfrm>
            <a:off x="4565094" y="3630658"/>
            <a:ext cx="582746" cy="784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lumMod val="65000"/>
                  </a:prstClr>
                </a:solidFill>
                <a:effectLst>
                  <a:outerShdw blurRad="38100" dist="38100" dir="2700000" algn="tl">
                    <a:srgbClr val="000000">
                      <a:alpha val="43137"/>
                    </a:srgbClr>
                  </a:outerShdw>
                </a:effectLst>
                <a:uLnTx/>
                <a:uFillTx/>
                <a:latin typeface="Calibri" panose="020F0502020204030204"/>
                <a:ea typeface="+mn-ea"/>
                <a:cs typeface="+mn-cs"/>
              </a:rPr>
              <a:t>4</a:t>
            </a:r>
          </a:p>
        </p:txBody>
      </p:sp>
      <p:sp>
        <p:nvSpPr>
          <p:cNvPr id="31" name="TextBox 30">
            <a:extLst>
              <a:ext uri="{FF2B5EF4-FFF2-40B4-BE49-F238E27FC236}">
                <a16:creationId xmlns:a16="http://schemas.microsoft.com/office/drawing/2014/main" id="{F59ECA30-7EAC-CDD9-6792-28F24DB78CC1}"/>
              </a:ext>
            </a:extLst>
          </p:cNvPr>
          <p:cNvSpPr txBox="1"/>
          <p:nvPr/>
        </p:nvSpPr>
        <p:spPr>
          <a:xfrm>
            <a:off x="239767" y="-15631"/>
            <a:ext cx="6332516" cy="646331"/>
          </a:xfrm>
          <a:prstGeom prst="rect">
            <a:avLst/>
          </a:prstGeom>
          <a:noFill/>
        </p:spPr>
        <p:txBody>
          <a:bodyPr wrap="square">
            <a:spAutoFit/>
          </a:bodyPr>
          <a:lstStyle/>
          <a:p>
            <a:r>
              <a:rPr lang="en-US" b="1" dirty="0">
                <a:solidFill>
                  <a:schemeClr val="tx1"/>
                </a:solidFill>
              </a:rPr>
              <a:t>Executive Summary: Global &amp; India Water Soluble Fertilizers Market, 2017-2035</a:t>
            </a:r>
          </a:p>
        </p:txBody>
      </p:sp>
      <p:graphicFrame>
        <p:nvGraphicFramePr>
          <p:cNvPr id="35" name="Chart 34">
            <a:extLst>
              <a:ext uri="{FF2B5EF4-FFF2-40B4-BE49-F238E27FC236}">
                <a16:creationId xmlns:a16="http://schemas.microsoft.com/office/drawing/2014/main" id="{34E24A75-4312-93D6-3F9D-2BAA671BEE25}"/>
              </a:ext>
            </a:extLst>
          </p:cNvPr>
          <p:cNvGraphicFramePr/>
          <p:nvPr>
            <p:extLst>
              <p:ext uri="{D42A27DB-BD31-4B8C-83A1-F6EECF244321}">
                <p14:modId xmlns:p14="http://schemas.microsoft.com/office/powerpoint/2010/main" val="1154559527"/>
              </p:ext>
            </p:extLst>
          </p:nvPr>
        </p:nvGraphicFramePr>
        <p:xfrm>
          <a:off x="4792502" y="2293781"/>
          <a:ext cx="3876328" cy="1181811"/>
        </p:xfrm>
        <a:graphic>
          <a:graphicData uri="http://schemas.openxmlformats.org/drawingml/2006/chart">
            <c:chart xmlns:c="http://schemas.openxmlformats.org/drawingml/2006/chart" xmlns:r="http://schemas.openxmlformats.org/officeDocument/2006/relationships" r:id="rId3"/>
          </a:graphicData>
        </a:graphic>
      </p:graphicFrame>
      <p:sp>
        <p:nvSpPr>
          <p:cNvPr id="36" name="Rectangle 35">
            <a:extLst>
              <a:ext uri="{FF2B5EF4-FFF2-40B4-BE49-F238E27FC236}">
                <a16:creationId xmlns:a16="http://schemas.microsoft.com/office/drawing/2014/main" id="{17608163-366D-17BC-432D-CDD7A5944B23}"/>
              </a:ext>
            </a:extLst>
          </p:cNvPr>
          <p:cNvSpPr/>
          <p:nvPr/>
        </p:nvSpPr>
        <p:spPr>
          <a:xfrm>
            <a:off x="4517088" y="924214"/>
            <a:ext cx="582746" cy="659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3600" b="1" dirty="0">
                <a:solidFill>
                  <a:prstClr val="white">
                    <a:lumMod val="65000"/>
                  </a:prstClr>
                </a:solidFill>
                <a:effectLst>
                  <a:outerShdw blurRad="38100" dist="38100" dir="2700000" algn="tl">
                    <a:srgbClr val="000000">
                      <a:alpha val="43137"/>
                    </a:srgbClr>
                  </a:outerShdw>
                </a:effectLst>
                <a:latin typeface="Calibri" panose="020F0502020204030204"/>
              </a:rPr>
              <a:t>2</a:t>
            </a:r>
            <a:endParaRPr kumimoji="0" lang="en-US" sz="3600" b="1" i="0" u="none" strike="noStrike" kern="1200" cap="none" spc="0" normalizeH="0" baseline="0" noProof="0" dirty="0">
              <a:ln>
                <a:noFill/>
              </a:ln>
              <a:solidFill>
                <a:prstClr val="white">
                  <a:lumMod val="65000"/>
                </a:prstClr>
              </a:solidFill>
              <a:effectLst>
                <a:outerShdw blurRad="38100" dist="38100" dir="2700000" algn="tl">
                  <a:srgbClr val="000000">
                    <a:alpha val="43137"/>
                  </a:srgbClr>
                </a:outerShdw>
              </a:effectLst>
              <a:uLnTx/>
              <a:uFillTx/>
              <a:latin typeface="Calibri" panose="020F0502020204030204"/>
              <a:ea typeface="+mn-ea"/>
              <a:cs typeface="+mn-cs"/>
            </a:endParaRPr>
          </a:p>
        </p:txBody>
      </p:sp>
      <p:cxnSp>
        <p:nvCxnSpPr>
          <p:cNvPr id="37" name="Straight Arrow Connector 36">
            <a:extLst>
              <a:ext uri="{FF2B5EF4-FFF2-40B4-BE49-F238E27FC236}">
                <a16:creationId xmlns:a16="http://schemas.microsoft.com/office/drawing/2014/main" id="{D39D8090-62DB-BFF1-DEE8-5AAEEBEB8F91}"/>
              </a:ext>
            </a:extLst>
          </p:cNvPr>
          <p:cNvCxnSpPr>
            <a:cxnSpLocks/>
          </p:cNvCxnSpPr>
          <p:nvPr/>
        </p:nvCxnSpPr>
        <p:spPr>
          <a:xfrm flipH="1">
            <a:off x="8395795" y="1798662"/>
            <a:ext cx="1635" cy="338622"/>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38" name="Oval 8">
            <a:extLst>
              <a:ext uri="{FF2B5EF4-FFF2-40B4-BE49-F238E27FC236}">
                <a16:creationId xmlns:a16="http://schemas.microsoft.com/office/drawing/2014/main" id="{0B5862C5-93FB-369F-DD56-577D9779D84E}"/>
              </a:ext>
            </a:extLst>
          </p:cNvPr>
          <p:cNvSpPr/>
          <p:nvPr/>
        </p:nvSpPr>
        <p:spPr>
          <a:xfrm>
            <a:off x="6807916" y="1586369"/>
            <a:ext cx="1598349" cy="465653"/>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accent5">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CAGR 2031E-2035F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5.28%</a:t>
            </a:r>
          </a:p>
        </p:txBody>
      </p:sp>
      <p:cxnSp>
        <p:nvCxnSpPr>
          <p:cNvPr id="40" name="Straight Arrow Connector 39">
            <a:extLst>
              <a:ext uri="{FF2B5EF4-FFF2-40B4-BE49-F238E27FC236}">
                <a16:creationId xmlns:a16="http://schemas.microsoft.com/office/drawing/2014/main" id="{E6FA9D0D-1B84-4D69-1D3A-4C24B4A56BB2}"/>
              </a:ext>
            </a:extLst>
          </p:cNvPr>
          <p:cNvCxnSpPr>
            <a:cxnSpLocks/>
          </p:cNvCxnSpPr>
          <p:nvPr/>
        </p:nvCxnSpPr>
        <p:spPr>
          <a:xfrm>
            <a:off x="6441822" y="1832073"/>
            <a:ext cx="0" cy="503248"/>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41" name="Oval 8">
            <a:extLst>
              <a:ext uri="{FF2B5EF4-FFF2-40B4-BE49-F238E27FC236}">
                <a16:creationId xmlns:a16="http://schemas.microsoft.com/office/drawing/2014/main" id="{551DA199-57C7-F6A7-812E-9343ACF0FE26}"/>
              </a:ext>
            </a:extLst>
          </p:cNvPr>
          <p:cNvSpPr/>
          <p:nvPr/>
        </p:nvSpPr>
        <p:spPr>
          <a:xfrm>
            <a:off x="5008349" y="1612401"/>
            <a:ext cx="1433475" cy="436851"/>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accent5">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mn-cs"/>
              </a:rPr>
              <a:t>1.42%</a:t>
            </a:r>
          </a:p>
        </p:txBody>
      </p:sp>
      <p:cxnSp>
        <p:nvCxnSpPr>
          <p:cNvPr id="42" name="Straight Arrow Connector 41">
            <a:extLst>
              <a:ext uri="{FF2B5EF4-FFF2-40B4-BE49-F238E27FC236}">
                <a16:creationId xmlns:a16="http://schemas.microsoft.com/office/drawing/2014/main" id="{5492760E-CC1B-2EA4-455F-9ECBF837477F}"/>
              </a:ext>
            </a:extLst>
          </p:cNvPr>
          <p:cNvCxnSpPr>
            <a:cxnSpLocks/>
          </p:cNvCxnSpPr>
          <p:nvPr/>
        </p:nvCxnSpPr>
        <p:spPr>
          <a:xfrm>
            <a:off x="6807914" y="1833646"/>
            <a:ext cx="0" cy="503248"/>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48" name="Rectangle 47">
            <a:extLst>
              <a:ext uri="{FF2B5EF4-FFF2-40B4-BE49-F238E27FC236}">
                <a16:creationId xmlns:a16="http://schemas.microsoft.com/office/drawing/2014/main" id="{55E68A18-8171-D860-0B85-276709F07F89}"/>
              </a:ext>
            </a:extLst>
          </p:cNvPr>
          <p:cNvSpPr/>
          <p:nvPr/>
        </p:nvSpPr>
        <p:spPr>
          <a:xfrm>
            <a:off x="4934822" y="1019774"/>
            <a:ext cx="3858277" cy="40011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tab pos="1714500" algn="l"/>
              </a:tabLst>
              <a:defRPr/>
            </a:pP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Water Soluble Fertilizers Market</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2017, 2021, 2030F &amp; 2035F (USD Millions)</a:t>
            </a:r>
          </a:p>
        </p:txBody>
      </p:sp>
      <p:cxnSp>
        <p:nvCxnSpPr>
          <p:cNvPr id="49" name="Straight Arrow Connector 48">
            <a:extLst>
              <a:ext uri="{FF2B5EF4-FFF2-40B4-BE49-F238E27FC236}">
                <a16:creationId xmlns:a16="http://schemas.microsoft.com/office/drawing/2014/main" id="{365BCE8A-3DF6-C815-0083-426979DDA32D}"/>
              </a:ext>
            </a:extLst>
          </p:cNvPr>
          <p:cNvCxnSpPr>
            <a:cxnSpLocks/>
          </p:cNvCxnSpPr>
          <p:nvPr/>
        </p:nvCxnSpPr>
        <p:spPr>
          <a:xfrm>
            <a:off x="5099834" y="1962333"/>
            <a:ext cx="0" cy="598725"/>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50" name="Chart 49">
            <a:extLst>
              <a:ext uri="{FF2B5EF4-FFF2-40B4-BE49-F238E27FC236}">
                <a16:creationId xmlns:a16="http://schemas.microsoft.com/office/drawing/2014/main" id="{0F3F9E36-14A8-14C0-3BDD-895644998E2D}"/>
              </a:ext>
            </a:extLst>
          </p:cNvPr>
          <p:cNvGraphicFramePr/>
          <p:nvPr>
            <p:extLst>
              <p:ext uri="{D42A27DB-BD31-4B8C-83A1-F6EECF244321}">
                <p14:modId xmlns:p14="http://schemas.microsoft.com/office/powerpoint/2010/main" val="2884675308"/>
              </p:ext>
            </p:extLst>
          </p:nvPr>
        </p:nvGraphicFramePr>
        <p:xfrm>
          <a:off x="599353" y="4823619"/>
          <a:ext cx="3876328" cy="1406025"/>
        </p:xfrm>
        <a:graphic>
          <a:graphicData uri="http://schemas.openxmlformats.org/drawingml/2006/chart">
            <c:chart xmlns:c="http://schemas.openxmlformats.org/drawingml/2006/chart" xmlns:r="http://schemas.openxmlformats.org/officeDocument/2006/relationships" r:id="rId4"/>
          </a:graphicData>
        </a:graphic>
      </p:graphicFrame>
      <p:sp>
        <p:nvSpPr>
          <p:cNvPr id="51" name="TextBox 20">
            <a:extLst>
              <a:ext uri="{FF2B5EF4-FFF2-40B4-BE49-F238E27FC236}">
                <a16:creationId xmlns:a16="http://schemas.microsoft.com/office/drawing/2014/main" id="{03670735-8481-E610-6E3F-8B248FA598AC}"/>
              </a:ext>
            </a:extLst>
          </p:cNvPr>
          <p:cNvSpPr txBox="1"/>
          <p:nvPr/>
        </p:nvSpPr>
        <p:spPr>
          <a:xfrm>
            <a:off x="2240142" y="6150197"/>
            <a:ext cx="2391356"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a:t>
            </a: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 ChemAnalyst</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
        <p:nvSpPr>
          <p:cNvPr id="52" name="Rectangle 51">
            <a:extLst>
              <a:ext uri="{FF2B5EF4-FFF2-40B4-BE49-F238E27FC236}">
                <a16:creationId xmlns:a16="http://schemas.microsoft.com/office/drawing/2014/main" id="{73A29FEF-DA17-ABBB-6F25-B6677C21D2AC}"/>
              </a:ext>
            </a:extLst>
          </p:cNvPr>
          <p:cNvSpPr/>
          <p:nvPr/>
        </p:nvSpPr>
        <p:spPr>
          <a:xfrm>
            <a:off x="755074" y="3716868"/>
            <a:ext cx="3858277" cy="40011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tab pos="1714500" algn="l"/>
              </a:tabLst>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India</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Water Soluble Fertilizers Market</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 2021, 2030F &amp; 2035F (</a:t>
            </a: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t>
            </a:r>
          </a:p>
        </p:txBody>
      </p:sp>
      <p:cxnSp>
        <p:nvCxnSpPr>
          <p:cNvPr id="54" name="Straight Arrow Connector 53">
            <a:extLst>
              <a:ext uri="{FF2B5EF4-FFF2-40B4-BE49-F238E27FC236}">
                <a16:creationId xmlns:a16="http://schemas.microsoft.com/office/drawing/2014/main" id="{0486E7B9-E07D-35BE-1176-1CE0E2474646}"/>
              </a:ext>
            </a:extLst>
          </p:cNvPr>
          <p:cNvCxnSpPr>
            <a:cxnSpLocks/>
          </p:cNvCxnSpPr>
          <p:nvPr/>
        </p:nvCxnSpPr>
        <p:spPr>
          <a:xfrm>
            <a:off x="4199155" y="4488470"/>
            <a:ext cx="3491" cy="402866"/>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55" name="Oval 8">
            <a:extLst>
              <a:ext uri="{FF2B5EF4-FFF2-40B4-BE49-F238E27FC236}">
                <a16:creationId xmlns:a16="http://schemas.microsoft.com/office/drawing/2014/main" id="{AD3C0E4A-209D-3770-8152-4DAD6F8F814B}"/>
              </a:ext>
            </a:extLst>
          </p:cNvPr>
          <p:cNvSpPr/>
          <p:nvPr/>
        </p:nvSpPr>
        <p:spPr>
          <a:xfrm>
            <a:off x="2614767" y="4252077"/>
            <a:ext cx="1598349" cy="553997"/>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accent5">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CAGR 2031E-2035F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5.71%</a:t>
            </a:r>
          </a:p>
        </p:txBody>
      </p:sp>
      <p:cxnSp>
        <p:nvCxnSpPr>
          <p:cNvPr id="56" name="Connector: Elbow 55">
            <a:extLst>
              <a:ext uri="{FF2B5EF4-FFF2-40B4-BE49-F238E27FC236}">
                <a16:creationId xmlns:a16="http://schemas.microsoft.com/office/drawing/2014/main" id="{8EFA1D47-EBE4-010C-C1C3-65761C6449D6}"/>
              </a:ext>
            </a:extLst>
          </p:cNvPr>
          <p:cNvCxnSpPr>
            <a:cxnSpLocks/>
          </p:cNvCxnSpPr>
          <p:nvPr/>
        </p:nvCxnSpPr>
        <p:spPr>
          <a:xfrm rot="10800000" flipV="1">
            <a:off x="799275" y="4495195"/>
            <a:ext cx="1319737" cy="640513"/>
          </a:xfrm>
          <a:prstGeom prst="bentConnector3">
            <a:avLst>
              <a:gd name="adj1" fmla="val 99034"/>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FCF5F099-1191-6A71-2DB4-BCAA3D7F9F24}"/>
              </a:ext>
            </a:extLst>
          </p:cNvPr>
          <p:cNvCxnSpPr>
            <a:cxnSpLocks/>
          </p:cNvCxnSpPr>
          <p:nvPr/>
        </p:nvCxnSpPr>
        <p:spPr>
          <a:xfrm>
            <a:off x="2248673" y="4490648"/>
            <a:ext cx="0" cy="598725"/>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58" name="Oval 8">
            <a:extLst>
              <a:ext uri="{FF2B5EF4-FFF2-40B4-BE49-F238E27FC236}">
                <a16:creationId xmlns:a16="http://schemas.microsoft.com/office/drawing/2014/main" id="{5F98FD45-5844-9E79-2F50-CE21C296E4A9}"/>
              </a:ext>
            </a:extLst>
          </p:cNvPr>
          <p:cNvSpPr/>
          <p:nvPr/>
        </p:nvSpPr>
        <p:spPr>
          <a:xfrm>
            <a:off x="815200" y="4283575"/>
            <a:ext cx="1433475" cy="519730"/>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accent5">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mn-cs"/>
              </a:rPr>
              <a:t>3.37%</a:t>
            </a:r>
          </a:p>
        </p:txBody>
      </p:sp>
      <p:sp>
        <p:nvSpPr>
          <p:cNvPr id="59" name="Rectangle 58">
            <a:extLst>
              <a:ext uri="{FF2B5EF4-FFF2-40B4-BE49-F238E27FC236}">
                <a16:creationId xmlns:a16="http://schemas.microsoft.com/office/drawing/2014/main" id="{EA987BE4-74AF-DE9E-41B2-994FE0EDFA09}"/>
              </a:ext>
            </a:extLst>
          </p:cNvPr>
          <p:cNvSpPr/>
          <p:nvPr/>
        </p:nvSpPr>
        <p:spPr>
          <a:xfrm>
            <a:off x="427016" y="3675636"/>
            <a:ext cx="4152900" cy="2650215"/>
          </a:xfrm>
          <a:prstGeom prst="rect">
            <a:avLst/>
          </a:prstGeom>
          <a:no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7C355651-515B-67E8-9B3E-A55200C57E20}"/>
              </a:ext>
            </a:extLst>
          </p:cNvPr>
          <p:cNvSpPr/>
          <p:nvPr/>
        </p:nvSpPr>
        <p:spPr>
          <a:xfrm>
            <a:off x="4640199" y="3675636"/>
            <a:ext cx="4152900" cy="2674615"/>
          </a:xfrm>
          <a:prstGeom prst="rect">
            <a:avLst/>
          </a:prstGeom>
          <a:no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C193C59A-EA4F-FC90-88CD-FA5F4D983E00}"/>
              </a:ext>
            </a:extLst>
          </p:cNvPr>
          <p:cNvSpPr txBox="1"/>
          <p:nvPr/>
        </p:nvSpPr>
        <p:spPr>
          <a:xfrm>
            <a:off x="4890114" y="6175731"/>
            <a:ext cx="3926226" cy="241792"/>
          </a:xfrm>
          <a:prstGeom prst="rect">
            <a:avLst/>
          </a:prstGeom>
          <a:noFill/>
        </p:spPr>
        <p:txBody>
          <a:bodyPr wrap="square" rtlCol="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2" name="Straight Arrow Connector 61">
            <a:extLst>
              <a:ext uri="{FF2B5EF4-FFF2-40B4-BE49-F238E27FC236}">
                <a16:creationId xmlns:a16="http://schemas.microsoft.com/office/drawing/2014/main" id="{95CA4139-C0D5-D9A4-893C-4A994EBB0FBC}"/>
              </a:ext>
            </a:extLst>
          </p:cNvPr>
          <p:cNvCxnSpPr>
            <a:cxnSpLocks/>
          </p:cNvCxnSpPr>
          <p:nvPr/>
        </p:nvCxnSpPr>
        <p:spPr>
          <a:xfrm>
            <a:off x="2614765" y="4492221"/>
            <a:ext cx="0" cy="598725"/>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3" name="Chart 62">
            <a:extLst>
              <a:ext uri="{FF2B5EF4-FFF2-40B4-BE49-F238E27FC236}">
                <a16:creationId xmlns:a16="http://schemas.microsoft.com/office/drawing/2014/main" id="{42F97D6B-2499-D92E-9EEB-D3AF1ECD88CE}"/>
              </a:ext>
            </a:extLst>
          </p:cNvPr>
          <p:cNvGraphicFramePr/>
          <p:nvPr>
            <p:extLst>
              <p:ext uri="{D42A27DB-BD31-4B8C-83A1-F6EECF244321}">
                <p14:modId xmlns:p14="http://schemas.microsoft.com/office/powerpoint/2010/main" val="894154902"/>
              </p:ext>
            </p:extLst>
          </p:nvPr>
        </p:nvGraphicFramePr>
        <p:xfrm>
          <a:off x="4800418" y="5016915"/>
          <a:ext cx="3876328" cy="1333337"/>
        </p:xfrm>
        <a:graphic>
          <a:graphicData uri="http://schemas.openxmlformats.org/drawingml/2006/chart">
            <c:chart xmlns:c="http://schemas.openxmlformats.org/drawingml/2006/chart" xmlns:r="http://schemas.openxmlformats.org/officeDocument/2006/relationships" r:id="rId5"/>
          </a:graphicData>
        </a:graphic>
      </p:graphicFrame>
      <p:cxnSp>
        <p:nvCxnSpPr>
          <p:cNvPr id="65" name="Straight Arrow Connector 64">
            <a:extLst>
              <a:ext uri="{FF2B5EF4-FFF2-40B4-BE49-F238E27FC236}">
                <a16:creationId xmlns:a16="http://schemas.microsoft.com/office/drawing/2014/main" id="{2953A93C-6D5D-023C-C980-CC4A34C1B6BA}"/>
              </a:ext>
            </a:extLst>
          </p:cNvPr>
          <p:cNvCxnSpPr>
            <a:cxnSpLocks/>
          </p:cNvCxnSpPr>
          <p:nvPr/>
        </p:nvCxnSpPr>
        <p:spPr>
          <a:xfrm flipH="1">
            <a:off x="8403711" y="4521796"/>
            <a:ext cx="1635" cy="338622"/>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66" name="Oval 8">
            <a:extLst>
              <a:ext uri="{FF2B5EF4-FFF2-40B4-BE49-F238E27FC236}">
                <a16:creationId xmlns:a16="http://schemas.microsoft.com/office/drawing/2014/main" id="{7C6AA501-E0E4-4EB3-D310-219D04B25551}"/>
              </a:ext>
            </a:extLst>
          </p:cNvPr>
          <p:cNvSpPr/>
          <p:nvPr/>
        </p:nvSpPr>
        <p:spPr>
          <a:xfrm>
            <a:off x="6815832" y="4309503"/>
            <a:ext cx="1598349" cy="465653"/>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accent5">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CAGR 2031E-2035F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5.98%</a:t>
            </a:r>
          </a:p>
        </p:txBody>
      </p:sp>
      <p:cxnSp>
        <p:nvCxnSpPr>
          <p:cNvPr id="67" name="Straight Arrow Connector 66">
            <a:extLst>
              <a:ext uri="{FF2B5EF4-FFF2-40B4-BE49-F238E27FC236}">
                <a16:creationId xmlns:a16="http://schemas.microsoft.com/office/drawing/2014/main" id="{58D95480-7371-919A-E07C-D5A48F987A39}"/>
              </a:ext>
            </a:extLst>
          </p:cNvPr>
          <p:cNvCxnSpPr>
            <a:cxnSpLocks/>
          </p:cNvCxnSpPr>
          <p:nvPr/>
        </p:nvCxnSpPr>
        <p:spPr>
          <a:xfrm>
            <a:off x="6449738" y="4555207"/>
            <a:ext cx="0" cy="503248"/>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68" name="Oval 8">
            <a:extLst>
              <a:ext uri="{FF2B5EF4-FFF2-40B4-BE49-F238E27FC236}">
                <a16:creationId xmlns:a16="http://schemas.microsoft.com/office/drawing/2014/main" id="{691602DA-26CC-6EC7-B960-D227B8026EF5}"/>
              </a:ext>
            </a:extLst>
          </p:cNvPr>
          <p:cNvSpPr/>
          <p:nvPr/>
        </p:nvSpPr>
        <p:spPr>
          <a:xfrm>
            <a:off x="5016265" y="4335535"/>
            <a:ext cx="1433475" cy="436851"/>
          </a:xfrm>
          <a:custGeom>
            <a:avLst/>
            <a:gdLst>
              <a:gd name="connsiteX0" fmla="*/ 0 w 1901804"/>
              <a:gd name="connsiteY0" fmla="*/ 227941 h 455881"/>
              <a:gd name="connsiteX1" fmla="*/ 950902 w 1901804"/>
              <a:gd name="connsiteY1" fmla="*/ 0 h 455881"/>
              <a:gd name="connsiteX2" fmla="*/ 1901804 w 1901804"/>
              <a:gd name="connsiteY2" fmla="*/ 227941 h 455881"/>
              <a:gd name="connsiteX3" fmla="*/ 950902 w 1901804"/>
              <a:gd name="connsiteY3" fmla="*/ 455882 h 455881"/>
              <a:gd name="connsiteX4" fmla="*/ 0 w 1901804"/>
              <a:gd name="connsiteY4" fmla="*/ 227941 h 455881"/>
              <a:gd name="connsiteX0" fmla="*/ 0 w 1703022"/>
              <a:gd name="connsiteY0" fmla="*/ 214728 h 455955"/>
              <a:gd name="connsiteX1" fmla="*/ 752120 w 1703022"/>
              <a:gd name="connsiteY1" fmla="*/ 39 h 455955"/>
              <a:gd name="connsiteX2" fmla="*/ 1703022 w 1703022"/>
              <a:gd name="connsiteY2" fmla="*/ 227980 h 455955"/>
              <a:gd name="connsiteX3" fmla="*/ 752120 w 1703022"/>
              <a:gd name="connsiteY3" fmla="*/ 455921 h 455955"/>
              <a:gd name="connsiteX4" fmla="*/ 0 w 1703022"/>
              <a:gd name="connsiteY4" fmla="*/ 214728 h 455955"/>
              <a:gd name="connsiteX0" fmla="*/ 0 w 1543996"/>
              <a:gd name="connsiteY0" fmla="*/ 214895 h 456206"/>
              <a:gd name="connsiteX1" fmla="*/ 752120 w 1543996"/>
              <a:gd name="connsiteY1" fmla="*/ 206 h 456206"/>
              <a:gd name="connsiteX2" fmla="*/ 1543996 w 1543996"/>
              <a:gd name="connsiteY2" fmla="*/ 188391 h 456206"/>
              <a:gd name="connsiteX3" fmla="*/ 752120 w 1543996"/>
              <a:gd name="connsiteY3" fmla="*/ 456088 h 456206"/>
              <a:gd name="connsiteX4" fmla="*/ 0 w 1543996"/>
              <a:gd name="connsiteY4" fmla="*/ 214895 h 456206"/>
              <a:gd name="connsiteX0" fmla="*/ 0 w 1437978"/>
              <a:gd name="connsiteY0" fmla="*/ 214895 h 456206"/>
              <a:gd name="connsiteX1" fmla="*/ 646102 w 1437978"/>
              <a:gd name="connsiteY1" fmla="*/ 206 h 456206"/>
              <a:gd name="connsiteX2" fmla="*/ 1437978 w 1437978"/>
              <a:gd name="connsiteY2" fmla="*/ 188391 h 456206"/>
              <a:gd name="connsiteX3" fmla="*/ 646102 w 1437978"/>
              <a:gd name="connsiteY3" fmla="*/ 456088 h 456206"/>
              <a:gd name="connsiteX4" fmla="*/ 0 w 1437978"/>
              <a:gd name="connsiteY4" fmla="*/ 214895 h 456206"/>
              <a:gd name="connsiteX0" fmla="*/ 0 w 1331960"/>
              <a:gd name="connsiteY0" fmla="*/ 214895 h 456206"/>
              <a:gd name="connsiteX1" fmla="*/ 646102 w 1331960"/>
              <a:gd name="connsiteY1" fmla="*/ 206 h 456206"/>
              <a:gd name="connsiteX2" fmla="*/ 1331960 w 1331960"/>
              <a:gd name="connsiteY2" fmla="*/ 188391 h 456206"/>
              <a:gd name="connsiteX3" fmla="*/ 646102 w 1331960"/>
              <a:gd name="connsiteY3" fmla="*/ 456088 h 456206"/>
              <a:gd name="connsiteX4" fmla="*/ 0 w 1331960"/>
              <a:gd name="connsiteY4" fmla="*/ 214895 h 456206"/>
              <a:gd name="connsiteX0" fmla="*/ 0 w 1331960"/>
              <a:gd name="connsiteY0" fmla="*/ 254578 h 495858"/>
              <a:gd name="connsiteX1" fmla="*/ 646102 w 1331960"/>
              <a:gd name="connsiteY1" fmla="*/ 132 h 495858"/>
              <a:gd name="connsiteX2" fmla="*/ 1331960 w 1331960"/>
              <a:gd name="connsiteY2" fmla="*/ 228074 h 495858"/>
              <a:gd name="connsiteX3" fmla="*/ 646102 w 1331960"/>
              <a:gd name="connsiteY3" fmla="*/ 495771 h 495858"/>
              <a:gd name="connsiteX4" fmla="*/ 0 w 1331960"/>
              <a:gd name="connsiteY4" fmla="*/ 254578 h 495858"/>
              <a:gd name="connsiteX0" fmla="*/ 0 w 1331960"/>
              <a:gd name="connsiteY0" fmla="*/ 281058 h 522341"/>
              <a:gd name="connsiteX1" fmla="*/ 646102 w 1331960"/>
              <a:gd name="connsiteY1" fmla="*/ 107 h 522341"/>
              <a:gd name="connsiteX2" fmla="*/ 1331960 w 1331960"/>
              <a:gd name="connsiteY2" fmla="*/ 254554 h 522341"/>
              <a:gd name="connsiteX3" fmla="*/ 646102 w 1331960"/>
              <a:gd name="connsiteY3" fmla="*/ 522251 h 522341"/>
              <a:gd name="connsiteX4" fmla="*/ 0 w 1331960"/>
              <a:gd name="connsiteY4" fmla="*/ 281058 h 522341"/>
              <a:gd name="connsiteX0" fmla="*/ 0 w 1331960"/>
              <a:gd name="connsiteY0" fmla="*/ 281058 h 482608"/>
              <a:gd name="connsiteX1" fmla="*/ 646102 w 1331960"/>
              <a:gd name="connsiteY1" fmla="*/ 107 h 482608"/>
              <a:gd name="connsiteX2" fmla="*/ 1331960 w 1331960"/>
              <a:gd name="connsiteY2" fmla="*/ 254554 h 482608"/>
              <a:gd name="connsiteX3" fmla="*/ 646102 w 1331960"/>
              <a:gd name="connsiteY3" fmla="*/ 482495 h 482608"/>
              <a:gd name="connsiteX4" fmla="*/ 0 w 1331960"/>
              <a:gd name="connsiteY4" fmla="*/ 281058 h 482608"/>
              <a:gd name="connsiteX0" fmla="*/ 0 w 1384969"/>
              <a:gd name="connsiteY0" fmla="*/ 254447 h 482388"/>
              <a:gd name="connsiteX1" fmla="*/ 699111 w 1384969"/>
              <a:gd name="connsiteY1" fmla="*/ 0 h 482388"/>
              <a:gd name="connsiteX2" fmla="*/ 1384969 w 1384969"/>
              <a:gd name="connsiteY2" fmla="*/ 254447 h 482388"/>
              <a:gd name="connsiteX3" fmla="*/ 699111 w 1384969"/>
              <a:gd name="connsiteY3" fmla="*/ 482388 h 482388"/>
              <a:gd name="connsiteX4" fmla="*/ 0 w 1384969"/>
              <a:gd name="connsiteY4" fmla="*/ 254447 h 482388"/>
              <a:gd name="connsiteX0" fmla="*/ 0 w 1384969"/>
              <a:gd name="connsiteY0" fmla="*/ 254534 h 482539"/>
              <a:gd name="connsiteX1" fmla="*/ 699111 w 1384969"/>
              <a:gd name="connsiteY1" fmla="*/ 87 h 482539"/>
              <a:gd name="connsiteX2" fmla="*/ 1384969 w 1384969"/>
              <a:gd name="connsiteY2" fmla="*/ 232672 h 482539"/>
              <a:gd name="connsiteX3" fmla="*/ 699111 w 1384969"/>
              <a:gd name="connsiteY3" fmla="*/ 482475 h 482539"/>
              <a:gd name="connsiteX4" fmla="*/ 0 w 1384969"/>
              <a:gd name="connsiteY4" fmla="*/ 254534 h 482539"/>
              <a:gd name="connsiteX0" fmla="*/ 0 w 1410343"/>
              <a:gd name="connsiteY0" fmla="*/ 232584 h 482388"/>
              <a:gd name="connsiteX1" fmla="*/ 724485 w 1410343"/>
              <a:gd name="connsiteY1" fmla="*/ 0 h 482388"/>
              <a:gd name="connsiteX2" fmla="*/ 1410343 w 1410343"/>
              <a:gd name="connsiteY2" fmla="*/ 232585 h 482388"/>
              <a:gd name="connsiteX3" fmla="*/ 724485 w 1410343"/>
              <a:gd name="connsiteY3" fmla="*/ 482388 h 482388"/>
              <a:gd name="connsiteX4" fmla="*/ 0 w 1410343"/>
              <a:gd name="connsiteY4" fmla="*/ 232584 h 482388"/>
              <a:gd name="connsiteX0" fmla="*/ 0 w 1397657"/>
              <a:gd name="connsiteY0" fmla="*/ 199964 h 482728"/>
              <a:gd name="connsiteX1" fmla="*/ 711799 w 1397657"/>
              <a:gd name="connsiteY1" fmla="*/ 173 h 482728"/>
              <a:gd name="connsiteX2" fmla="*/ 1397657 w 1397657"/>
              <a:gd name="connsiteY2" fmla="*/ 232758 h 482728"/>
              <a:gd name="connsiteX3" fmla="*/ 711799 w 1397657"/>
              <a:gd name="connsiteY3" fmla="*/ 482561 h 482728"/>
              <a:gd name="connsiteX4" fmla="*/ 0 w 1397657"/>
              <a:gd name="connsiteY4" fmla="*/ 199964 h 482728"/>
              <a:gd name="connsiteX0" fmla="*/ 0 w 1372284"/>
              <a:gd name="connsiteY0" fmla="*/ 199791 h 482388"/>
              <a:gd name="connsiteX1" fmla="*/ 711799 w 1372284"/>
              <a:gd name="connsiteY1" fmla="*/ 0 h 482388"/>
              <a:gd name="connsiteX2" fmla="*/ 1372284 w 1372284"/>
              <a:gd name="connsiteY2" fmla="*/ 199792 h 482388"/>
              <a:gd name="connsiteX3" fmla="*/ 711799 w 1372284"/>
              <a:gd name="connsiteY3" fmla="*/ 482388 h 482388"/>
              <a:gd name="connsiteX4" fmla="*/ 0 w 1372284"/>
              <a:gd name="connsiteY4" fmla="*/ 199791 h 4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284" h="482388">
                <a:moveTo>
                  <a:pt x="0" y="199791"/>
                </a:moveTo>
                <a:cubicBezTo>
                  <a:pt x="0" y="119393"/>
                  <a:pt x="483085" y="0"/>
                  <a:pt x="711799" y="0"/>
                </a:cubicBezTo>
                <a:cubicBezTo>
                  <a:pt x="940513" y="0"/>
                  <a:pt x="1372284" y="73904"/>
                  <a:pt x="1372284" y="199792"/>
                </a:cubicBezTo>
                <a:cubicBezTo>
                  <a:pt x="1372284" y="325680"/>
                  <a:pt x="940513" y="482388"/>
                  <a:pt x="711799" y="482388"/>
                </a:cubicBezTo>
                <a:cubicBezTo>
                  <a:pt x="483085" y="482388"/>
                  <a:pt x="0" y="280189"/>
                  <a:pt x="0" y="199791"/>
                </a:cubicBezTo>
                <a:close/>
              </a:path>
            </a:pathLst>
          </a:custGeom>
          <a:solidFill>
            <a:schemeClr val="accent5">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rgbClr val="E7E6E6">
                    <a:lumMod val="10000"/>
                  </a:srgbClr>
                </a:solidFill>
                <a:latin typeface="Verdana" panose="020B0604030504040204" pitchFamily="34" charset="0"/>
                <a:ea typeface="Verdana" panose="020B0604030504040204" pitchFamily="34" charset="0"/>
              </a:rPr>
              <a:t>3.71</a:t>
            </a:r>
            <a:r>
              <a:rPr kumimoji="0" lang="en-US" sz="1000" b="1"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mn-cs"/>
              </a:rPr>
              <a:t>%</a:t>
            </a:r>
          </a:p>
        </p:txBody>
      </p:sp>
      <p:cxnSp>
        <p:nvCxnSpPr>
          <p:cNvPr id="69" name="Straight Arrow Connector 68">
            <a:extLst>
              <a:ext uri="{FF2B5EF4-FFF2-40B4-BE49-F238E27FC236}">
                <a16:creationId xmlns:a16="http://schemas.microsoft.com/office/drawing/2014/main" id="{6117AF25-1CEB-5B78-F721-1D93877DD94F}"/>
              </a:ext>
            </a:extLst>
          </p:cNvPr>
          <p:cNvCxnSpPr>
            <a:cxnSpLocks/>
          </p:cNvCxnSpPr>
          <p:nvPr/>
        </p:nvCxnSpPr>
        <p:spPr>
          <a:xfrm>
            <a:off x="6815830" y="4556780"/>
            <a:ext cx="0" cy="503248"/>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209F0D93-155A-EF14-CDC9-C51873C95168}"/>
              </a:ext>
            </a:extLst>
          </p:cNvPr>
          <p:cNvSpPr/>
          <p:nvPr/>
        </p:nvSpPr>
        <p:spPr>
          <a:xfrm>
            <a:off x="4942738" y="3742908"/>
            <a:ext cx="3858277" cy="400110"/>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tab pos="1714500" algn="l"/>
              </a:tabLst>
              <a:defRPr/>
            </a:pPr>
            <a:r>
              <a:rPr lang="en-IN" sz="1000" b="1" dirty="0">
                <a:solidFill>
                  <a:prstClr val="black"/>
                </a:solidFill>
                <a:latin typeface="Verdana" panose="020B0604030504040204" pitchFamily="34" charset="0"/>
                <a:ea typeface="Verdana" panose="020B0604030504040204" pitchFamily="34" charset="0"/>
                <a:cs typeface="Verdana" panose="020B0604030504040204" pitchFamily="34" charset="0"/>
              </a:rPr>
              <a:t>India</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Water Soluble Fertilizers Market</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Size</a:t>
            </a:r>
            <a:r>
              <a:rPr kumimoji="0" lang="en-IN"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2017, 2021, 2030F &amp; 2035F (USD Millions)</a:t>
            </a:r>
          </a:p>
        </p:txBody>
      </p:sp>
      <p:cxnSp>
        <p:nvCxnSpPr>
          <p:cNvPr id="71" name="Straight Arrow Connector 70">
            <a:extLst>
              <a:ext uri="{FF2B5EF4-FFF2-40B4-BE49-F238E27FC236}">
                <a16:creationId xmlns:a16="http://schemas.microsoft.com/office/drawing/2014/main" id="{5BEDB85F-DF2E-D29A-F765-3286292EC553}"/>
              </a:ext>
            </a:extLst>
          </p:cNvPr>
          <p:cNvCxnSpPr>
            <a:cxnSpLocks/>
          </p:cNvCxnSpPr>
          <p:nvPr/>
        </p:nvCxnSpPr>
        <p:spPr>
          <a:xfrm>
            <a:off x="5107750" y="4685467"/>
            <a:ext cx="0" cy="598725"/>
          </a:xfrm>
          <a:prstGeom prst="straightConnector1">
            <a:avLst/>
          </a:prstGeom>
          <a:ln>
            <a:solidFill>
              <a:schemeClr val="tx2">
                <a:lumMod val="7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238882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264308" y="193793"/>
            <a:ext cx="7862888" cy="246221"/>
          </a:xfrm>
        </p:spPr>
        <p:txBody>
          <a:bodyPr wrap="square" lIns="0" tIns="0" rIns="0" bIns="0">
            <a:spAutoFit/>
          </a:bodyPr>
          <a:lstStyle/>
          <a:p>
            <a:pPr algn="l" rtl="0"/>
            <a:r>
              <a:rPr lang="en-US" sz="1600" b="1" dirty="0">
                <a:solidFill>
                  <a:prstClr val="black"/>
                </a:solidFill>
                <a:latin typeface="Arial" panose="020B0604020202020204" pitchFamily="34" charset="0"/>
                <a:cs typeface="Arial" panose="020B0604020202020204" pitchFamily="34" charset="0"/>
              </a:rPr>
              <a:t>East India Water Soluble Fertilizer </a:t>
            </a:r>
            <a:r>
              <a:rPr lang="en-IN" sz="1600" b="1" dirty="0">
                <a:solidFill>
                  <a:prstClr val="black"/>
                </a:solidFill>
                <a:latin typeface="Arial" panose="020B0604020202020204" pitchFamily="34" charset="0"/>
                <a:cs typeface="Arial" panose="020B0604020202020204" pitchFamily="34" charset="0"/>
              </a:rPr>
              <a:t>Market Share, By Type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110</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6F54838-DCC4-4118-A715-895564CAB047}"/>
              </a:ext>
            </a:extLst>
          </p:cNvPr>
          <p:cNvSpPr txBox="1"/>
          <p:nvPr/>
        </p:nvSpPr>
        <p:spPr>
          <a:xfrm>
            <a:off x="264308" y="520318"/>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4</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2</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East India Water Soluble Fertilizer Market Share, By Type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2" name="TextBox 11">
            <a:extLst>
              <a:ext uri="{FF2B5EF4-FFF2-40B4-BE49-F238E27FC236}">
                <a16:creationId xmlns:a16="http://schemas.microsoft.com/office/drawing/2014/main" id="{D7CC7456-CD95-4041-BAED-0CD33653F4CD}"/>
              </a:ext>
            </a:extLst>
          </p:cNvPr>
          <p:cNvSpPr txBox="1"/>
          <p:nvPr/>
        </p:nvSpPr>
        <p:spPr>
          <a:xfrm>
            <a:off x="7483315" y="6464152"/>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1B9D484A-AEF0-4991-A1E0-55D4E9B555E6}"/>
              </a:ext>
            </a:extLst>
          </p:cNvPr>
          <p:cNvSpPr txBox="1"/>
          <p:nvPr/>
        </p:nvSpPr>
        <p:spPr>
          <a:xfrm>
            <a:off x="7513468" y="3439092"/>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1" name="Chart 10">
            <a:extLst>
              <a:ext uri="{FF2B5EF4-FFF2-40B4-BE49-F238E27FC236}">
                <a16:creationId xmlns:a16="http://schemas.microsoft.com/office/drawing/2014/main" id="{529448BC-3414-44B5-B460-36E10663CE9E}"/>
              </a:ext>
            </a:extLst>
          </p:cNvPr>
          <p:cNvGraphicFramePr/>
          <p:nvPr>
            <p:extLst>
              <p:ext uri="{D42A27DB-BD31-4B8C-83A1-F6EECF244321}">
                <p14:modId xmlns:p14="http://schemas.microsoft.com/office/powerpoint/2010/main" val="2465642311"/>
              </p:ext>
            </p:extLst>
          </p:nvPr>
        </p:nvGraphicFramePr>
        <p:xfrm>
          <a:off x="186743" y="589967"/>
          <a:ext cx="8617334" cy="2870822"/>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383D65E0-4B39-4F41-B585-FE1C39C0CAD5}"/>
              </a:ext>
            </a:extLst>
          </p:cNvPr>
          <p:cNvSpPr txBox="1"/>
          <p:nvPr/>
        </p:nvSpPr>
        <p:spPr>
          <a:xfrm>
            <a:off x="432511" y="3676998"/>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43</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East India Water Soluble Fertilizer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graphicFrame>
        <p:nvGraphicFramePr>
          <p:cNvPr id="15" name="Chart 14">
            <a:extLst>
              <a:ext uri="{FF2B5EF4-FFF2-40B4-BE49-F238E27FC236}">
                <a16:creationId xmlns:a16="http://schemas.microsoft.com/office/drawing/2014/main" id="{15257A98-2DC8-488B-91D6-6B66D8204C61}"/>
              </a:ext>
            </a:extLst>
          </p:cNvPr>
          <p:cNvGraphicFramePr/>
          <p:nvPr>
            <p:extLst>
              <p:ext uri="{D42A27DB-BD31-4B8C-83A1-F6EECF244321}">
                <p14:modId xmlns:p14="http://schemas.microsoft.com/office/powerpoint/2010/main" val="4169176696"/>
              </p:ext>
            </p:extLst>
          </p:nvPr>
        </p:nvGraphicFramePr>
        <p:xfrm>
          <a:off x="266750" y="3700939"/>
          <a:ext cx="8660354" cy="2768073"/>
        </p:xfrm>
        <a:graphic>
          <a:graphicData uri="http://schemas.openxmlformats.org/drawingml/2006/chart">
            <c:chart xmlns:c="http://schemas.openxmlformats.org/drawingml/2006/chart" xmlns:r="http://schemas.openxmlformats.org/officeDocument/2006/relationships" r:id="rId4"/>
          </a:graphicData>
        </a:graphic>
      </p:graphicFrame>
      <p:sp>
        <p:nvSpPr>
          <p:cNvPr id="2" name="Footer Placeholder 1">
            <a:extLst>
              <a:ext uri="{FF2B5EF4-FFF2-40B4-BE49-F238E27FC236}">
                <a16:creationId xmlns:a16="http://schemas.microsoft.com/office/drawing/2014/main" id="{B4663460-217C-4643-9424-59DA7D434172}"/>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4" name="Slide Number Placeholder 3">
            <a:extLst>
              <a:ext uri="{FF2B5EF4-FFF2-40B4-BE49-F238E27FC236}">
                <a16:creationId xmlns:a16="http://schemas.microsoft.com/office/drawing/2014/main" id="{6DFD4DC4-EBB8-0CD9-91A3-1EDB2D23C145}"/>
              </a:ext>
            </a:extLst>
          </p:cNvPr>
          <p:cNvSpPr>
            <a:spLocks noGrp="1"/>
          </p:cNvSpPr>
          <p:nvPr>
            <p:ph type="sldNum" sz="quarter" idx="7"/>
          </p:nvPr>
        </p:nvSpPr>
        <p:spPr>
          <a:xfrm>
            <a:off x="8679478" y="6703034"/>
            <a:ext cx="353396" cy="154966"/>
          </a:xfrm>
        </p:spPr>
        <p:txBody>
          <a:bodyPr/>
          <a:lstStyle/>
          <a:p>
            <a:pPr marL="38100">
              <a:lnSpc>
                <a:spcPts val="1150"/>
              </a:lnSpc>
            </a:pPr>
            <a:fld id="{81D60167-4931-47E6-BA6A-407CBD079E47}" type="slidenum">
              <a:rPr lang="en-IN" smtClean="0"/>
              <a:pPr marL="38100">
                <a:lnSpc>
                  <a:spcPts val="1150"/>
                </a:lnSpc>
              </a:pPr>
              <a:t>110</a:t>
            </a:fld>
            <a:endParaRPr lang="en-IN" dirty="0"/>
          </a:p>
        </p:txBody>
      </p:sp>
    </p:spTree>
    <p:extLst>
      <p:ext uri="{BB962C8B-B14F-4D97-AF65-F5344CB8AC3E}">
        <p14:creationId xmlns:p14="http://schemas.microsoft.com/office/powerpoint/2010/main" val="6269940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493927" y="106442"/>
            <a:ext cx="5822024" cy="246221"/>
          </a:xfrm>
          <a:prstGeom prst="rect">
            <a:avLst/>
          </a:prstGeom>
        </p:spPr>
        <p:txBody>
          <a:bodyPr wrap="square" lIns="0" tIns="0" rIns="0" bIns="0">
            <a:spAutoFit/>
          </a:bodyPr>
          <a:lstStyle>
            <a:lvl1pPr>
              <a:defRPr sz="1600" b="1" i="0">
                <a:solidFill>
                  <a:prstClr val="black"/>
                </a:solidFill>
                <a:latin typeface="Arial" panose="020B0604020202020204" pitchFamily="34" charset="0"/>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East India Water Soluble Fertilizer Market Size, By Volume</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2" y="6581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111</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Folded Corner 10">
            <a:extLst>
              <a:ext uri="{FF2B5EF4-FFF2-40B4-BE49-F238E27FC236}">
                <a16:creationId xmlns:a16="http://schemas.microsoft.com/office/drawing/2014/main" id="{7BA28231-B6D3-4498-886B-93C247284576}"/>
              </a:ext>
            </a:extLst>
          </p:cNvPr>
          <p:cNvSpPr/>
          <p:nvPr/>
        </p:nvSpPr>
        <p:spPr>
          <a:xfrm>
            <a:off x="277985" y="838200"/>
            <a:ext cx="8588029" cy="5742776"/>
          </a:xfrm>
          <a:prstGeom prst="foldedCorner">
            <a:avLst>
              <a:gd name="adj" fmla="val 8509"/>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200000"/>
              </a:lnSpc>
              <a:spcBef>
                <a:spcPts val="600"/>
              </a:spcBef>
              <a:buFont typeface="Arial" panose="020B0604020202020204" pitchFamily="34" charset="0"/>
              <a:buChar char="•"/>
            </a:pPr>
            <a:r>
              <a:rPr lang="en-IN" sz="1050" b="0" i="0" dirty="0">
                <a:solidFill>
                  <a:schemeClr val="tx1">
                    <a:lumMod val="95000"/>
                    <a:lumOff val="5000"/>
                  </a:schemeClr>
                </a:solidFill>
                <a:effectLst/>
                <a:latin typeface="Verdana" panose="020B0604030504040204" pitchFamily="34" charset="0"/>
                <a:ea typeface="Verdana" panose="020B0604030504040204" pitchFamily="34" charset="0"/>
              </a:rPr>
              <a:t>Bihar, West Bengal, Odisha, Assam, Chhattisgarh and Jharkhand are the most fertiliser-consuming states in the east zone, accounting for 14% of total fertiliser nutrient consumption in the country. Other states in the zone, such as Arunachal Pradesh, Manipur, Meghalaya, Mizoram, Nagaland, Sikkim, and Tripura, account for under 0.1 percent of the country's total fertilizer use. </a:t>
            </a:r>
          </a:p>
          <a:p>
            <a:pPr marL="171450" indent="-171450" algn="just">
              <a:lnSpc>
                <a:spcPct val="200000"/>
              </a:lnSpc>
              <a:spcBef>
                <a:spcPts val="600"/>
              </a:spcBef>
              <a:buFont typeface="Arial" panose="020B0604020202020204" pitchFamily="34" charset="0"/>
              <a:buChar char="•"/>
            </a:pPr>
            <a:r>
              <a:rPr lang="en-IN" sz="1050" b="0" i="0" dirty="0">
                <a:solidFill>
                  <a:schemeClr val="tx1">
                    <a:lumMod val="95000"/>
                    <a:lumOff val="5000"/>
                  </a:schemeClr>
                </a:solidFill>
                <a:effectLst/>
                <a:latin typeface="Verdana" panose="020B0604030504040204" pitchFamily="34" charset="0"/>
                <a:ea typeface="Verdana" panose="020B0604030504040204" pitchFamily="34" charset="0"/>
              </a:rPr>
              <a:t>The amount of fertiliser used per hectare varies greatly, ranging from 2.4 kg in Arunachal Pradesh or 3.2 kg in Nagaland to 192 kg in Bihar and 169 kg in West Bengal. In the east zone, soil fertility is low to medium in terms of nitrogen and phosphate, and medium in terms of potash. NPK use ratio is around 4.2:1.8:1 in the east zone.</a:t>
            </a:r>
          </a:p>
          <a:p>
            <a:pPr marL="171450" indent="-171450" algn="just">
              <a:lnSpc>
                <a:spcPct val="20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Field &amp; Cash Crops e.g. rice, jute, etc. followed by Fruits and Vegetables are expected to lead the demand share for water soluble fertilizers in terms of consumption, whereas Foliage Crops is also likely to emerge as a prominent contributor to regional market growth.</a:t>
            </a:r>
          </a:p>
          <a:p>
            <a:pPr marL="171450" indent="-171450" algn="just">
              <a:lnSpc>
                <a:spcPct val="20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The total geographical area of the State is 78.483-lakh hectare. Gross cropped area of the State is 41, 59,977 hectare out of which net area shown is 28, 10,597 hectare that is 35.81% of the geographical area of Assam. The economy of Assam is predominantly agricultural based, as about 85% of the populations live on agricultural activities for their livelihood and 15 % is dependent on allied services.</a:t>
            </a:r>
          </a:p>
        </p:txBody>
      </p:sp>
      <p:sp>
        <p:nvSpPr>
          <p:cNvPr id="2" name="Footer Placeholder 1">
            <a:extLst>
              <a:ext uri="{FF2B5EF4-FFF2-40B4-BE49-F238E27FC236}">
                <a16:creationId xmlns:a16="http://schemas.microsoft.com/office/drawing/2014/main" id="{D00990BF-D9C5-41CF-A360-3496B18FF4CB}"/>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6" name="Slide Number Placeholder 5">
            <a:extLst>
              <a:ext uri="{FF2B5EF4-FFF2-40B4-BE49-F238E27FC236}">
                <a16:creationId xmlns:a16="http://schemas.microsoft.com/office/drawing/2014/main" id="{C1C63A03-3C94-10BB-30A1-BA3049D5C6F8}"/>
              </a:ext>
            </a:extLst>
          </p:cNvPr>
          <p:cNvSpPr>
            <a:spLocks noGrp="1"/>
          </p:cNvSpPr>
          <p:nvPr>
            <p:ph type="sldNum" sz="quarter" idx="7"/>
          </p:nvPr>
        </p:nvSpPr>
        <p:spPr>
          <a:xfrm>
            <a:off x="8587471" y="6703034"/>
            <a:ext cx="445403" cy="154966"/>
          </a:xfrm>
        </p:spPr>
        <p:txBody>
          <a:bodyPr/>
          <a:lstStyle/>
          <a:p>
            <a:pPr marL="38100">
              <a:lnSpc>
                <a:spcPts val="1150"/>
              </a:lnSpc>
            </a:pPr>
            <a:fld id="{81D60167-4931-47E6-BA6A-407CBD079E47}" type="slidenum">
              <a:rPr lang="en-IN" smtClean="0"/>
              <a:pPr marL="38100">
                <a:lnSpc>
                  <a:spcPts val="1150"/>
                </a:lnSpc>
              </a:pPr>
              <a:t>111</a:t>
            </a:fld>
            <a:endParaRPr lang="en-IN" dirty="0"/>
          </a:p>
        </p:txBody>
      </p:sp>
    </p:spTree>
    <p:extLst>
      <p:ext uri="{BB962C8B-B14F-4D97-AF65-F5344CB8AC3E}">
        <p14:creationId xmlns:p14="http://schemas.microsoft.com/office/powerpoint/2010/main" val="21794950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AC0EC2-4C6A-4D70-9E8E-7BBE31CFAC8D}"/>
              </a:ext>
            </a:extLst>
          </p:cNvPr>
          <p:cNvSpPr/>
          <p:nvPr/>
        </p:nvSpPr>
        <p:spPr>
          <a:xfrm>
            <a:off x="0" y="0"/>
            <a:ext cx="6400800" cy="6858000"/>
          </a:xfrm>
          <a:prstGeom prst="rect">
            <a:avLst/>
          </a:prstGeom>
          <a:solidFill>
            <a:srgbClr val="183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8EA7C3E-9ECD-4B5C-B516-1661B5CB9165}"/>
              </a:ext>
            </a:extLst>
          </p:cNvPr>
          <p:cNvSpPr/>
          <p:nvPr/>
        </p:nvSpPr>
        <p:spPr>
          <a:xfrm>
            <a:off x="228599" y="979093"/>
            <a:ext cx="5257801"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prstClr val="white"/>
                </a:solidFill>
                <a:effectLst/>
                <a:uLnTx/>
                <a:uFillTx/>
                <a:latin typeface="Arial" panose="020B0604020202020204" pitchFamily="34" charset="0"/>
                <a:ea typeface="Roboto" pitchFamily="2" charset="0"/>
                <a:cs typeface="Arial" panose="020B0604020202020204" pitchFamily="34" charset="0"/>
              </a:rPr>
              <a:t>Competition Landscape</a:t>
            </a:r>
          </a:p>
        </p:txBody>
      </p:sp>
      <p:cxnSp>
        <p:nvCxnSpPr>
          <p:cNvPr id="4" name="Straight Connector 3">
            <a:extLst>
              <a:ext uri="{FF2B5EF4-FFF2-40B4-BE49-F238E27FC236}">
                <a16:creationId xmlns:a16="http://schemas.microsoft.com/office/drawing/2014/main" id="{F047E9B8-0F23-4BB0-9B09-179FBDD20882}"/>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06E081-98D9-4B85-9B55-4D777B1575C9}"/>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06C5804-1A46-4C6D-8AF2-1EEE5B9416A1}"/>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70D423B-C4CA-4A9C-9D51-81767572C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860" y="2532009"/>
            <a:ext cx="6073140" cy="3727938"/>
          </a:xfrm>
          <a:prstGeom prst="rect">
            <a:avLst/>
          </a:prstGeom>
        </p:spPr>
      </p:pic>
      <p:sp>
        <p:nvSpPr>
          <p:cNvPr id="10" name="Footer Placeholder 9">
            <a:extLst>
              <a:ext uri="{FF2B5EF4-FFF2-40B4-BE49-F238E27FC236}">
                <a16:creationId xmlns:a16="http://schemas.microsoft.com/office/drawing/2014/main" id="{B1BD5FB5-7E80-BD01-9EEC-74EB61232691}"/>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11" name="Slide Number Placeholder 10">
            <a:extLst>
              <a:ext uri="{FF2B5EF4-FFF2-40B4-BE49-F238E27FC236}">
                <a16:creationId xmlns:a16="http://schemas.microsoft.com/office/drawing/2014/main" id="{F7196677-5F7A-9619-2006-A5506625733E}"/>
              </a:ext>
            </a:extLst>
          </p:cNvPr>
          <p:cNvSpPr>
            <a:spLocks noGrp="1"/>
          </p:cNvSpPr>
          <p:nvPr>
            <p:ph type="sldNum" sz="quarter" idx="7"/>
          </p:nvPr>
        </p:nvSpPr>
        <p:spPr>
          <a:xfrm>
            <a:off x="8686800" y="6703034"/>
            <a:ext cx="346074" cy="154966"/>
          </a:xfrm>
        </p:spPr>
        <p:txBody>
          <a:bodyPr/>
          <a:lstStyle/>
          <a:p>
            <a:pPr marL="38100">
              <a:lnSpc>
                <a:spcPts val="1150"/>
              </a:lnSpc>
            </a:pPr>
            <a:fld id="{81D60167-4931-47E6-BA6A-407CBD079E47}" type="slidenum">
              <a:rPr lang="en-IN" smtClean="0"/>
              <a:pPr marL="38100">
                <a:lnSpc>
                  <a:spcPts val="1150"/>
                </a:lnSpc>
              </a:pPr>
              <a:t>112</a:t>
            </a:fld>
            <a:endParaRPr lang="en-IN" dirty="0"/>
          </a:p>
        </p:txBody>
      </p:sp>
    </p:spTree>
    <p:extLst>
      <p:ext uri="{BB962C8B-B14F-4D97-AF65-F5344CB8AC3E}">
        <p14:creationId xmlns:p14="http://schemas.microsoft.com/office/powerpoint/2010/main" val="13079095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33D7F43-9B37-8C8C-B523-74C1E090A392}"/>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3" name="Slide Number Placeholder 2">
            <a:extLst>
              <a:ext uri="{FF2B5EF4-FFF2-40B4-BE49-F238E27FC236}">
                <a16:creationId xmlns:a16="http://schemas.microsoft.com/office/drawing/2014/main" id="{20CB78A4-7A5F-F3F9-3347-88F4F85C2EDB}"/>
              </a:ext>
            </a:extLst>
          </p:cNvPr>
          <p:cNvSpPr>
            <a:spLocks noGrp="1"/>
          </p:cNvSpPr>
          <p:nvPr>
            <p:ph type="sldNum" sz="quarter" idx="7"/>
          </p:nvPr>
        </p:nvSpPr>
        <p:spPr>
          <a:xfrm>
            <a:off x="8763000" y="6703033"/>
            <a:ext cx="269874" cy="167565"/>
          </a:xfrm>
        </p:spPr>
        <p:txBody>
          <a:bodyPr/>
          <a:lstStyle/>
          <a:p>
            <a:pPr marL="38100">
              <a:lnSpc>
                <a:spcPts val="1150"/>
              </a:lnSpc>
            </a:pPr>
            <a:fld id="{81D60167-4931-47E6-BA6A-407CBD079E47}" type="slidenum">
              <a:rPr lang="en-IN" smtClean="0"/>
              <a:pPr marL="38100">
                <a:lnSpc>
                  <a:spcPts val="1150"/>
                </a:lnSpc>
              </a:pPr>
              <a:t>113</a:t>
            </a:fld>
            <a:endParaRPr lang="en-IN" dirty="0"/>
          </a:p>
        </p:txBody>
      </p:sp>
      <p:graphicFrame>
        <p:nvGraphicFramePr>
          <p:cNvPr id="4" name="Chart 3">
            <a:extLst>
              <a:ext uri="{FF2B5EF4-FFF2-40B4-BE49-F238E27FC236}">
                <a16:creationId xmlns:a16="http://schemas.microsoft.com/office/drawing/2014/main" id="{D148B0DA-B446-E91A-05E0-7ECC269F8287}"/>
              </a:ext>
            </a:extLst>
          </p:cNvPr>
          <p:cNvGraphicFramePr/>
          <p:nvPr>
            <p:extLst>
              <p:ext uri="{D42A27DB-BD31-4B8C-83A1-F6EECF244321}">
                <p14:modId xmlns:p14="http://schemas.microsoft.com/office/powerpoint/2010/main" val="2938004510"/>
              </p:ext>
            </p:extLst>
          </p:nvPr>
        </p:nvGraphicFramePr>
        <p:xfrm>
          <a:off x="304800" y="685800"/>
          <a:ext cx="4876800" cy="5065463"/>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Folded Corner 4">
            <a:extLst>
              <a:ext uri="{FF2B5EF4-FFF2-40B4-BE49-F238E27FC236}">
                <a16:creationId xmlns:a16="http://schemas.microsoft.com/office/drawing/2014/main" id="{D276EA45-222E-DBA9-7F42-6BFCE8AB9395}"/>
              </a:ext>
            </a:extLst>
          </p:cNvPr>
          <p:cNvSpPr/>
          <p:nvPr/>
        </p:nvSpPr>
        <p:spPr>
          <a:xfrm>
            <a:off x="5295509" y="685800"/>
            <a:ext cx="3761749" cy="5646721"/>
          </a:xfrm>
          <a:prstGeom prst="foldedCorner">
            <a:avLst>
              <a:gd name="adj" fmla="val 13012"/>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defTabSz="457200">
              <a:lnSpc>
                <a:spcPts val="1600"/>
              </a:lnSpc>
              <a:buFont typeface="Arial" panose="020B0604020202020204" pitchFamily="34" charset="0"/>
              <a:buChar char="•"/>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India water soluble fertilizer market is highly fragmented  and is marked by the presence of  organized and unorganized players.</a:t>
            </a:r>
          </a:p>
          <a:p>
            <a:pPr marL="171450" indent="-171450" algn="just" defTabSz="457200">
              <a:lnSpc>
                <a:spcPts val="1600"/>
              </a:lnSpc>
              <a:buFont typeface="Arial" panose="020B0604020202020204" pitchFamily="34" charset="0"/>
              <a:buChar char="•"/>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Top 6 companies contribute around 35% share in India water soluble fertilizer market. Coromandel International Corporation is leading the market player followed by  Mangalore Chemicals &amp; Fertilizers Chemicals company. </a:t>
            </a:r>
          </a:p>
          <a:p>
            <a:pPr marL="171450" indent="-171450" algn="just" defTabSz="457200">
              <a:lnSpc>
                <a:spcPts val="16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Other prominent players operating in the market include Aries Agro Ltd., Chambal Fertilizers &amp; Chemicals Ltd., DCM Shriram Limited and SPIC among others</a:t>
            </a:r>
          </a:p>
          <a:p>
            <a:pPr marL="171450" indent="-171450" algn="just" defTabSz="457200">
              <a:lnSpc>
                <a:spcPts val="16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India water soluble fertilizer is completely an import driven market, Majority of the companies import water soluble fertilizer from countries such as China, Russia. </a:t>
            </a:r>
          </a:p>
          <a:p>
            <a:pPr marL="171450" indent="-171450" algn="just" defTabSz="457200">
              <a:lnSpc>
                <a:spcPts val="16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Aggregating labelling and reselling of water-soluble fertilizers are mainly done by the companies in India.</a:t>
            </a:r>
          </a:p>
          <a:p>
            <a:pPr marL="171450" indent="-171450" algn="just" defTabSz="457200">
              <a:lnSpc>
                <a:spcPts val="16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Various companies operating in the market are following strategies like mergers &amp; acquisitions, collaborations &amp; partnerships, and new product launches in order to stay competitive and have an edge over the other players operating in the industry. </a:t>
            </a:r>
          </a:p>
        </p:txBody>
      </p:sp>
      <p:sp>
        <p:nvSpPr>
          <p:cNvPr id="7" name="TextBox 6">
            <a:extLst>
              <a:ext uri="{FF2B5EF4-FFF2-40B4-BE49-F238E27FC236}">
                <a16:creationId xmlns:a16="http://schemas.microsoft.com/office/drawing/2014/main" id="{0CB6F665-B3E9-C3C6-C9DB-3DCE7064BFA6}"/>
              </a:ext>
            </a:extLst>
          </p:cNvPr>
          <p:cNvSpPr txBox="1"/>
          <p:nvPr/>
        </p:nvSpPr>
        <p:spPr>
          <a:xfrm>
            <a:off x="304800" y="42352"/>
            <a:ext cx="6180937" cy="492443"/>
          </a:xfrm>
          <a:prstGeom prst="rect">
            <a:avLst/>
          </a:prstGeom>
        </p:spPr>
        <p:txBody>
          <a:bodyPr wrap="square" lIns="0" tIns="0" rIns="0" bIns="0">
            <a:spAutoFit/>
          </a:bodyPr>
          <a:lstStyle>
            <a:defPPr>
              <a:defRPr lang="en-US"/>
            </a:defPPr>
            <a:lvl1pPr>
              <a:defRPr sz="1600" b="1" i="0">
                <a:solidFill>
                  <a:prstClr val="black"/>
                </a:solidFill>
                <a:latin typeface="Arial" panose="020B0604020202020204" pitchFamily="34" charset="0"/>
                <a:cs typeface="Arial" panose="020B0604020202020204" pitchFamily="34" charset="0"/>
              </a:defRPr>
            </a:lvl1pPr>
          </a:lstStyle>
          <a:p>
            <a:r>
              <a:rPr lang="en-IN" dirty="0"/>
              <a:t>India Water Soluble Fertilizer Market Share Analysis, By Company, 2021</a:t>
            </a:r>
          </a:p>
        </p:txBody>
      </p:sp>
      <p:sp>
        <p:nvSpPr>
          <p:cNvPr id="8" name="TextBox 7">
            <a:extLst>
              <a:ext uri="{FF2B5EF4-FFF2-40B4-BE49-F238E27FC236}">
                <a16:creationId xmlns:a16="http://schemas.microsoft.com/office/drawing/2014/main" id="{1B125029-CA06-D3C2-0364-70A0A7C52464}"/>
              </a:ext>
            </a:extLst>
          </p:cNvPr>
          <p:cNvSpPr txBox="1"/>
          <p:nvPr/>
        </p:nvSpPr>
        <p:spPr>
          <a:xfrm>
            <a:off x="848512" y="6053272"/>
            <a:ext cx="4446997" cy="400110"/>
          </a:xfrm>
          <a:prstGeom prst="rect">
            <a:avLst/>
          </a:prstGeom>
          <a:noFill/>
        </p:spPr>
        <p:txBody>
          <a:bodyPr wrap="square" rtlCol="0">
            <a:spAutoFit/>
          </a:bodyPr>
          <a:lstStyle/>
          <a:p>
            <a:r>
              <a:rPr lang="en-US" sz="1000" i="1" dirty="0"/>
              <a:t>Others includes </a:t>
            </a:r>
            <a:r>
              <a:rPr lang="en-IN" sz="1000" i="1" baseline="0" dirty="0" err="1"/>
              <a:t>Mahafeed</a:t>
            </a:r>
            <a:r>
              <a:rPr lang="en-IN" sz="1000" i="1" baseline="0" dirty="0"/>
              <a:t> Speciality Fertilizers India Pvt Ltd, </a:t>
            </a:r>
            <a:r>
              <a:rPr lang="en-IN" sz="1000" i="1" baseline="0" dirty="0" err="1"/>
              <a:t>Fertinagro</a:t>
            </a:r>
            <a:r>
              <a:rPr lang="en-IN" sz="1000" i="1" baseline="0" dirty="0"/>
              <a:t> India Private Limited, Pratik Industries, Positive Group,  etc.</a:t>
            </a:r>
            <a:endParaRPr lang="en-IN" sz="1000" i="1" dirty="0"/>
          </a:p>
        </p:txBody>
      </p:sp>
    </p:spTree>
    <p:extLst>
      <p:ext uri="{BB962C8B-B14F-4D97-AF65-F5344CB8AC3E}">
        <p14:creationId xmlns:p14="http://schemas.microsoft.com/office/powerpoint/2010/main" val="27909817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21E71C-71B5-164A-A06A-3C65E0DB035A}"/>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3" name="Slide Number Placeholder 2">
            <a:extLst>
              <a:ext uri="{FF2B5EF4-FFF2-40B4-BE49-F238E27FC236}">
                <a16:creationId xmlns:a16="http://schemas.microsoft.com/office/drawing/2014/main" id="{6C58B209-6B45-01A7-BDA8-8A12ED00361B}"/>
              </a:ext>
            </a:extLst>
          </p:cNvPr>
          <p:cNvSpPr>
            <a:spLocks noGrp="1"/>
          </p:cNvSpPr>
          <p:nvPr>
            <p:ph type="sldNum" sz="quarter" idx="7"/>
          </p:nvPr>
        </p:nvSpPr>
        <p:spPr>
          <a:xfrm>
            <a:off x="8610600" y="6703034"/>
            <a:ext cx="422274" cy="154966"/>
          </a:xfrm>
        </p:spPr>
        <p:txBody>
          <a:bodyPr/>
          <a:lstStyle/>
          <a:p>
            <a:pPr marL="38100">
              <a:lnSpc>
                <a:spcPts val="1150"/>
              </a:lnSpc>
            </a:pPr>
            <a:fld id="{81D60167-4931-47E6-BA6A-407CBD079E47}" type="slidenum">
              <a:rPr lang="en-IN" smtClean="0"/>
              <a:pPr marL="38100">
                <a:lnSpc>
                  <a:spcPts val="1150"/>
                </a:lnSpc>
              </a:pPr>
              <a:t>114</a:t>
            </a:fld>
            <a:endParaRPr lang="en-IN" dirty="0"/>
          </a:p>
        </p:txBody>
      </p:sp>
      <p:sp>
        <p:nvSpPr>
          <p:cNvPr id="4" name="TextBox 3">
            <a:extLst>
              <a:ext uri="{FF2B5EF4-FFF2-40B4-BE49-F238E27FC236}">
                <a16:creationId xmlns:a16="http://schemas.microsoft.com/office/drawing/2014/main" id="{9E3DBD35-8B36-B9B3-5E85-C14CD2A651D2}"/>
              </a:ext>
            </a:extLst>
          </p:cNvPr>
          <p:cNvSpPr txBox="1"/>
          <p:nvPr/>
        </p:nvSpPr>
        <p:spPr>
          <a:xfrm>
            <a:off x="304800" y="137570"/>
            <a:ext cx="6180937" cy="246221"/>
          </a:xfrm>
          <a:prstGeom prst="rect">
            <a:avLst/>
          </a:prstGeom>
        </p:spPr>
        <p:txBody>
          <a:bodyPr wrap="square" lIns="0" tIns="0" rIns="0" bIns="0">
            <a:spAutoFit/>
          </a:bodyPr>
          <a:lstStyle>
            <a:defPPr>
              <a:defRPr lang="en-US"/>
            </a:defPPr>
            <a:lvl1pPr>
              <a:defRPr sz="1600" b="1" i="0">
                <a:solidFill>
                  <a:prstClr val="black"/>
                </a:solidFill>
                <a:latin typeface="Arial" panose="020B0604020202020204" pitchFamily="34" charset="0"/>
                <a:cs typeface="Arial" panose="020B0604020202020204" pitchFamily="34" charset="0"/>
              </a:defRPr>
            </a:lvl1pPr>
          </a:lstStyle>
          <a:p>
            <a:r>
              <a:rPr lang="en-IN" dirty="0"/>
              <a:t>India Water Soluble Fertilizer Market Share, By Company, 2021</a:t>
            </a:r>
          </a:p>
        </p:txBody>
      </p:sp>
      <p:graphicFrame>
        <p:nvGraphicFramePr>
          <p:cNvPr id="5" name="Table 4">
            <a:extLst>
              <a:ext uri="{FF2B5EF4-FFF2-40B4-BE49-F238E27FC236}">
                <a16:creationId xmlns:a16="http://schemas.microsoft.com/office/drawing/2014/main" id="{B6D88E82-FA2B-05A2-7193-560390C69DFE}"/>
              </a:ext>
            </a:extLst>
          </p:cNvPr>
          <p:cNvGraphicFramePr>
            <a:graphicFrameLocks noGrp="1"/>
          </p:cNvGraphicFramePr>
          <p:nvPr>
            <p:extLst>
              <p:ext uri="{D42A27DB-BD31-4B8C-83A1-F6EECF244321}">
                <p14:modId xmlns:p14="http://schemas.microsoft.com/office/powerpoint/2010/main" val="2714630085"/>
              </p:ext>
            </p:extLst>
          </p:nvPr>
        </p:nvGraphicFramePr>
        <p:xfrm>
          <a:off x="690956" y="762001"/>
          <a:ext cx="7614844" cy="5324027"/>
        </p:xfrm>
        <a:graphic>
          <a:graphicData uri="http://schemas.openxmlformats.org/drawingml/2006/table">
            <a:tbl>
              <a:tblPr>
                <a:tableStyleId>{BDBED569-4797-4DF1-A0F4-6AAB3CD982D8}</a:tableStyleId>
              </a:tblPr>
              <a:tblGrid>
                <a:gridCol w="6274203">
                  <a:extLst>
                    <a:ext uri="{9D8B030D-6E8A-4147-A177-3AD203B41FA5}">
                      <a16:colId xmlns:a16="http://schemas.microsoft.com/office/drawing/2014/main" val="1525241003"/>
                    </a:ext>
                  </a:extLst>
                </a:gridCol>
                <a:gridCol w="1340641">
                  <a:extLst>
                    <a:ext uri="{9D8B030D-6E8A-4147-A177-3AD203B41FA5}">
                      <a16:colId xmlns:a16="http://schemas.microsoft.com/office/drawing/2014/main" val="1930398527"/>
                    </a:ext>
                  </a:extLst>
                </a:gridCol>
              </a:tblGrid>
              <a:tr h="344773">
                <a:tc>
                  <a:txBody>
                    <a:bodyPr/>
                    <a:lstStyle/>
                    <a:p>
                      <a:pPr algn="ctr" fontAlgn="b"/>
                      <a:r>
                        <a:rPr lang="en-IN" sz="1600" b="1" u="none" strike="noStrike" dirty="0">
                          <a:effectLst/>
                        </a:rPr>
                        <a:t> Company </a:t>
                      </a:r>
                      <a:endParaRPr lang="en-IN" sz="1600" b="1" i="0" u="none" strike="noStrike" dirty="0">
                        <a:solidFill>
                          <a:srgbClr val="000000"/>
                        </a:solidFill>
                        <a:effectLst/>
                        <a:latin typeface="Calibri" panose="020F0502020204030204" pitchFamily="34" charset="0"/>
                      </a:endParaRPr>
                    </a:p>
                  </a:txBody>
                  <a:tcPr marL="9525" marR="9525" marT="9525" marB="0" anchor="ctr">
                    <a:solidFill>
                      <a:schemeClr val="accent3">
                        <a:lumMod val="40000"/>
                        <a:lumOff val="60000"/>
                      </a:schemeClr>
                    </a:solidFill>
                  </a:tcPr>
                </a:tc>
                <a:tc>
                  <a:txBody>
                    <a:bodyPr/>
                    <a:lstStyle/>
                    <a:p>
                      <a:pPr algn="ctr" fontAlgn="b"/>
                      <a:r>
                        <a:rPr lang="en-IN" sz="1600" b="1" u="none" strike="noStrike" dirty="0">
                          <a:effectLst/>
                        </a:rPr>
                        <a:t> Market share (2021)</a:t>
                      </a:r>
                      <a:endParaRPr lang="en-IN" sz="1600" b="1" i="0" u="none" strike="noStrike" dirty="0">
                        <a:solidFill>
                          <a:srgbClr val="000000"/>
                        </a:solidFill>
                        <a:effectLst/>
                        <a:latin typeface="Calibri" panose="020F0502020204030204" pitchFamily="34" charset="0"/>
                      </a:endParaRPr>
                    </a:p>
                  </a:txBody>
                  <a:tcPr marL="9525" marR="9525" marT="9525" marB="0" anchor="b">
                    <a:solidFill>
                      <a:schemeClr val="accent3">
                        <a:lumMod val="40000"/>
                        <a:lumOff val="60000"/>
                      </a:schemeClr>
                    </a:solidFill>
                  </a:tcPr>
                </a:tc>
                <a:extLst>
                  <a:ext uri="{0D108BD9-81ED-4DB2-BD59-A6C34878D82A}">
                    <a16:rowId xmlns:a16="http://schemas.microsoft.com/office/drawing/2014/main" val="452381912"/>
                  </a:ext>
                </a:extLst>
              </a:tr>
              <a:tr h="344773">
                <a:tc>
                  <a:txBody>
                    <a:bodyPr/>
                    <a:lstStyle/>
                    <a:p>
                      <a:pPr algn="ctr" fontAlgn="ctr"/>
                      <a:r>
                        <a:rPr lang="en-IN" sz="1600" u="none" strike="noStrike" dirty="0">
                          <a:effectLst/>
                        </a:rPr>
                        <a:t>Coromandel International Corporation</a:t>
                      </a:r>
                      <a:endParaRPr lang="en-IN"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600" u="none" strike="noStrike">
                          <a:effectLst/>
                        </a:rPr>
                        <a:t>8.04%</a:t>
                      </a:r>
                      <a:endParaRPr lang="en-IN"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7672728"/>
                  </a:ext>
                </a:extLst>
              </a:tr>
              <a:tr h="344773">
                <a:tc>
                  <a:txBody>
                    <a:bodyPr/>
                    <a:lstStyle/>
                    <a:p>
                      <a:pPr algn="ctr" fontAlgn="ctr"/>
                      <a:r>
                        <a:rPr lang="en-IN" sz="1600" u="none" strike="noStrike" dirty="0">
                          <a:effectLst/>
                        </a:rPr>
                        <a:t>Yara International Chemicals company</a:t>
                      </a:r>
                      <a:endParaRPr lang="en-IN"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600" u="none" strike="noStrike" dirty="0">
                          <a:effectLst/>
                        </a:rPr>
                        <a:t>7.78%</a:t>
                      </a:r>
                      <a:endParaRPr lang="en-IN"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85408239"/>
                  </a:ext>
                </a:extLst>
              </a:tr>
              <a:tr h="344773">
                <a:tc>
                  <a:txBody>
                    <a:bodyPr/>
                    <a:lstStyle/>
                    <a:p>
                      <a:pPr algn="ctr" fontAlgn="ctr"/>
                      <a:r>
                        <a:rPr lang="en-IN" sz="1600" u="none" strike="noStrike" dirty="0" err="1">
                          <a:effectLst/>
                        </a:rPr>
                        <a:t>Zuari</a:t>
                      </a:r>
                      <a:r>
                        <a:rPr lang="en-IN" sz="1600" u="none" strike="noStrike" dirty="0">
                          <a:effectLst/>
                        </a:rPr>
                        <a:t> Agro Chemicals Limited</a:t>
                      </a:r>
                      <a:endParaRPr lang="en-IN"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600" u="none" strike="noStrike">
                          <a:effectLst/>
                        </a:rPr>
                        <a:t>6.06%</a:t>
                      </a:r>
                      <a:endParaRPr lang="en-IN"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776098423"/>
                  </a:ext>
                </a:extLst>
              </a:tr>
              <a:tr h="344773">
                <a:tc>
                  <a:txBody>
                    <a:bodyPr/>
                    <a:lstStyle/>
                    <a:p>
                      <a:pPr algn="ctr" fontAlgn="ctr"/>
                      <a:r>
                        <a:rPr lang="en-US" sz="1600" u="none" strike="noStrike" dirty="0">
                          <a:effectLst/>
                        </a:rPr>
                        <a:t>Indian Farmers </a:t>
                      </a:r>
                      <a:r>
                        <a:rPr lang="en-US" sz="1600" u="none" strike="noStrike" dirty="0" err="1">
                          <a:effectLst/>
                        </a:rPr>
                        <a:t>Fertiliser</a:t>
                      </a:r>
                      <a:r>
                        <a:rPr lang="en-US" sz="1600" u="none" strike="noStrike" dirty="0">
                          <a:effectLst/>
                        </a:rPr>
                        <a:t> Cooperative Corporation</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600" u="none" strike="noStrike" dirty="0">
                          <a:effectLst/>
                        </a:rPr>
                        <a:t>5.33%</a:t>
                      </a:r>
                      <a:endParaRPr lang="en-IN"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15607909"/>
                  </a:ext>
                </a:extLst>
              </a:tr>
              <a:tr h="344773">
                <a:tc>
                  <a:txBody>
                    <a:bodyPr/>
                    <a:lstStyle/>
                    <a:p>
                      <a:pPr algn="ctr" fontAlgn="ctr"/>
                      <a:r>
                        <a:rPr lang="en-US" sz="1600" u="none" strike="noStrike" dirty="0">
                          <a:effectLst/>
                        </a:rPr>
                        <a:t>Rashtriya Chemicals and Fertilizers Limited</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600" u="none" strike="noStrike" dirty="0">
                          <a:effectLst/>
                        </a:rPr>
                        <a:t>4.48%</a:t>
                      </a:r>
                      <a:endParaRPr lang="en-IN"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6946637"/>
                  </a:ext>
                </a:extLst>
              </a:tr>
              <a:tr h="344773">
                <a:tc>
                  <a:txBody>
                    <a:bodyPr/>
                    <a:lstStyle/>
                    <a:p>
                      <a:pPr algn="ctr" fontAlgn="ctr"/>
                      <a:r>
                        <a:rPr lang="en-IN" sz="1600" u="none" strike="noStrike" dirty="0">
                          <a:effectLst/>
                        </a:rPr>
                        <a:t>Mangalore Chemicals &amp; Fertilizers Chemicals Company</a:t>
                      </a:r>
                      <a:endParaRPr lang="en-IN"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600" u="none" strike="noStrike" dirty="0">
                          <a:effectLst/>
                        </a:rPr>
                        <a:t>2.90%</a:t>
                      </a:r>
                      <a:endParaRPr lang="en-IN"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1279602"/>
                  </a:ext>
                </a:extLst>
              </a:tr>
              <a:tr h="344773">
                <a:tc>
                  <a:txBody>
                    <a:bodyPr/>
                    <a:lstStyle/>
                    <a:p>
                      <a:pPr algn="ctr" fontAlgn="ctr"/>
                      <a:r>
                        <a:rPr lang="en-IN" sz="1600" u="none" strike="noStrike" dirty="0">
                          <a:effectLst/>
                        </a:rPr>
                        <a:t>Aries Agro Ltd.</a:t>
                      </a:r>
                      <a:endParaRPr lang="en-IN"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600" u="none" strike="noStrike" dirty="0">
                          <a:effectLst/>
                        </a:rPr>
                        <a:t>1.80%</a:t>
                      </a:r>
                      <a:endParaRPr lang="en-IN"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68565886"/>
                  </a:ext>
                </a:extLst>
              </a:tr>
              <a:tr h="344773">
                <a:tc>
                  <a:txBody>
                    <a:bodyPr/>
                    <a:lstStyle/>
                    <a:p>
                      <a:pPr algn="ctr" fontAlgn="ctr"/>
                      <a:r>
                        <a:rPr lang="en-IN" sz="1600" u="none" strike="noStrike">
                          <a:effectLst/>
                        </a:rPr>
                        <a:t>Chambal Fertilizers &amp; Chemicals Ltd.</a:t>
                      </a:r>
                      <a:endParaRPr lang="en-IN"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600" u="none" strike="noStrike" dirty="0">
                          <a:effectLst/>
                        </a:rPr>
                        <a:t>1.65%</a:t>
                      </a:r>
                      <a:endParaRPr lang="en-IN"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499941"/>
                  </a:ext>
                </a:extLst>
              </a:tr>
              <a:tr h="344773">
                <a:tc>
                  <a:txBody>
                    <a:bodyPr/>
                    <a:lstStyle/>
                    <a:p>
                      <a:pPr algn="ctr" fontAlgn="ctr"/>
                      <a:r>
                        <a:rPr lang="en-IN" sz="1600" u="none" strike="noStrike" dirty="0">
                          <a:effectLst/>
                        </a:rPr>
                        <a:t>DCM Shriram Limited</a:t>
                      </a:r>
                      <a:endParaRPr lang="en-IN"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600" u="none" strike="noStrike" dirty="0">
                          <a:effectLst/>
                        </a:rPr>
                        <a:t>1.53%</a:t>
                      </a:r>
                      <a:endParaRPr lang="en-IN"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3845845"/>
                  </a:ext>
                </a:extLst>
              </a:tr>
              <a:tr h="344773">
                <a:tc>
                  <a:txBody>
                    <a:bodyPr/>
                    <a:lstStyle/>
                    <a:p>
                      <a:pPr algn="ctr" fontAlgn="ctr"/>
                      <a:r>
                        <a:rPr lang="en-IN" sz="1600" u="none" strike="noStrike" dirty="0">
                          <a:effectLst/>
                        </a:rPr>
                        <a:t>SPIC</a:t>
                      </a:r>
                      <a:endParaRPr lang="en-IN"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600" u="none" strike="noStrike" dirty="0">
                          <a:effectLst/>
                        </a:rPr>
                        <a:t>1.42%</a:t>
                      </a:r>
                      <a:endParaRPr lang="en-IN"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1071"/>
                  </a:ext>
                </a:extLst>
              </a:tr>
              <a:tr h="344773">
                <a:tc>
                  <a:txBody>
                    <a:bodyPr/>
                    <a:lstStyle/>
                    <a:p>
                      <a:pPr algn="ctr" fontAlgn="ctr"/>
                      <a:r>
                        <a:rPr lang="en-IN" sz="1600" u="none" strike="noStrike">
                          <a:effectLst/>
                        </a:rPr>
                        <a:t>Transworld Furtichem Pvt Ltd</a:t>
                      </a:r>
                      <a:endParaRPr lang="en-IN"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600" u="none" strike="noStrike" dirty="0">
                          <a:effectLst/>
                        </a:rPr>
                        <a:t>1.11%</a:t>
                      </a:r>
                      <a:endParaRPr lang="en-IN"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19803611"/>
                  </a:ext>
                </a:extLst>
              </a:tr>
              <a:tr h="344773">
                <a:tc>
                  <a:txBody>
                    <a:bodyPr/>
                    <a:lstStyle/>
                    <a:p>
                      <a:pPr algn="ctr" fontAlgn="ctr"/>
                      <a:r>
                        <a:rPr lang="en-IN" sz="1600" u="none" strike="noStrike" dirty="0">
                          <a:effectLst/>
                        </a:rPr>
                        <a:t>Shri Laxminarayan Chem &amp; fertilizer</a:t>
                      </a:r>
                      <a:endParaRPr lang="en-IN"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600" u="none" strike="noStrike" dirty="0">
                          <a:effectLst/>
                        </a:rPr>
                        <a:t>1.05%</a:t>
                      </a:r>
                      <a:endParaRPr lang="en-IN"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58053614"/>
                  </a:ext>
                </a:extLst>
              </a:tr>
              <a:tr h="344773">
                <a:tc>
                  <a:txBody>
                    <a:bodyPr/>
                    <a:lstStyle/>
                    <a:p>
                      <a:pPr algn="ctr" fontAlgn="ctr"/>
                      <a:r>
                        <a:rPr lang="en-US" sz="1600" u="none" strike="noStrike" dirty="0" err="1">
                          <a:effectLst/>
                        </a:rPr>
                        <a:t>Mahafeed</a:t>
                      </a:r>
                      <a:r>
                        <a:rPr lang="en-US" sz="1600" u="none" strike="noStrike" dirty="0">
                          <a:effectLst/>
                        </a:rPr>
                        <a:t> Specialty Fertilizers India Pvt. Ltd.</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600" u="none" strike="noStrike" dirty="0">
                          <a:effectLst/>
                        </a:rPr>
                        <a:t>0.98%</a:t>
                      </a:r>
                      <a:endParaRPr lang="en-IN"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60643431"/>
                  </a:ext>
                </a:extLst>
              </a:tr>
              <a:tr h="344773">
                <a:tc>
                  <a:txBody>
                    <a:bodyPr/>
                    <a:lstStyle/>
                    <a:p>
                      <a:pPr algn="ctr" fontAlgn="b"/>
                      <a:r>
                        <a:rPr lang="en-IN" sz="1600" u="none" strike="noStrike" dirty="0">
                          <a:effectLst/>
                        </a:rPr>
                        <a:t>Others</a:t>
                      </a:r>
                      <a:endParaRPr lang="en-IN"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en-IN" sz="1600" u="none" strike="noStrike" dirty="0">
                          <a:effectLst/>
                        </a:rPr>
                        <a:t>56.85%</a:t>
                      </a:r>
                      <a:endParaRPr lang="en-IN"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25079444"/>
                  </a:ext>
                </a:extLst>
              </a:tr>
            </a:tbl>
          </a:graphicData>
        </a:graphic>
      </p:graphicFrame>
    </p:spTree>
    <p:extLst>
      <p:ext uri="{BB962C8B-B14F-4D97-AF65-F5344CB8AC3E}">
        <p14:creationId xmlns:p14="http://schemas.microsoft.com/office/powerpoint/2010/main" val="18588168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33D7F43-9B37-8C8C-B523-74C1E090A392}"/>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3" name="Slide Number Placeholder 2">
            <a:extLst>
              <a:ext uri="{FF2B5EF4-FFF2-40B4-BE49-F238E27FC236}">
                <a16:creationId xmlns:a16="http://schemas.microsoft.com/office/drawing/2014/main" id="{20CB78A4-7A5F-F3F9-3347-88F4F85C2EDB}"/>
              </a:ext>
            </a:extLst>
          </p:cNvPr>
          <p:cNvSpPr>
            <a:spLocks noGrp="1"/>
          </p:cNvSpPr>
          <p:nvPr>
            <p:ph type="sldNum" sz="quarter" idx="7"/>
          </p:nvPr>
        </p:nvSpPr>
        <p:spPr>
          <a:xfrm>
            <a:off x="8763000" y="6703034"/>
            <a:ext cx="269874" cy="154966"/>
          </a:xfrm>
        </p:spPr>
        <p:txBody>
          <a:bodyPr/>
          <a:lstStyle/>
          <a:p>
            <a:pPr marL="38100">
              <a:lnSpc>
                <a:spcPts val="1150"/>
              </a:lnSpc>
            </a:pPr>
            <a:fld id="{81D60167-4931-47E6-BA6A-407CBD079E47}" type="slidenum">
              <a:rPr lang="en-IN" smtClean="0"/>
              <a:pPr marL="38100">
                <a:lnSpc>
                  <a:spcPts val="1150"/>
                </a:lnSpc>
              </a:pPr>
              <a:t>115</a:t>
            </a:fld>
            <a:endParaRPr lang="en-IN" dirty="0"/>
          </a:p>
        </p:txBody>
      </p:sp>
      <p:graphicFrame>
        <p:nvGraphicFramePr>
          <p:cNvPr id="4" name="Chart 3">
            <a:extLst>
              <a:ext uri="{FF2B5EF4-FFF2-40B4-BE49-F238E27FC236}">
                <a16:creationId xmlns:a16="http://schemas.microsoft.com/office/drawing/2014/main" id="{D148B0DA-B446-E91A-05E0-7ECC269F8287}"/>
              </a:ext>
            </a:extLst>
          </p:cNvPr>
          <p:cNvGraphicFramePr/>
          <p:nvPr>
            <p:extLst>
              <p:ext uri="{D42A27DB-BD31-4B8C-83A1-F6EECF244321}">
                <p14:modId xmlns:p14="http://schemas.microsoft.com/office/powerpoint/2010/main" val="3105323533"/>
              </p:ext>
            </p:extLst>
          </p:nvPr>
        </p:nvGraphicFramePr>
        <p:xfrm>
          <a:off x="0" y="1371600"/>
          <a:ext cx="5333999" cy="4618399"/>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Folded Corner 4">
            <a:extLst>
              <a:ext uri="{FF2B5EF4-FFF2-40B4-BE49-F238E27FC236}">
                <a16:creationId xmlns:a16="http://schemas.microsoft.com/office/drawing/2014/main" id="{D276EA45-222E-DBA9-7F42-6BFCE8AB9395}"/>
              </a:ext>
            </a:extLst>
          </p:cNvPr>
          <p:cNvSpPr/>
          <p:nvPr/>
        </p:nvSpPr>
        <p:spPr>
          <a:xfrm>
            <a:off x="5503547" y="838200"/>
            <a:ext cx="3529327" cy="5267440"/>
          </a:xfrm>
          <a:prstGeom prst="foldedCorner">
            <a:avLst>
              <a:gd name="adj" fmla="val 13786"/>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defTabSz="457200">
              <a:lnSpc>
                <a:spcPct val="150000"/>
              </a:lnSpc>
              <a:buFont typeface="Arial" panose="020B0604020202020204" pitchFamily="34" charset="0"/>
              <a:buChar char="•"/>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Global water-soluble fertilizer market is highly fragmented  and is marked by the presence of  organized and unorganized players.</a:t>
            </a:r>
          </a:p>
          <a:p>
            <a:pPr marL="171450" indent="-171450" algn="just" defTabSz="457200">
              <a:lnSpc>
                <a:spcPct val="150000"/>
              </a:lnSpc>
              <a:buFont typeface="Arial" panose="020B0604020202020204" pitchFamily="34" charset="0"/>
              <a:buChar char="•"/>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Top 10 companies control more than 28% share in global water-soluble fertilizer market. Yara International ASA is leading the market player followed by Haifa Negev technologies Ltd.</a:t>
            </a:r>
          </a:p>
          <a:p>
            <a:pPr marL="171450" indent="-171450" algn="just" defTabSz="457200">
              <a:lnSpc>
                <a:spcPct val="150000"/>
              </a:lnSpc>
              <a:buFont typeface="Arial" panose="020B0604020202020204" pitchFamily="34" charset="0"/>
              <a:buChar char="•"/>
              <a:defRPr/>
            </a:pP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Both the company holds a good track record in achieving high production rate and following maximum safety norms.</a:t>
            </a: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Other prominent players operating in the market includes Sociedad Química y Minera, Agrium Inc.. among others.</a:t>
            </a:r>
          </a:p>
          <a:p>
            <a:pPr marL="171450" indent="-171450" algn="just" defTabSz="457200">
              <a:lnSpc>
                <a:spcPct val="150000"/>
              </a:lnSpc>
              <a:buFont typeface="Arial" panose="020B0604020202020204" pitchFamily="34" charset="0"/>
              <a:buChar char="•"/>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Various companies operating in the market are following strategies like mergers &amp; acquisitions, collaborations &amp; partnerships, and new product launches in order to stay competitive and have an edge over the other players operating in the industry. </a:t>
            </a:r>
          </a:p>
          <a:p>
            <a:pPr marL="171450" indent="-171450" algn="just" defTabSz="457200">
              <a:lnSpc>
                <a:spcPts val="1600"/>
              </a:lnSpc>
              <a:buFont typeface="Arial" panose="020B0604020202020204" pitchFamily="34" charset="0"/>
              <a:buChar char="•"/>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7" name="TextBox 6">
            <a:extLst>
              <a:ext uri="{FF2B5EF4-FFF2-40B4-BE49-F238E27FC236}">
                <a16:creationId xmlns:a16="http://schemas.microsoft.com/office/drawing/2014/main" id="{0CB6F665-B3E9-C3C6-C9DB-3DCE7064BFA6}"/>
              </a:ext>
            </a:extLst>
          </p:cNvPr>
          <p:cNvSpPr txBox="1"/>
          <p:nvPr/>
        </p:nvSpPr>
        <p:spPr>
          <a:xfrm>
            <a:off x="219862" y="189307"/>
            <a:ext cx="6432397" cy="246221"/>
          </a:xfrm>
          <a:prstGeom prst="rect">
            <a:avLst/>
          </a:prstGeom>
        </p:spPr>
        <p:txBody>
          <a:bodyPr wrap="square" lIns="0" tIns="0" rIns="0" bIns="0">
            <a:spAutoFit/>
          </a:bodyPr>
          <a:lstStyle>
            <a:defPPr>
              <a:defRPr lang="en-US"/>
            </a:defPPr>
            <a:lvl1pPr>
              <a:defRPr sz="1600" b="1" i="0">
                <a:solidFill>
                  <a:prstClr val="black"/>
                </a:solidFill>
                <a:latin typeface="Arial" panose="020B0604020202020204" pitchFamily="34" charset="0"/>
                <a:cs typeface="Arial" panose="020B0604020202020204" pitchFamily="34" charset="0"/>
              </a:defRPr>
            </a:lvl1pPr>
          </a:lstStyle>
          <a:p>
            <a:r>
              <a:rPr lang="en-IN" dirty="0"/>
              <a:t>Global Water Soluble Fertilizer Market Share, By Company, 2021</a:t>
            </a:r>
          </a:p>
        </p:txBody>
      </p:sp>
      <p:sp>
        <p:nvSpPr>
          <p:cNvPr id="8" name="TextBox 7">
            <a:extLst>
              <a:ext uri="{FF2B5EF4-FFF2-40B4-BE49-F238E27FC236}">
                <a16:creationId xmlns:a16="http://schemas.microsoft.com/office/drawing/2014/main" id="{69B8BB2C-DB0E-61B8-6B7F-77C03F6882C3}"/>
              </a:ext>
            </a:extLst>
          </p:cNvPr>
          <p:cNvSpPr txBox="1"/>
          <p:nvPr/>
        </p:nvSpPr>
        <p:spPr>
          <a:xfrm>
            <a:off x="6271134" y="6240419"/>
            <a:ext cx="4724400" cy="246221"/>
          </a:xfrm>
          <a:prstGeom prst="rect">
            <a:avLst/>
          </a:prstGeom>
          <a:noFill/>
        </p:spPr>
        <p:txBody>
          <a:bodyPr wrap="square" rtlCol="0">
            <a:spAutoFit/>
          </a:bodyPr>
          <a:lstStyle/>
          <a:p>
            <a:r>
              <a:rPr lang="en-US" sz="1000" dirty="0"/>
              <a:t>Others include: Anorel NV, PhosAgro Group etc. </a:t>
            </a:r>
            <a:endParaRPr lang="en-IN" sz="1000" dirty="0"/>
          </a:p>
        </p:txBody>
      </p:sp>
    </p:spTree>
    <p:extLst>
      <p:ext uri="{BB962C8B-B14F-4D97-AF65-F5344CB8AC3E}">
        <p14:creationId xmlns:p14="http://schemas.microsoft.com/office/powerpoint/2010/main" val="5275462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70C49B8A-2317-4091-A3B4-776FC59B666A}"/>
              </a:ext>
            </a:extLst>
          </p:cNvPr>
          <p:cNvSpPr>
            <a:spLocks noChangeArrowheads="1"/>
          </p:cNvSpPr>
          <p:nvPr/>
        </p:nvSpPr>
        <p:spPr bwMode="auto">
          <a:xfrm>
            <a:off x="2" y="-276999"/>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defRPr/>
            </a:pPr>
            <a:endParaRPr lang="en-US" altLang="en-US" dirty="0">
              <a:solidFill>
                <a:prstClr val="black"/>
              </a:solidFill>
              <a:latin typeface="Arial" panose="020B0604020202020204" pitchFamily="34" charset="0"/>
            </a:endParaRPr>
          </a:p>
          <a:p>
            <a:pPr eaLnBrk="0" fontAlgn="base" hangingPunct="0">
              <a:spcBef>
                <a:spcPct val="0"/>
              </a:spcBef>
              <a:spcAft>
                <a:spcPct val="0"/>
              </a:spcAft>
              <a:defRPr/>
            </a:pPr>
            <a:endParaRPr lang="en-US" altLang="en-US" dirty="0">
              <a:solidFill>
                <a:prstClr val="black"/>
              </a:solidFill>
              <a:latin typeface="Arial" panose="020B0604020202020204" pitchFamily="34" charset="0"/>
            </a:endParaRPr>
          </a:p>
        </p:txBody>
      </p:sp>
      <p:sp>
        <p:nvSpPr>
          <p:cNvPr id="20" name="Text Placeholder 3">
            <a:extLst>
              <a:ext uri="{FF2B5EF4-FFF2-40B4-BE49-F238E27FC236}">
                <a16:creationId xmlns:a16="http://schemas.microsoft.com/office/drawing/2014/main" id="{180891F5-EA20-482C-9BFE-78ADFE34FB84}"/>
              </a:ext>
            </a:extLst>
          </p:cNvPr>
          <p:cNvSpPr txBox="1">
            <a:spLocks/>
          </p:cNvSpPr>
          <p:nvPr/>
        </p:nvSpPr>
        <p:spPr>
          <a:xfrm>
            <a:off x="1673607" y="101692"/>
            <a:ext cx="3180059" cy="492443"/>
          </a:xfrm>
          <a:prstGeom prst="rect">
            <a:avLst/>
          </a:prstGeom>
        </p:spPr>
        <p:txBody>
          <a:bodyPr wrap="square" lIns="0" tIns="0" rIns="0" bIns="0">
            <a:spAutoFit/>
          </a:bodyPr>
          <a:lstStyle>
            <a:defPPr>
              <a:defRPr lang="en-US"/>
            </a:defPPr>
            <a:lvl1pPr>
              <a:defRPr sz="1600" b="1" i="0">
                <a:solidFill>
                  <a:prstClr val="black"/>
                </a:solidFill>
                <a:latin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Mangalore Chemicals &amp; Fertilizers Limited</a:t>
            </a:r>
          </a:p>
        </p:txBody>
      </p:sp>
      <p:grpSp>
        <p:nvGrpSpPr>
          <p:cNvPr id="24" name="Group 23">
            <a:extLst>
              <a:ext uri="{FF2B5EF4-FFF2-40B4-BE49-F238E27FC236}">
                <a16:creationId xmlns:a16="http://schemas.microsoft.com/office/drawing/2014/main" id="{2D0C1EF6-F898-4B31-89ED-307882BC0304}"/>
              </a:ext>
            </a:extLst>
          </p:cNvPr>
          <p:cNvGrpSpPr/>
          <p:nvPr/>
        </p:nvGrpSpPr>
        <p:grpSpPr>
          <a:xfrm>
            <a:off x="163535" y="791275"/>
            <a:ext cx="8773890" cy="5452346"/>
            <a:chOff x="163535" y="1072629"/>
            <a:chExt cx="8773890" cy="5452346"/>
          </a:xfrm>
        </p:grpSpPr>
        <p:sp>
          <p:nvSpPr>
            <p:cNvPr id="2" name="Rectangle 1">
              <a:extLst>
                <a:ext uri="{FF2B5EF4-FFF2-40B4-BE49-F238E27FC236}">
                  <a16:creationId xmlns:a16="http://schemas.microsoft.com/office/drawing/2014/main" id="{6F9B97CA-3B52-432C-BBB1-227E63E45631}"/>
                </a:ext>
              </a:extLst>
            </p:cNvPr>
            <p:cNvSpPr/>
            <p:nvPr/>
          </p:nvSpPr>
          <p:spPr>
            <a:xfrm>
              <a:off x="3677604" y="5055507"/>
              <a:ext cx="5253471" cy="146946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3" name="Rectangle 2">
              <a:extLst>
                <a:ext uri="{FF2B5EF4-FFF2-40B4-BE49-F238E27FC236}">
                  <a16:creationId xmlns:a16="http://schemas.microsoft.com/office/drawing/2014/main" id="{44A10DB4-13E2-457C-A25D-8F614B31C8CC}"/>
                </a:ext>
              </a:extLst>
            </p:cNvPr>
            <p:cNvSpPr/>
            <p:nvPr/>
          </p:nvSpPr>
          <p:spPr>
            <a:xfrm>
              <a:off x="3677605" y="4218102"/>
              <a:ext cx="5253471" cy="80111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F5C8802E-5DFD-4B2D-9C66-44CF67B4A757}"/>
                </a:ext>
              </a:extLst>
            </p:cNvPr>
            <p:cNvSpPr/>
            <p:nvPr/>
          </p:nvSpPr>
          <p:spPr>
            <a:xfrm>
              <a:off x="3683954" y="2697388"/>
              <a:ext cx="5253471" cy="1444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D42FDDE6-9A35-4D47-BF47-5EA7223781B2}"/>
                </a:ext>
              </a:extLst>
            </p:cNvPr>
            <p:cNvSpPr/>
            <p:nvPr/>
          </p:nvSpPr>
          <p:spPr>
            <a:xfrm>
              <a:off x="3689812" y="1133324"/>
              <a:ext cx="5241263" cy="147183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E65FA9F4-53C3-4021-83C4-BA858BAE520E}"/>
                </a:ext>
              </a:extLst>
            </p:cNvPr>
            <p:cNvSpPr/>
            <p:nvPr/>
          </p:nvSpPr>
          <p:spPr>
            <a:xfrm>
              <a:off x="163535" y="1072629"/>
              <a:ext cx="3445471" cy="5370381"/>
            </a:xfrm>
            <a:prstGeom prst="rect">
              <a:avLst/>
            </a:prstGeom>
            <a:solidFill>
              <a:srgbClr val="132C4A"/>
            </a:solidFill>
            <a:effectLst>
              <a:innerShdw blurRad="63500" dist="50800" dir="13500000">
                <a:prstClr val="black">
                  <a:alpha val="50000"/>
                </a:prstClr>
              </a:innerShdw>
            </a:effectLst>
          </p:spPr>
          <p:txBody>
            <a:bodyPr wrap="square">
              <a:spAutoFit/>
            </a:bodyPr>
            <a:lstStyle/>
            <a:p>
              <a:pPr algn="just" defTabSz="342900">
                <a:lnSpc>
                  <a:spcPct val="150000"/>
                </a:lnSpc>
                <a:buSzPct val="120000"/>
                <a:tabLst>
                  <a:tab pos="5061347" algn="l"/>
                </a:tabLst>
                <a:defRPr/>
              </a:pPr>
              <a:r>
                <a:rPr lang="en-US" sz="1000" b="1" dirty="0">
                  <a:solidFill>
                    <a:prstClr val="white"/>
                  </a:solidFill>
                  <a:latin typeface="Verdana" panose="020B0604030504040204" pitchFamily="34" charset="0"/>
                  <a:ea typeface="Verdana" panose="020B0604030504040204" pitchFamily="34" charset="0"/>
                  <a:cs typeface="Verdana" panose="020B0604030504040204" pitchFamily="34" charset="0"/>
                </a:rPr>
                <a:t>Business Description</a:t>
              </a:r>
            </a:p>
            <a:p>
              <a:pPr algn="just" defTabSz="342900">
                <a:lnSpc>
                  <a:spcPct val="150000"/>
                </a:lnSpc>
                <a:buSzPct val="120000"/>
                <a:tabLst>
                  <a:tab pos="5061347" algn="l"/>
                </a:tabLst>
                <a:defRPr/>
              </a:pPr>
              <a:endParaRPr lang="en-US" sz="1000" b="1" dirty="0">
                <a:solidFill>
                  <a:prstClr val="white"/>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342900">
                <a:lnSpc>
                  <a:spcPct val="150000"/>
                </a:lnSpc>
                <a:buSzPct val="120000"/>
                <a:buFont typeface="Arial" panose="020B0604020202020204" pitchFamily="34" charset="0"/>
                <a:buChar char="•"/>
                <a:tabLst>
                  <a:tab pos="5061347" algn="l"/>
                </a:tabLst>
                <a:defRPr/>
              </a:pPr>
              <a:r>
                <a:rPr lang="en-US" sz="1000" dirty="0">
                  <a:solidFill>
                    <a:prstClr val="white"/>
                  </a:solidFill>
                  <a:latin typeface="Verdana" panose="020B0604030504040204" pitchFamily="34" charset="0"/>
                  <a:ea typeface="Verdana" panose="020B0604030504040204" pitchFamily="34" charset="0"/>
                  <a:cs typeface="Verdana" panose="020B0604030504040204" pitchFamily="34" charset="0"/>
                </a:rPr>
                <a:t>MCF has the annual production capacity of 691000MT.</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Imported Fertilizer Handling Facility has been installed by MCFL. Trucks/tippers will transport the fertiliser from the port and dump it within the Bulk Storage Silo or to a receiving Hopper outside the silo for bagging and dispatch. The Silo has a 20,000 MT capacity.</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The terminal allows for direct ship unloading. A 10,000 MT atmospheric pressure storage tank holds ammonia. The phosphoric acid is dumped into two 8,000 MT capacity tanks.</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Bulk handling conveyors with a capacity of 150 tonnes per hour transport the material from the port to the Bagging factory. The Bagging Plant features two 60-tonne-per-hour-capacity streams that can be loaded onto waggons or trucks.</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There are two separate silos for storing 30,000 MT of urea and 10,000 MT of phosphoric fertiliser.</a:t>
              </a:r>
              <a:endParaRPr lang="en-US" sz="1000"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descr="Image result for business icon">
              <a:extLst>
                <a:ext uri="{FF2B5EF4-FFF2-40B4-BE49-F238E27FC236}">
                  <a16:creationId xmlns:a16="http://schemas.microsoft.com/office/drawing/2014/main" id="{D5BB8D19-68FD-4631-BD0C-72555139C2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86239" y="1137360"/>
              <a:ext cx="676745" cy="67674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482030A-8A4A-41CB-A0C2-768A0FB0CE78}"/>
                </a:ext>
              </a:extLst>
            </p:cNvPr>
            <p:cNvSpPr/>
            <p:nvPr/>
          </p:nvSpPr>
          <p:spPr>
            <a:xfrm>
              <a:off x="3735470" y="1865786"/>
              <a:ext cx="2158171" cy="553998"/>
            </a:xfrm>
            <a:prstGeom prst="rect">
              <a:avLst/>
            </a:prstGeom>
          </p:spPr>
          <p:txBody>
            <a:bodyPr wrap="square">
              <a:spAutoFit/>
            </a:bodyPr>
            <a:lstStyle/>
            <a:p>
              <a:pPr defTabSz="342900">
                <a:buSzPct val="120000"/>
                <a:tabLst>
                  <a:tab pos="5061347" algn="l"/>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Founded: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1989</a:t>
              </a:r>
            </a:p>
            <a:p>
              <a:pPr defTabSz="342900">
                <a:buSzPct val="120000"/>
                <a:tabLst>
                  <a:tab pos="5061347" algn="l"/>
                </a:tabLst>
                <a:defRPr/>
              </a:pPr>
              <a:r>
                <a:rPr lang="nl-NL"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Headquarters :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Bangalore</a:t>
              </a:r>
              <a:r>
                <a:rPr lang="nl-NL"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 India</a:t>
              </a:r>
              <a:endParaRPr lang="en-US"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Rectangle 7">
              <a:extLst>
                <a:ext uri="{FF2B5EF4-FFF2-40B4-BE49-F238E27FC236}">
                  <a16:creationId xmlns:a16="http://schemas.microsoft.com/office/drawing/2014/main" id="{5AB27267-F2CD-40F0-AFEB-96F3676E798F}"/>
                </a:ext>
              </a:extLst>
            </p:cNvPr>
            <p:cNvSpPr>
              <a:spLocks noChangeArrowheads="1"/>
            </p:cNvSpPr>
            <p:nvPr>
              <p:custDataLst>
                <p:tags r:id="rId1"/>
              </p:custDataLst>
            </p:nvPr>
          </p:nvSpPr>
          <p:spPr bwMode="auto">
            <a:xfrm>
              <a:off x="3822601" y="2813550"/>
              <a:ext cx="2600408" cy="1384995"/>
            </a:xfrm>
            <a:prstGeom prst="rect">
              <a:avLst/>
            </a:prstGeom>
            <a:noFill/>
            <a:ln w="9525">
              <a:noFill/>
              <a:miter lim="800000"/>
              <a:headEnd/>
              <a:tailEnd/>
            </a:ln>
          </p:spPr>
          <p:txBody>
            <a:bodyPr wrap="square" lIns="0" tIns="0" rIns="0" bIns="0">
              <a:spAutoFit/>
            </a:bodyPr>
            <a:lstStyle/>
            <a:p>
              <a:pPr defTabSz="671513">
                <a:buSzPct val="120000"/>
                <a:defRPr/>
              </a:pP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p>
            <a:p>
              <a:pPr marL="171450" lvl="1" indent="-171450" defTabSz="342900">
                <a:buSzPct val="120000"/>
                <a:buFont typeface="Wingdings" panose="05000000000000000000" pitchFamily="2" charset="2"/>
                <a:buChar char="q"/>
                <a:tabLst>
                  <a:tab pos="5061347" algn="l"/>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Mono A</a:t>
              </a:r>
              <a:r>
                <a:rPr lang="en-IN"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mmonium</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Phosphate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Mono Potassium Phosphate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Potassium  Sulphate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Calcium Nitrate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Potassium Nitrate</a:t>
              </a:r>
            </a:p>
            <a:p>
              <a:pPr marL="171450" lvl="1" indent="-171450" defTabSz="342900">
                <a:buSzPct val="120000"/>
                <a:buFont typeface="Wingdings" panose="05000000000000000000" pitchFamily="2" charset="2"/>
                <a:buChar char="q"/>
                <a:tabLst>
                  <a:tab pos="5061347" algn="l"/>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628650" lvl="2" indent="-171450" defTabSz="342900">
                <a:buSzPct val="120000"/>
                <a:buFont typeface="Wingdings" panose="05000000000000000000" pitchFamily="2" charset="2"/>
                <a:buChar char="q"/>
                <a:tabLst>
                  <a:tab pos="5061347" algn="l"/>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3">
              <a:extLst>
                <a:ext uri="{FF2B5EF4-FFF2-40B4-BE49-F238E27FC236}">
                  <a16:creationId xmlns:a16="http://schemas.microsoft.com/office/drawing/2014/main" id="{5C13EF86-B629-44F3-ACE4-A0B7614835C3}"/>
                </a:ext>
              </a:extLst>
            </p:cNvPr>
            <p:cNvSpPr>
              <a:spLocks noChangeArrowheads="1"/>
            </p:cNvSpPr>
            <p:nvPr>
              <p:custDataLst>
                <p:tags r:id="rId2"/>
              </p:custDataLst>
            </p:nvPr>
          </p:nvSpPr>
          <p:spPr bwMode="auto">
            <a:xfrm>
              <a:off x="4964837" y="5217764"/>
              <a:ext cx="3421711" cy="1077218"/>
            </a:xfrm>
            <a:prstGeom prst="rect">
              <a:avLst/>
            </a:prstGeom>
            <a:noFill/>
            <a:ln w="9525">
              <a:noFill/>
              <a:miter lim="800000"/>
              <a:headEnd/>
              <a:tailEnd/>
            </a:ln>
          </p:spPr>
          <p:txBody>
            <a:bodyPr wrap="square" lIns="0" tIns="0" rIns="0" bIns="0">
              <a:spAutoFit/>
            </a:bodyPr>
            <a:lstStyle/>
            <a:p>
              <a:pPr defTabSz="671513">
                <a:buSzPct val="120000"/>
                <a:defRPr/>
              </a:pP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Head Office</a:t>
              </a:r>
            </a:p>
            <a:p>
              <a:pPr defTabSz="671513">
                <a:buSzPct val="120000"/>
                <a:defRPr/>
              </a:pPr>
              <a:br>
                <a:rPr lang="en-US" sz="1000" dirty="0">
                  <a:solidFill>
                    <a:prstClr val="black"/>
                  </a:solidFill>
                  <a:latin typeface="Calibri" panose="020F0502020204030204"/>
                </a:rPr>
              </a:br>
              <a:r>
                <a:rPr lang="en-IN" sz="1000" dirty="0">
                  <a:solidFill>
                    <a:prstClr val="black"/>
                  </a:solidFill>
                  <a:latin typeface="Arial" panose="020B0604020202020204" pitchFamily="34" charset="0"/>
                </a:rPr>
                <a:t>Level-11, UB Towers,</a:t>
              </a:r>
            </a:p>
            <a:p>
              <a:pPr defTabSz="671513">
                <a:buSzPct val="120000"/>
                <a:defRPr/>
              </a:pPr>
              <a:r>
                <a:rPr lang="en-IN" sz="1000" dirty="0">
                  <a:solidFill>
                    <a:prstClr val="black"/>
                  </a:solidFill>
                  <a:latin typeface="Arial" panose="020B0604020202020204" pitchFamily="34" charset="0"/>
                </a:rPr>
                <a:t>UB City No.24, Vittal Mallya Road,</a:t>
              </a:r>
            </a:p>
            <a:p>
              <a:pPr defTabSz="671513">
                <a:buSzPct val="120000"/>
                <a:defRPr/>
              </a:pPr>
              <a:r>
                <a:rPr lang="en-IN" sz="1000" dirty="0">
                  <a:solidFill>
                    <a:prstClr val="black"/>
                  </a:solidFill>
                  <a:latin typeface="Arial" panose="020B0604020202020204" pitchFamily="34" charset="0"/>
                </a:rPr>
                <a:t>Bangalore - 560 001</a:t>
              </a: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defTabSz="671513">
                <a:buSzPct val="120000"/>
                <a:tabLst>
                  <a:tab pos="1973263" algn="l"/>
                  <a:tab pos="2065338" algn="l"/>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Phone</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b="1" dirty="0">
                  <a:solidFill>
                    <a:prstClr val="black"/>
                  </a:solidFill>
                  <a:latin typeface="Arial" panose="020B0604020202020204" pitchFamily="34" charset="0"/>
                </a:rPr>
                <a:t>: </a:t>
              </a:r>
              <a:r>
                <a:rPr lang="en-US" sz="1000" dirty="0">
                  <a:solidFill>
                    <a:prstClr val="black"/>
                  </a:solidFill>
                  <a:latin typeface="Arial" panose="020B0604020202020204" pitchFamily="34" charset="0"/>
                </a:rPr>
                <a:t>080-4585 5599</a:t>
              </a:r>
            </a:p>
            <a:p>
              <a:pPr defTabSz="671513">
                <a:buSzPct val="120000"/>
                <a:tabLst>
                  <a:tab pos="1973263" algn="l"/>
                  <a:tab pos="2065338" algn="l"/>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Website: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www.mangalorechemicals.com</a:t>
              </a:r>
            </a:p>
          </p:txBody>
        </p:sp>
        <p:sp>
          <p:nvSpPr>
            <p:cNvPr id="13" name="Rectangle 7">
              <a:extLst>
                <a:ext uri="{FF2B5EF4-FFF2-40B4-BE49-F238E27FC236}">
                  <a16:creationId xmlns:a16="http://schemas.microsoft.com/office/drawing/2014/main" id="{66B575D0-79C1-4981-981D-DEDC290755C8}"/>
                </a:ext>
              </a:extLst>
            </p:cNvPr>
            <p:cNvSpPr>
              <a:spLocks noChangeArrowheads="1"/>
            </p:cNvSpPr>
            <p:nvPr>
              <p:custDataLst>
                <p:tags r:id="rId3"/>
              </p:custDataLst>
            </p:nvPr>
          </p:nvSpPr>
          <p:spPr bwMode="auto">
            <a:xfrm>
              <a:off x="5115339" y="4297817"/>
              <a:ext cx="3816627" cy="892232"/>
            </a:xfrm>
            <a:prstGeom prst="rect">
              <a:avLst/>
            </a:prstGeom>
            <a:noFill/>
            <a:ln w="9525">
              <a:noFill/>
              <a:miter lim="800000"/>
              <a:headEnd/>
              <a:tailEnd/>
            </a:ln>
          </p:spPr>
          <p:txBody>
            <a:bodyPr wrap="square" lIns="0" tIns="0" rIns="0" bIns="0">
              <a:spAutoFit/>
            </a:bodyPr>
            <a:lstStyle/>
            <a:p>
              <a:pPr defTabSz="895350">
                <a:lnSpc>
                  <a:spcPct val="150000"/>
                </a:lnSpc>
                <a:buSzPct val="120000"/>
                <a:defRPr/>
              </a:pP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Personnel</a:t>
              </a:r>
            </a:p>
            <a:p>
              <a:pPr defTabSz="895350">
                <a:lnSpc>
                  <a:spcPct val="150000"/>
                </a:lnSpc>
                <a:buSzPct val="120000"/>
                <a:defRPr/>
              </a:pPr>
              <a:r>
                <a:rPr lang="en-IN" sz="1000" i="0" dirty="0">
                  <a:effectLst/>
                  <a:latin typeface="Verdana" panose="020B0604030504040204" pitchFamily="34" charset="0"/>
                  <a:ea typeface="Verdana" panose="020B0604030504040204" pitchFamily="34" charset="0"/>
                </a:rPr>
                <a:t>Akshay Poddar</a:t>
              </a:r>
              <a:r>
                <a:rPr lang="en-IN" sz="1000" b="1" i="0" dirty="0">
                  <a:solidFill>
                    <a:srgbClr val="007F3D"/>
                  </a:solidFill>
                  <a:effectLst/>
                  <a:latin typeface="Hind" panose="02000000000000000000" pitchFamily="2" charset="0"/>
                </a:rPr>
                <a:t> </a:t>
              </a: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(Chairman)</a:t>
              </a:r>
            </a:p>
            <a:p>
              <a:pPr defTabSz="895350">
                <a:lnSpc>
                  <a:spcPct val="150000"/>
                </a:lnSpc>
                <a:buSzPct val="120000"/>
                <a:defRPr/>
              </a:pPr>
              <a:r>
                <a:rPr lang="en-GB"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Shubhabrata</a:t>
              </a:r>
              <a:r>
                <a:rPr lang="en-GB"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GB"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Saha</a:t>
              </a:r>
              <a:r>
                <a:rPr lang="en-GB"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(Managing director)</a:t>
              </a:r>
            </a:p>
            <a:p>
              <a:pPr defTabSz="895350">
                <a:lnSpc>
                  <a:spcPct val="150000"/>
                </a:lnSpc>
                <a:buSzPct val="120000"/>
                <a:defRPr/>
              </a:pP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14" name="Graphic 13" descr="Group of women with solid fill">
              <a:extLst>
                <a:ext uri="{FF2B5EF4-FFF2-40B4-BE49-F238E27FC236}">
                  <a16:creationId xmlns:a16="http://schemas.microsoft.com/office/drawing/2014/main" id="{5B316B26-AAF0-4256-AF7F-3D7DD97336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90333" y="4286073"/>
              <a:ext cx="563333" cy="563333"/>
            </a:xfrm>
            <a:prstGeom prst="rect">
              <a:avLst/>
            </a:prstGeom>
          </p:spPr>
        </p:pic>
        <p:grpSp>
          <p:nvGrpSpPr>
            <p:cNvPr id="15" name="Group 14">
              <a:extLst>
                <a:ext uri="{FF2B5EF4-FFF2-40B4-BE49-F238E27FC236}">
                  <a16:creationId xmlns:a16="http://schemas.microsoft.com/office/drawing/2014/main" id="{A58632F6-27C9-4245-92E0-D8CCD16A5475}"/>
                </a:ext>
              </a:extLst>
            </p:cNvPr>
            <p:cNvGrpSpPr/>
            <p:nvPr/>
          </p:nvGrpSpPr>
          <p:grpSpPr>
            <a:xfrm>
              <a:off x="5904058" y="1434300"/>
              <a:ext cx="2780770" cy="588656"/>
              <a:chOff x="5400673" y="587064"/>
              <a:chExt cx="2780770" cy="619493"/>
            </a:xfrm>
          </p:grpSpPr>
          <p:graphicFrame>
            <p:nvGraphicFramePr>
              <p:cNvPr id="16" name="Chart 15">
                <a:extLst>
                  <a:ext uri="{FF2B5EF4-FFF2-40B4-BE49-F238E27FC236}">
                    <a16:creationId xmlns:a16="http://schemas.microsoft.com/office/drawing/2014/main" id="{BCEA51CF-BDA6-4AED-85F7-44EEC660A72A}"/>
                  </a:ext>
                </a:extLst>
              </p:cNvPr>
              <p:cNvGraphicFramePr/>
              <p:nvPr/>
            </p:nvGraphicFramePr>
            <p:xfrm>
              <a:off x="5945764" y="587064"/>
              <a:ext cx="2235679" cy="528741"/>
            </p:xfrm>
            <a:graphic>
              <a:graphicData uri="http://schemas.openxmlformats.org/drawingml/2006/chart">
                <c:chart xmlns:c="http://schemas.openxmlformats.org/drawingml/2006/chart" xmlns:r="http://schemas.openxmlformats.org/officeDocument/2006/relationships" r:id="rId9"/>
              </a:graphicData>
            </a:graphic>
          </p:graphicFrame>
          <p:pic>
            <p:nvPicPr>
              <p:cNvPr id="17" name="Picture 4" descr="Related image">
                <a:extLst>
                  <a:ext uri="{FF2B5EF4-FFF2-40B4-BE49-F238E27FC236}">
                    <a16:creationId xmlns:a16="http://schemas.microsoft.com/office/drawing/2014/main" id="{92FCC18D-0712-43F5-966D-76AA263B9686}"/>
                  </a:ext>
                </a:extLst>
              </p:cNvPr>
              <p:cNvPicPr>
                <a:picLocks noChangeAspect="1" noChangeArrowheads="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400673" y="589692"/>
                <a:ext cx="616865" cy="61686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8362B9EB-5F2C-440D-9F0D-F04702B5C3FA}"/>
                </a:ext>
              </a:extLst>
            </p:cNvPr>
            <p:cNvSpPr txBox="1"/>
            <p:nvPr/>
          </p:nvSpPr>
          <p:spPr>
            <a:xfrm>
              <a:off x="6894580" y="1366261"/>
              <a:ext cx="1913372" cy="246221"/>
            </a:xfrm>
            <a:prstGeom prst="rect">
              <a:avLst/>
            </a:prstGeom>
            <a:noFill/>
          </p:spPr>
          <p:txBody>
            <a:bodyPr wrap="square" rtlCol="0">
              <a:spAutoFit/>
            </a:bodyPr>
            <a:lstStyle/>
            <a:p>
              <a:pPr defTabSz="457200">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289.85 USD Million</a:t>
              </a:r>
            </a:p>
          </p:txBody>
        </p:sp>
        <p:sp>
          <p:nvSpPr>
            <p:cNvPr id="19" name="TextBox 18">
              <a:extLst>
                <a:ext uri="{FF2B5EF4-FFF2-40B4-BE49-F238E27FC236}">
                  <a16:creationId xmlns:a16="http://schemas.microsoft.com/office/drawing/2014/main" id="{4165ABDA-1195-40CF-AEF5-4DA44A2A66A8}"/>
                </a:ext>
              </a:extLst>
            </p:cNvPr>
            <p:cNvSpPr txBox="1"/>
            <p:nvPr/>
          </p:nvSpPr>
          <p:spPr>
            <a:xfrm>
              <a:off x="6523934" y="1188079"/>
              <a:ext cx="2235679" cy="246221"/>
            </a:xfrm>
            <a:prstGeom prst="rect">
              <a:avLst/>
            </a:prstGeom>
            <a:noFill/>
          </p:spPr>
          <p:txBody>
            <a:bodyPr wrap="square" rtlCol="0">
              <a:spAutoFit/>
            </a:bodyPr>
            <a:lstStyle/>
            <a:p>
              <a:pPr defTabSz="457200">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Annual Turnover( Revenue)</a:t>
              </a:r>
            </a:p>
          </p:txBody>
        </p:sp>
        <p:pic>
          <p:nvPicPr>
            <p:cNvPr id="21" name="Graphic 20" descr="City with solid fill">
              <a:extLst>
                <a:ext uri="{FF2B5EF4-FFF2-40B4-BE49-F238E27FC236}">
                  <a16:creationId xmlns:a16="http://schemas.microsoft.com/office/drawing/2014/main" id="{F524D5F1-DB43-44FB-BE85-A9D53DE7396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56981" y="5427669"/>
              <a:ext cx="725144" cy="725144"/>
            </a:xfrm>
            <a:prstGeom prst="rect">
              <a:avLst/>
            </a:prstGeom>
          </p:spPr>
        </p:pic>
      </p:grpSp>
      <p:sp>
        <p:nvSpPr>
          <p:cNvPr id="23" name="Slide Number Placeholder 22">
            <a:extLst>
              <a:ext uri="{FF2B5EF4-FFF2-40B4-BE49-F238E27FC236}">
                <a16:creationId xmlns:a16="http://schemas.microsoft.com/office/drawing/2014/main" id="{4F1FF724-EDD1-469A-A116-6506CBDDD8F3}"/>
              </a:ext>
            </a:extLst>
          </p:cNvPr>
          <p:cNvSpPr>
            <a:spLocks noGrp="1"/>
          </p:cNvSpPr>
          <p:nvPr>
            <p:ph type="sldNum" sz="quarter" idx="7"/>
          </p:nvPr>
        </p:nvSpPr>
        <p:spPr>
          <a:xfrm>
            <a:off x="8816340" y="6703034"/>
            <a:ext cx="216534" cy="153888"/>
          </a:xfrm>
          <a:prstGeom prst="rect">
            <a:avLst/>
          </a:prstGeom>
        </p:spPr>
        <p:txBody>
          <a:bodyPr wrap="square" lIns="0" tIns="0" rIns="0" bIns="0">
            <a:spAutoFit/>
          </a:bodyPr>
          <a:lstStyle>
            <a:defPPr>
              <a:defRPr lang="en-US"/>
            </a:defPPr>
            <a:lvl1pPr marL="0" algn="l" defTabSz="914400" rtl="0" eaLnBrk="1" latinLnBrk="0" hangingPunct="1">
              <a:defRPr sz="1100" b="1" i="0" kern="1200">
                <a:solidFill>
                  <a:schemeClr val="tx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gn="r" defTabSz="457200">
              <a:lnSpc>
                <a:spcPts val="1150"/>
              </a:lnSpc>
              <a:defRPr/>
            </a:pPr>
            <a:fld id="{81D60167-4931-47E6-BA6A-407CBD079E47}" type="slidenum">
              <a:rPr lang="en-IN" smtClean="0"/>
              <a:pPr marL="38100" algn="r" defTabSz="457200">
                <a:lnSpc>
                  <a:spcPts val="1150"/>
                </a:lnSpc>
                <a:defRPr/>
              </a:pPr>
              <a:t>116</a:t>
            </a:fld>
            <a:endParaRPr lang="en-US" dirty="0">
              <a:solidFill>
                <a:prstClr val="black"/>
              </a:solidFill>
              <a:latin typeface="Calibri" panose="020F0502020204030204"/>
            </a:endParaRPr>
          </a:p>
        </p:txBody>
      </p:sp>
      <p:pic>
        <p:nvPicPr>
          <p:cNvPr id="25" name="Picture 24">
            <a:extLst>
              <a:ext uri="{FF2B5EF4-FFF2-40B4-BE49-F238E27FC236}">
                <a16:creationId xmlns:a16="http://schemas.microsoft.com/office/drawing/2014/main" id="{A917E1E7-EDC6-C75C-217F-76F884028CB1}"/>
              </a:ext>
            </a:extLst>
          </p:cNvPr>
          <p:cNvPicPr>
            <a:picLocks noChangeAspect="1"/>
          </p:cNvPicPr>
          <p:nvPr/>
        </p:nvPicPr>
        <p:blipFill>
          <a:blip r:embed="rId13"/>
          <a:stretch>
            <a:fillRect/>
          </a:stretch>
        </p:blipFill>
        <p:spPr>
          <a:xfrm>
            <a:off x="457202" y="135782"/>
            <a:ext cx="1057275" cy="397617"/>
          </a:xfrm>
          <a:prstGeom prst="rect">
            <a:avLst/>
          </a:prstGeom>
        </p:spPr>
      </p:pic>
      <p:sp>
        <p:nvSpPr>
          <p:cNvPr id="9" name="Footer Placeholder 8">
            <a:extLst>
              <a:ext uri="{FF2B5EF4-FFF2-40B4-BE49-F238E27FC236}">
                <a16:creationId xmlns:a16="http://schemas.microsoft.com/office/drawing/2014/main" id="{A57F362A-111B-583E-AB72-6ED6955A6B34}"/>
              </a:ext>
            </a:extLst>
          </p:cNvPr>
          <p:cNvSpPr>
            <a:spLocks noGrp="1"/>
          </p:cNvSpPr>
          <p:nvPr>
            <p:ph type="ftr" sz="quarter" idx="5"/>
          </p:nvPr>
        </p:nvSpPr>
        <p:spPr>
          <a:xfrm>
            <a:off x="219862" y="6670546"/>
            <a:ext cx="628650" cy="92333"/>
          </a:xfrm>
          <a:prstGeom prst="rect">
            <a:avLst/>
          </a:prstGeom>
        </p:spPr>
        <p:txBody>
          <a:bodyPr wrap="square" lIns="0" tIns="0" rIns="0" bIns="0">
            <a:spAutoFit/>
          </a:bodyPr>
          <a:lstStyle>
            <a:defPPr>
              <a:defRPr lang="en-US"/>
            </a:defPPr>
            <a:lvl1pPr marL="0" algn="l" defTabSz="914400" rtl="0" eaLnBrk="1" latinLnBrk="0" hangingPunct="1">
              <a:defRPr sz="600" b="0" i="0" kern="1200">
                <a:solidFill>
                  <a:schemeClr val="bg1"/>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100"/>
              </a:spcBef>
            </a:pPr>
            <a:r>
              <a:rPr lang="en-IN"/>
              <a:t>©</a:t>
            </a:r>
            <a:r>
              <a:rPr lang="en-IN" spc="-50"/>
              <a:t> </a:t>
            </a:r>
            <a:r>
              <a:rPr lang="en-IN" spc="-5"/>
              <a:t>ChemAnalyst</a:t>
            </a:r>
            <a:endParaRPr lang="en-IN" spc="-5" dirty="0"/>
          </a:p>
        </p:txBody>
      </p:sp>
    </p:spTree>
    <p:extLst>
      <p:ext uri="{BB962C8B-B14F-4D97-AF65-F5344CB8AC3E}">
        <p14:creationId xmlns:p14="http://schemas.microsoft.com/office/powerpoint/2010/main" val="5888802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70C49B8A-2317-4091-A3B4-776FC59B666A}"/>
              </a:ext>
            </a:extLst>
          </p:cNvPr>
          <p:cNvSpPr>
            <a:spLocks noChangeArrowheads="1"/>
          </p:cNvSpPr>
          <p:nvPr/>
        </p:nvSpPr>
        <p:spPr bwMode="auto">
          <a:xfrm>
            <a:off x="2" y="-276999"/>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defRPr/>
            </a:pPr>
            <a:endParaRPr lang="en-US" altLang="en-US" dirty="0">
              <a:solidFill>
                <a:prstClr val="black"/>
              </a:solidFill>
              <a:latin typeface="Arial" panose="020B0604020202020204" pitchFamily="34" charset="0"/>
            </a:endParaRPr>
          </a:p>
          <a:p>
            <a:pPr eaLnBrk="0" fontAlgn="base" hangingPunct="0">
              <a:spcBef>
                <a:spcPct val="0"/>
              </a:spcBef>
              <a:spcAft>
                <a:spcPct val="0"/>
              </a:spcAft>
              <a:defRPr/>
            </a:pPr>
            <a:endParaRPr lang="en-US" altLang="en-US" dirty="0">
              <a:solidFill>
                <a:prstClr val="black"/>
              </a:solidFill>
              <a:latin typeface="Arial" panose="020B0604020202020204" pitchFamily="34" charset="0"/>
            </a:endParaRPr>
          </a:p>
        </p:txBody>
      </p:sp>
      <p:sp>
        <p:nvSpPr>
          <p:cNvPr id="20" name="Text Placeholder 3">
            <a:extLst>
              <a:ext uri="{FF2B5EF4-FFF2-40B4-BE49-F238E27FC236}">
                <a16:creationId xmlns:a16="http://schemas.microsoft.com/office/drawing/2014/main" id="{180891F5-EA20-482C-9BFE-78ADFE34FB84}"/>
              </a:ext>
            </a:extLst>
          </p:cNvPr>
          <p:cNvSpPr txBox="1">
            <a:spLocks/>
          </p:cNvSpPr>
          <p:nvPr/>
        </p:nvSpPr>
        <p:spPr>
          <a:xfrm>
            <a:off x="1789292" y="93063"/>
            <a:ext cx="2895212" cy="492443"/>
          </a:xfrm>
          <a:prstGeom prst="rect">
            <a:avLst/>
          </a:prstGeom>
        </p:spPr>
        <p:txBody>
          <a:bodyPr wrap="square" lIns="0" tIns="0" rIns="0" bIns="0">
            <a:spAutoFit/>
          </a:bodyPr>
          <a:lstStyle>
            <a:defPPr>
              <a:defRPr lang="en-US"/>
            </a:defPPr>
            <a:lvl1pPr>
              <a:defRPr sz="1600" b="1" i="0">
                <a:solidFill>
                  <a:prstClr val="black"/>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Coromandel International Limited</a:t>
            </a:r>
          </a:p>
        </p:txBody>
      </p:sp>
      <p:grpSp>
        <p:nvGrpSpPr>
          <p:cNvPr id="24" name="Group 23">
            <a:extLst>
              <a:ext uri="{FF2B5EF4-FFF2-40B4-BE49-F238E27FC236}">
                <a16:creationId xmlns:a16="http://schemas.microsoft.com/office/drawing/2014/main" id="{2D0C1EF6-F898-4B31-89ED-307882BC0304}"/>
              </a:ext>
            </a:extLst>
          </p:cNvPr>
          <p:cNvGrpSpPr/>
          <p:nvPr/>
        </p:nvGrpSpPr>
        <p:grpSpPr>
          <a:xfrm>
            <a:off x="185055" y="1049110"/>
            <a:ext cx="8773890" cy="5391651"/>
            <a:chOff x="163535" y="1133324"/>
            <a:chExt cx="8773890" cy="5391651"/>
          </a:xfrm>
        </p:grpSpPr>
        <p:sp>
          <p:nvSpPr>
            <p:cNvPr id="2" name="Rectangle 1">
              <a:extLst>
                <a:ext uri="{FF2B5EF4-FFF2-40B4-BE49-F238E27FC236}">
                  <a16:creationId xmlns:a16="http://schemas.microsoft.com/office/drawing/2014/main" id="{6F9B97CA-3B52-432C-BBB1-227E63E45631}"/>
                </a:ext>
              </a:extLst>
            </p:cNvPr>
            <p:cNvSpPr/>
            <p:nvPr/>
          </p:nvSpPr>
          <p:spPr>
            <a:xfrm>
              <a:off x="3677604" y="5055507"/>
              <a:ext cx="5253471" cy="146946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3" name="Rectangle 2">
              <a:extLst>
                <a:ext uri="{FF2B5EF4-FFF2-40B4-BE49-F238E27FC236}">
                  <a16:creationId xmlns:a16="http://schemas.microsoft.com/office/drawing/2014/main" id="{44A10DB4-13E2-457C-A25D-8F614B31C8CC}"/>
                </a:ext>
              </a:extLst>
            </p:cNvPr>
            <p:cNvSpPr/>
            <p:nvPr/>
          </p:nvSpPr>
          <p:spPr>
            <a:xfrm>
              <a:off x="3677605" y="4218102"/>
              <a:ext cx="5253471" cy="80111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F5C8802E-5DFD-4B2D-9C66-44CF67B4A757}"/>
                </a:ext>
              </a:extLst>
            </p:cNvPr>
            <p:cNvSpPr/>
            <p:nvPr/>
          </p:nvSpPr>
          <p:spPr>
            <a:xfrm>
              <a:off x="3683954" y="2697388"/>
              <a:ext cx="5253471" cy="1444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D42FDDE6-9A35-4D47-BF47-5EA7223781B2}"/>
                </a:ext>
              </a:extLst>
            </p:cNvPr>
            <p:cNvSpPr/>
            <p:nvPr/>
          </p:nvSpPr>
          <p:spPr>
            <a:xfrm>
              <a:off x="3689812" y="1133324"/>
              <a:ext cx="5241263" cy="147183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E65FA9F4-53C3-4021-83C4-BA858BAE520E}"/>
                </a:ext>
              </a:extLst>
            </p:cNvPr>
            <p:cNvSpPr/>
            <p:nvPr/>
          </p:nvSpPr>
          <p:spPr>
            <a:xfrm>
              <a:off x="163535" y="1133324"/>
              <a:ext cx="3445471" cy="5370381"/>
            </a:xfrm>
            <a:prstGeom prst="rect">
              <a:avLst/>
            </a:prstGeom>
            <a:solidFill>
              <a:srgbClr val="132C4A"/>
            </a:solidFill>
            <a:effectLst>
              <a:innerShdw blurRad="63500" dist="50800" dir="13500000">
                <a:prstClr val="black">
                  <a:alpha val="50000"/>
                </a:prstClr>
              </a:innerShdw>
            </a:effectLst>
          </p:spPr>
          <p:txBody>
            <a:bodyPr wrap="square">
              <a:spAutoFit/>
            </a:bodyPr>
            <a:lstStyle/>
            <a:p>
              <a:pPr algn="just" defTabSz="342900">
                <a:lnSpc>
                  <a:spcPct val="150000"/>
                </a:lnSpc>
                <a:buSzPct val="120000"/>
                <a:tabLst>
                  <a:tab pos="5061347" algn="l"/>
                </a:tabLst>
                <a:defRPr/>
              </a:pPr>
              <a:r>
                <a:rPr lang="en-US" sz="1000" b="1" dirty="0">
                  <a:solidFill>
                    <a:prstClr val="white"/>
                  </a:solidFill>
                  <a:latin typeface="Verdana" panose="020B0604030504040204" pitchFamily="34" charset="0"/>
                  <a:ea typeface="Verdana" panose="020B0604030504040204" pitchFamily="34" charset="0"/>
                  <a:cs typeface="Verdana" panose="020B0604030504040204" pitchFamily="34" charset="0"/>
                </a:rPr>
                <a:t>Business Description</a:t>
              </a:r>
            </a:p>
            <a:p>
              <a:pPr algn="just" defTabSz="342900">
                <a:lnSpc>
                  <a:spcPct val="150000"/>
                </a:lnSpc>
                <a:buSzPct val="120000"/>
                <a:tabLst>
                  <a:tab pos="5061347" algn="l"/>
                </a:tabLst>
                <a:defRPr/>
              </a:pPr>
              <a:endParaRPr lang="en-US" sz="1000" b="1" dirty="0">
                <a:solidFill>
                  <a:prstClr val="white"/>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rPr>
                <a:t>TIFERT was a strategic investment for Coromandel in 2009. Coromandel (15%), Gujarat State Fertilizers and Chemicals Ltd (15%), The Compagnie des phosphates de </a:t>
              </a:r>
              <a:r>
                <a:rPr lang="en-IN" sz="1000" dirty="0" err="1">
                  <a:solidFill>
                    <a:prstClr val="white"/>
                  </a:solidFill>
                  <a:latin typeface="Verdana" panose="020B0604030504040204" pitchFamily="34" charset="0"/>
                  <a:ea typeface="Verdana" panose="020B0604030504040204" pitchFamily="34" charset="0"/>
                </a:rPr>
                <a:t>Gafsa</a:t>
              </a:r>
              <a:r>
                <a:rPr lang="en-IN" sz="1000" dirty="0">
                  <a:solidFill>
                    <a:prstClr val="white"/>
                  </a:solidFill>
                  <a:latin typeface="Verdana" panose="020B0604030504040204" pitchFamily="34" charset="0"/>
                  <a:ea typeface="Verdana" panose="020B0604030504040204" pitchFamily="34" charset="0"/>
                </a:rPr>
                <a:t> (35%) or Groupe </a:t>
              </a:r>
              <a:r>
                <a:rPr lang="en-IN" sz="1000" dirty="0" err="1">
                  <a:solidFill>
                    <a:prstClr val="white"/>
                  </a:solidFill>
                  <a:latin typeface="Verdana" panose="020B0604030504040204" pitchFamily="34" charset="0"/>
                  <a:ea typeface="Verdana" panose="020B0604030504040204" pitchFamily="34" charset="0"/>
                </a:rPr>
                <a:t>Chimique</a:t>
              </a:r>
              <a:r>
                <a:rPr lang="en-IN" sz="1000" dirty="0">
                  <a:solidFill>
                    <a:prstClr val="white"/>
                  </a:solidFill>
                  <a:latin typeface="Verdana" panose="020B0604030504040204" pitchFamily="34" charset="0"/>
                  <a:ea typeface="Verdana" panose="020B0604030504040204" pitchFamily="34" charset="0"/>
                </a:rPr>
                <a:t> </a:t>
              </a:r>
              <a:r>
                <a:rPr lang="en-IN" sz="1000" dirty="0" err="1">
                  <a:solidFill>
                    <a:prstClr val="white"/>
                  </a:solidFill>
                  <a:latin typeface="Verdana" panose="020B0604030504040204" pitchFamily="34" charset="0"/>
                  <a:ea typeface="Verdana" panose="020B0604030504040204" pitchFamily="34" charset="0"/>
                </a:rPr>
                <a:t>Tunisien</a:t>
              </a:r>
              <a:r>
                <a:rPr lang="en-IN" sz="1000" dirty="0">
                  <a:solidFill>
                    <a:prstClr val="white"/>
                  </a:solidFill>
                  <a:latin typeface="Verdana" panose="020B0604030504040204" pitchFamily="34" charset="0"/>
                  <a:ea typeface="Verdana" panose="020B0604030504040204" pitchFamily="34" charset="0"/>
                </a:rPr>
                <a:t> (15%) are among the Indian and Tunisian partners (35 percent ). The plant, which is located in La </a:t>
              </a:r>
              <a:r>
                <a:rPr lang="en-IN" sz="1000" dirty="0" err="1">
                  <a:solidFill>
                    <a:prstClr val="white"/>
                  </a:solidFill>
                  <a:latin typeface="Verdana" panose="020B0604030504040204" pitchFamily="34" charset="0"/>
                  <a:ea typeface="Verdana" panose="020B0604030504040204" pitchFamily="34" charset="0"/>
                </a:rPr>
                <a:t>Skhira</a:t>
              </a:r>
              <a:r>
                <a:rPr lang="en-IN" sz="1000" dirty="0">
                  <a:solidFill>
                    <a:prstClr val="white"/>
                  </a:solidFill>
                  <a:latin typeface="Verdana" panose="020B0604030504040204" pitchFamily="34" charset="0"/>
                  <a:ea typeface="Verdana" panose="020B0604030504040204" pitchFamily="34" charset="0"/>
                </a:rPr>
                <a:t>, Tunisia, has a capacity of producing 3.6 lakh tonnes of merchant grade acid, which is split equally between Indian partners.</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rPr>
                <a:t>Foskor is a South African phosphate producer that is vertically integrated. Coromandel owns 14 percent of Foskor, which ensures supply stability and flexibility in the phosphoric acid market. The Acid Plant at Richards Bay, KwaZulu-Natal, has a capacity of producing 7.2 lakh tonnes of high-quality, low-cadmium merchant grade acid. </a:t>
              </a:r>
            </a:p>
            <a:p>
              <a:pPr marL="171450" indent="-171450" algn="just" defTabSz="342900">
                <a:lnSpc>
                  <a:spcPct val="150000"/>
                </a:lnSpc>
                <a:buSzPct val="120000"/>
                <a:buFont typeface="Arial" panose="020B0604020202020204" pitchFamily="34" charset="0"/>
                <a:buChar char="•"/>
                <a:tabLst>
                  <a:tab pos="5061347" algn="l"/>
                </a:tabLst>
                <a:defRPr/>
              </a:pPr>
              <a:r>
                <a:rPr lang="en-US" sz="1000" dirty="0">
                  <a:solidFill>
                    <a:prstClr val="white"/>
                  </a:solidFill>
                  <a:latin typeface="Verdana" panose="020B0604030504040204" pitchFamily="34" charset="0"/>
                  <a:ea typeface="Verdana" panose="020B0604030504040204" pitchFamily="34" charset="0"/>
                </a:rPr>
                <a:t>Coromandel has an employee base of over 4,894 employees.</a:t>
              </a:r>
            </a:p>
          </p:txBody>
        </p:sp>
        <p:pic>
          <p:nvPicPr>
            <p:cNvPr id="7" name="Picture 6" descr="Image result for business icon">
              <a:extLst>
                <a:ext uri="{FF2B5EF4-FFF2-40B4-BE49-F238E27FC236}">
                  <a16:creationId xmlns:a16="http://schemas.microsoft.com/office/drawing/2014/main" id="{D5BB8D19-68FD-4631-BD0C-72555139C2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86239" y="1137360"/>
              <a:ext cx="676745" cy="67674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482030A-8A4A-41CB-A0C2-768A0FB0CE78}"/>
                </a:ext>
              </a:extLst>
            </p:cNvPr>
            <p:cNvSpPr/>
            <p:nvPr/>
          </p:nvSpPr>
          <p:spPr>
            <a:xfrm>
              <a:off x="3735470" y="1865786"/>
              <a:ext cx="2158171" cy="553998"/>
            </a:xfrm>
            <a:prstGeom prst="rect">
              <a:avLst/>
            </a:prstGeom>
          </p:spPr>
          <p:txBody>
            <a:bodyPr wrap="square">
              <a:spAutoFit/>
            </a:bodyPr>
            <a:lstStyle/>
            <a:p>
              <a:pPr defTabSz="342900">
                <a:buSzPct val="120000"/>
                <a:tabLst>
                  <a:tab pos="5061347" algn="l"/>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Founded: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1989</a:t>
              </a:r>
            </a:p>
            <a:p>
              <a:pPr defTabSz="342900">
                <a:buSzPct val="120000"/>
                <a:tabLst>
                  <a:tab pos="5061347" algn="l"/>
                </a:tabLst>
                <a:defRPr/>
              </a:pPr>
              <a:r>
                <a:rPr lang="nl-NL"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Headquarters :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Bangalore</a:t>
              </a:r>
              <a:r>
                <a:rPr lang="nl-NL"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 India</a:t>
              </a:r>
              <a:endParaRPr lang="en-US"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Rectangle 7">
              <a:extLst>
                <a:ext uri="{FF2B5EF4-FFF2-40B4-BE49-F238E27FC236}">
                  <a16:creationId xmlns:a16="http://schemas.microsoft.com/office/drawing/2014/main" id="{5AB27267-F2CD-40F0-AFEB-96F3676E798F}"/>
                </a:ext>
              </a:extLst>
            </p:cNvPr>
            <p:cNvSpPr>
              <a:spLocks noChangeArrowheads="1"/>
            </p:cNvSpPr>
            <p:nvPr>
              <p:custDataLst>
                <p:tags r:id="rId1"/>
              </p:custDataLst>
            </p:nvPr>
          </p:nvSpPr>
          <p:spPr bwMode="auto">
            <a:xfrm>
              <a:off x="3822601" y="2845143"/>
              <a:ext cx="4985351" cy="1384995"/>
            </a:xfrm>
            <a:prstGeom prst="rect">
              <a:avLst/>
            </a:prstGeom>
            <a:noFill/>
            <a:ln w="9525">
              <a:noFill/>
              <a:miter lim="800000"/>
              <a:headEnd/>
              <a:tailEnd/>
            </a:ln>
          </p:spPr>
          <p:txBody>
            <a:bodyPr wrap="square" lIns="0" tIns="0" rIns="0" bIns="0">
              <a:spAutoFit/>
            </a:bodyPr>
            <a:lstStyle/>
            <a:p>
              <a:pPr defTabSz="671513">
                <a:buSzPct val="120000"/>
                <a:defRPr/>
              </a:pP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p>
            <a:p>
              <a:pPr marL="171450" lvl="1" indent="-171450" defTabSz="342900">
                <a:buSzPct val="120000"/>
                <a:buFont typeface="Wingdings" panose="05000000000000000000" pitchFamily="2" charset="2"/>
                <a:buChar char="q"/>
                <a:tabLst>
                  <a:tab pos="5061347" algn="l"/>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Mono A</a:t>
              </a:r>
              <a:r>
                <a:rPr lang="en-IN"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mmonium</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Phosphate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Mono Potassium Phosphate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Potassium  Sulphate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Calcium Nitrate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Potassium Nitrate</a:t>
              </a:r>
            </a:p>
            <a:p>
              <a:pPr marL="171450" lvl="1" indent="-171450" defTabSz="342900">
                <a:buSzPct val="120000"/>
                <a:buFont typeface="Wingdings" panose="05000000000000000000" pitchFamily="2" charset="2"/>
                <a:buChar char="q"/>
                <a:tabLst>
                  <a:tab pos="5061347" algn="l"/>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628650" lvl="2" indent="-171450" defTabSz="342900">
                <a:buSzPct val="120000"/>
                <a:buFont typeface="Wingdings" panose="05000000000000000000" pitchFamily="2" charset="2"/>
                <a:buChar char="q"/>
                <a:tabLst>
                  <a:tab pos="5061347" algn="l"/>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3">
              <a:extLst>
                <a:ext uri="{FF2B5EF4-FFF2-40B4-BE49-F238E27FC236}">
                  <a16:creationId xmlns:a16="http://schemas.microsoft.com/office/drawing/2014/main" id="{5C13EF86-B629-44F3-ACE4-A0B7614835C3}"/>
                </a:ext>
              </a:extLst>
            </p:cNvPr>
            <p:cNvSpPr>
              <a:spLocks noChangeArrowheads="1"/>
            </p:cNvSpPr>
            <p:nvPr>
              <p:custDataLst>
                <p:tags r:id="rId2"/>
              </p:custDataLst>
            </p:nvPr>
          </p:nvSpPr>
          <p:spPr bwMode="auto">
            <a:xfrm>
              <a:off x="4950723" y="5263583"/>
              <a:ext cx="3421711" cy="923330"/>
            </a:xfrm>
            <a:prstGeom prst="rect">
              <a:avLst/>
            </a:prstGeom>
            <a:noFill/>
            <a:ln w="9525">
              <a:noFill/>
              <a:miter lim="800000"/>
              <a:headEnd/>
              <a:tailEnd/>
            </a:ln>
          </p:spPr>
          <p:txBody>
            <a:bodyPr wrap="square" lIns="0" tIns="0" rIns="0" bIns="0">
              <a:spAutoFit/>
            </a:bodyPr>
            <a:lstStyle/>
            <a:p>
              <a:pPr defTabSz="671513">
                <a:buSzPct val="120000"/>
                <a:defRPr/>
              </a:pP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Head Office</a:t>
              </a:r>
            </a:p>
            <a:p>
              <a:pPr algn="just" defTabSz="342900">
                <a:buSzPct val="120000"/>
                <a:tabLst>
                  <a:tab pos="5061347" algn="l"/>
                </a:tabLst>
                <a:defRPr/>
              </a:pPr>
              <a:r>
                <a:rPr lang="en-US" sz="1000" dirty="0">
                  <a:solidFill>
                    <a:prstClr val="black"/>
                  </a:solidFill>
                  <a:latin typeface="Verdana" panose="020B0604030504040204" pitchFamily="34" charset="0"/>
                  <a:ea typeface="Verdana" panose="020B0604030504040204" pitchFamily="34" charset="0"/>
                </a:rPr>
                <a:t>Coromandel House, Sardar Patel Road</a:t>
              </a:r>
            </a:p>
            <a:p>
              <a:pPr algn="just" defTabSz="342900">
                <a:buSzPct val="120000"/>
                <a:tabLst>
                  <a:tab pos="5061347" algn="l"/>
                </a:tabLst>
                <a:defRPr/>
              </a:pPr>
              <a:r>
                <a:rPr lang="en-US" sz="1000" dirty="0">
                  <a:solidFill>
                    <a:prstClr val="black"/>
                  </a:solidFill>
                  <a:latin typeface="Verdana" panose="020B0604030504040204" pitchFamily="34" charset="0"/>
                  <a:ea typeface="Verdana" panose="020B0604030504040204" pitchFamily="34" charset="0"/>
                </a:rPr>
                <a:t>Secunderabad 500003</a:t>
              </a:r>
            </a:p>
            <a:p>
              <a:pPr algn="just" defTabSz="342900">
                <a:buSzPct val="120000"/>
                <a:tabLst>
                  <a:tab pos="5061347" algn="l"/>
                </a:tabLst>
                <a:defRPr/>
              </a:pPr>
              <a:r>
                <a:rPr lang="en-US" sz="1000" dirty="0">
                  <a:solidFill>
                    <a:prstClr val="black"/>
                  </a:solidFill>
                  <a:latin typeface="Verdana" panose="020B0604030504040204" pitchFamily="34" charset="0"/>
                  <a:ea typeface="Verdana" panose="020B0604030504040204" pitchFamily="34" charset="0"/>
                </a:rPr>
                <a:t>Telangana, India</a:t>
              </a:r>
            </a:p>
            <a:p>
              <a:pPr defTabSz="671513">
                <a:buSzPct val="120000"/>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Phone</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US" sz="1000" b="1" dirty="0">
                  <a:solidFill>
                    <a:prstClr val="black"/>
                  </a:solidFill>
                  <a:latin typeface="Arial" panose="020B0604020202020204" pitchFamily="34" charset="0"/>
                </a:rPr>
                <a:t>: </a:t>
              </a:r>
              <a:r>
                <a:rPr lang="en-US" sz="1000" dirty="0">
                  <a:solidFill>
                    <a:prstClr val="black"/>
                  </a:solidFill>
                  <a:latin typeface="Arial" panose="020B0604020202020204" pitchFamily="34" charset="0"/>
                </a:rPr>
                <a:t>91 40 66997300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Website: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www.coromandel.biz</a:t>
              </a:r>
            </a:p>
          </p:txBody>
        </p:sp>
        <p:sp>
          <p:nvSpPr>
            <p:cNvPr id="13" name="Rectangle 7">
              <a:extLst>
                <a:ext uri="{FF2B5EF4-FFF2-40B4-BE49-F238E27FC236}">
                  <a16:creationId xmlns:a16="http://schemas.microsoft.com/office/drawing/2014/main" id="{66B575D0-79C1-4981-981D-DEDC290755C8}"/>
                </a:ext>
              </a:extLst>
            </p:cNvPr>
            <p:cNvSpPr>
              <a:spLocks noChangeArrowheads="1"/>
            </p:cNvSpPr>
            <p:nvPr>
              <p:custDataLst>
                <p:tags r:id="rId3"/>
              </p:custDataLst>
            </p:nvPr>
          </p:nvSpPr>
          <p:spPr bwMode="auto">
            <a:xfrm>
              <a:off x="5115339" y="4297817"/>
              <a:ext cx="3816627" cy="661400"/>
            </a:xfrm>
            <a:prstGeom prst="rect">
              <a:avLst/>
            </a:prstGeom>
            <a:noFill/>
            <a:ln w="9525">
              <a:noFill/>
              <a:miter lim="800000"/>
              <a:headEnd/>
              <a:tailEnd/>
            </a:ln>
          </p:spPr>
          <p:txBody>
            <a:bodyPr wrap="square" lIns="0" tIns="0" rIns="0" bIns="0">
              <a:spAutoFit/>
            </a:bodyPr>
            <a:lstStyle/>
            <a:p>
              <a:pPr defTabSz="895350">
                <a:lnSpc>
                  <a:spcPct val="150000"/>
                </a:lnSpc>
                <a:buSzPct val="120000"/>
                <a:defRPr/>
              </a:pP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Personnel</a:t>
              </a:r>
            </a:p>
            <a:p>
              <a:pPr defTabSz="895350">
                <a:lnSpc>
                  <a:spcPct val="150000"/>
                </a:lnSpc>
                <a:buSzPct val="120000"/>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M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Venkatachalam </a:t>
              </a: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(Director)</a:t>
              </a:r>
            </a:p>
            <a:p>
              <a:pPr defTabSz="895350">
                <a:lnSpc>
                  <a:spcPct val="150000"/>
                </a:lnSpc>
                <a:buSzPct val="120000"/>
                <a:defRPr/>
              </a:pPr>
              <a:r>
                <a:rPr lang="en-IN" sz="1000" b="0" i="0" dirty="0">
                  <a:solidFill>
                    <a:srgbClr val="202124"/>
                  </a:solidFill>
                  <a:effectLst/>
                  <a:latin typeface="arial" panose="020B0604020202020204" pitchFamily="34" charset="0"/>
                </a:rPr>
                <a:t>A </a:t>
              </a:r>
              <a:r>
                <a:rPr lang="en-IN" sz="1000" b="0" i="0" dirty="0" err="1">
                  <a:solidFill>
                    <a:srgbClr val="202124"/>
                  </a:solidFill>
                  <a:effectLst/>
                  <a:latin typeface="Verdana" panose="020B0604030504040204" pitchFamily="34" charset="0"/>
                  <a:ea typeface="Verdana" panose="020B0604030504040204" pitchFamily="34" charset="0"/>
                </a:rPr>
                <a:t>Vellayan</a:t>
              </a:r>
              <a:r>
                <a:rPr lang="en-IN" sz="1000" b="0" i="0" dirty="0">
                  <a:solidFill>
                    <a:srgbClr val="202124"/>
                  </a:solidFill>
                  <a:effectLst/>
                  <a:latin typeface="Verdana" panose="020B0604030504040204" pitchFamily="34" charset="0"/>
                  <a:ea typeface="Verdana" panose="020B0604030504040204" pitchFamily="34" charset="0"/>
                </a:rPr>
                <a:t> </a:t>
              </a:r>
              <a:r>
                <a:rPr lang="en-IN" sz="1000" b="1" i="0" dirty="0">
                  <a:solidFill>
                    <a:srgbClr val="202124"/>
                  </a:solidFill>
                  <a:effectLst/>
                  <a:latin typeface="Verdana" panose="020B0604030504040204" pitchFamily="34" charset="0"/>
                  <a:ea typeface="Verdana" panose="020B0604030504040204" pitchFamily="34" charset="0"/>
                </a:rPr>
                <a:t>(Chairman)</a:t>
              </a: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14" name="Graphic 13" descr="Group of women with solid fill">
              <a:extLst>
                <a:ext uri="{FF2B5EF4-FFF2-40B4-BE49-F238E27FC236}">
                  <a16:creationId xmlns:a16="http://schemas.microsoft.com/office/drawing/2014/main" id="{5B316B26-AAF0-4256-AF7F-3D7DD97336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90333" y="4286073"/>
              <a:ext cx="563333" cy="563333"/>
            </a:xfrm>
            <a:prstGeom prst="rect">
              <a:avLst/>
            </a:prstGeom>
          </p:spPr>
        </p:pic>
        <p:grpSp>
          <p:nvGrpSpPr>
            <p:cNvPr id="15" name="Group 14">
              <a:extLst>
                <a:ext uri="{FF2B5EF4-FFF2-40B4-BE49-F238E27FC236}">
                  <a16:creationId xmlns:a16="http://schemas.microsoft.com/office/drawing/2014/main" id="{A58632F6-27C9-4245-92E0-D8CCD16A5475}"/>
                </a:ext>
              </a:extLst>
            </p:cNvPr>
            <p:cNvGrpSpPr/>
            <p:nvPr/>
          </p:nvGrpSpPr>
          <p:grpSpPr>
            <a:xfrm>
              <a:off x="5904058" y="1434300"/>
              <a:ext cx="2780770" cy="588656"/>
              <a:chOff x="5400673" y="587064"/>
              <a:chExt cx="2780770" cy="619493"/>
            </a:xfrm>
          </p:grpSpPr>
          <p:graphicFrame>
            <p:nvGraphicFramePr>
              <p:cNvPr id="16" name="Chart 15">
                <a:extLst>
                  <a:ext uri="{FF2B5EF4-FFF2-40B4-BE49-F238E27FC236}">
                    <a16:creationId xmlns:a16="http://schemas.microsoft.com/office/drawing/2014/main" id="{BCEA51CF-BDA6-4AED-85F7-44EEC660A72A}"/>
                  </a:ext>
                </a:extLst>
              </p:cNvPr>
              <p:cNvGraphicFramePr/>
              <p:nvPr/>
            </p:nvGraphicFramePr>
            <p:xfrm>
              <a:off x="5945764" y="587064"/>
              <a:ext cx="2235679" cy="528741"/>
            </p:xfrm>
            <a:graphic>
              <a:graphicData uri="http://schemas.openxmlformats.org/drawingml/2006/chart">
                <c:chart xmlns:c="http://schemas.openxmlformats.org/drawingml/2006/chart" xmlns:r="http://schemas.openxmlformats.org/officeDocument/2006/relationships" r:id="rId9"/>
              </a:graphicData>
            </a:graphic>
          </p:graphicFrame>
          <p:pic>
            <p:nvPicPr>
              <p:cNvPr id="17" name="Picture 4" descr="Related image">
                <a:extLst>
                  <a:ext uri="{FF2B5EF4-FFF2-40B4-BE49-F238E27FC236}">
                    <a16:creationId xmlns:a16="http://schemas.microsoft.com/office/drawing/2014/main" id="{92FCC18D-0712-43F5-966D-76AA263B9686}"/>
                  </a:ext>
                </a:extLst>
              </p:cNvPr>
              <p:cNvPicPr>
                <a:picLocks noChangeAspect="1" noChangeArrowheads="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400673" y="589692"/>
                <a:ext cx="616865" cy="61686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8362B9EB-5F2C-440D-9F0D-F04702B5C3FA}"/>
                </a:ext>
              </a:extLst>
            </p:cNvPr>
            <p:cNvSpPr txBox="1"/>
            <p:nvPr/>
          </p:nvSpPr>
          <p:spPr>
            <a:xfrm>
              <a:off x="6894580" y="1366261"/>
              <a:ext cx="1913372" cy="246221"/>
            </a:xfrm>
            <a:prstGeom prst="rect">
              <a:avLst/>
            </a:prstGeom>
            <a:noFill/>
          </p:spPr>
          <p:txBody>
            <a:bodyPr wrap="square" rtlCol="0">
              <a:spAutoFit/>
            </a:bodyPr>
            <a:lstStyle/>
            <a:p>
              <a:pPr defTabSz="457200">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289.85 USD Million</a:t>
              </a:r>
            </a:p>
          </p:txBody>
        </p:sp>
        <p:sp>
          <p:nvSpPr>
            <p:cNvPr id="19" name="TextBox 18">
              <a:extLst>
                <a:ext uri="{FF2B5EF4-FFF2-40B4-BE49-F238E27FC236}">
                  <a16:creationId xmlns:a16="http://schemas.microsoft.com/office/drawing/2014/main" id="{4165ABDA-1195-40CF-AEF5-4DA44A2A66A8}"/>
                </a:ext>
              </a:extLst>
            </p:cNvPr>
            <p:cNvSpPr txBox="1"/>
            <p:nvPr/>
          </p:nvSpPr>
          <p:spPr>
            <a:xfrm>
              <a:off x="6523934" y="1188079"/>
              <a:ext cx="2235679" cy="246221"/>
            </a:xfrm>
            <a:prstGeom prst="rect">
              <a:avLst/>
            </a:prstGeom>
            <a:noFill/>
          </p:spPr>
          <p:txBody>
            <a:bodyPr wrap="square" rtlCol="0">
              <a:spAutoFit/>
            </a:bodyPr>
            <a:lstStyle/>
            <a:p>
              <a:pPr defTabSz="457200">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Annual Turnover( Revenue)</a:t>
              </a:r>
            </a:p>
          </p:txBody>
        </p:sp>
        <p:pic>
          <p:nvPicPr>
            <p:cNvPr id="21" name="Graphic 20" descr="City with solid fill">
              <a:extLst>
                <a:ext uri="{FF2B5EF4-FFF2-40B4-BE49-F238E27FC236}">
                  <a16:creationId xmlns:a16="http://schemas.microsoft.com/office/drawing/2014/main" id="{F524D5F1-DB43-44FB-BE85-A9D53DE7396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56981" y="5427669"/>
              <a:ext cx="725144" cy="725144"/>
            </a:xfrm>
            <a:prstGeom prst="rect">
              <a:avLst/>
            </a:prstGeom>
          </p:spPr>
        </p:pic>
      </p:grpSp>
      <p:sp>
        <p:nvSpPr>
          <p:cNvPr id="23" name="Slide Number Placeholder 22">
            <a:extLst>
              <a:ext uri="{FF2B5EF4-FFF2-40B4-BE49-F238E27FC236}">
                <a16:creationId xmlns:a16="http://schemas.microsoft.com/office/drawing/2014/main" id="{4F1FF724-EDD1-469A-A116-6506CBDDD8F3}"/>
              </a:ext>
            </a:extLst>
          </p:cNvPr>
          <p:cNvSpPr>
            <a:spLocks noGrp="1"/>
          </p:cNvSpPr>
          <p:nvPr>
            <p:ph type="sldNum" sz="quarter" idx="7"/>
          </p:nvPr>
        </p:nvSpPr>
        <p:spPr>
          <a:xfrm>
            <a:off x="8816340" y="6703034"/>
            <a:ext cx="216534" cy="153888"/>
          </a:xfrm>
          <a:prstGeom prst="rect">
            <a:avLst/>
          </a:prstGeom>
        </p:spPr>
        <p:txBody>
          <a:bodyPr wrap="square" lIns="0" tIns="0" rIns="0" bIns="0">
            <a:spAutoFit/>
          </a:bodyPr>
          <a:lstStyle>
            <a:defPPr>
              <a:defRPr lang="en-US"/>
            </a:defPPr>
            <a:lvl1pPr marL="0" algn="l" defTabSz="914400" rtl="0" eaLnBrk="1" latinLnBrk="0" hangingPunct="1">
              <a:defRPr sz="1100" b="1" i="0" kern="1200">
                <a:solidFill>
                  <a:schemeClr val="tx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gn="r" defTabSz="457200">
              <a:lnSpc>
                <a:spcPts val="1150"/>
              </a:lnSpc>
              <a:defRPr/>
            </a:pPr>
            <a:fld id="{81D60167-4931-47E6-BA6A-407CBD079E47}" type="slidenum">
              <a:rPr lang="en-IN" smtClean="0"/>
              <a:pPr marL="38100" algn="r" defTabSz="457200">
                <a:lnSpc>
                  <a:spcPts val="1150"/>
                </a:lnSpc>
                <a:defRPr/>
              </a:pPr>
              <a:t>117</a:t>
            </a:fld>
            <a:endParaRPr lang="en-US" dirty="0">
              <a:solidFill>
                <a:prstClr val="black"/>
              </a:solidFill>
              <a:latin typeface="Calibri" panose="020F0502020204030204"/>
            </a:endParaRPr>
          </a:p>
        </p:txBody>
      </p:sp>
      <p:pic>
        <p:nvPicPr>
          <p:cNvPr id="9" name="Picture 8">
            <a:extLst>
              <a:ext uri="{FF2B5EF4-FFF2-40B4-BE49-F238E27FC236}">
                <a16:creationId xmlns:a16="http://schemas.microsoft.com/office/drawing/2014/main" id="{7A1488D3-C42C-00A6-9C13-6D1CACB94BE3}"/>
              </a:ext>
            </a:extLst>
          </p:cNvPr>
          <p:cNvPicPr>
            <a:picLocks noChangeAspect="1"/>
          </p:cNvPicPr>
          <p:nvPr/>
        </p:nvPicPr>
        <p:blipFill>
          <a:blip r:embed="rId13"/>
          <a:stretch>
            <a:fillRect/>
          </a:stretch>
        </p:blipFill>
        <p:spPr>
          <a:xfrm>
            <a:off x="366522" y="76200"/>
            <a:ext cx="1309813" cy="492443"/>
          </a:xfrm>
          <a:prstGeom prst="rect">
            <a:avLst/>
          </a:prstGeom>
        </p:spPr>
      </p:pic>
      <p:sp>
        <p:nvSpPr>
          <p:cNvPr id="22" name="Footer Placeholder 21">
            <a:extLst>
              <a:ext uri="{FF2B5EF4-FFF2-40B4-BE49-F238E27FC236}">
                <a16:creationId xmlns:a16="http://schemas.microsoft.com/office/drawing/2014/main" id="{A30A633C-35B8-7E62-762D-2C36779BDCCA}"/>
              </a:ext>
            </a:extLst>
          </p:cNvPr>
          <p:cNvSpPr>
            <a:spLocks noGrp="1"/>
          </p:cNvSpPr>
          <p:nvPr>
            <p:ph type="ftr" sz="quarter" idx="5"/>
          </p:nvPr>
        </p:nvSpPr>
        <p:spPr>
          <a:xfrm>
            <a:off x="219862" y="6670546"/>
            <a:ext cx="628650" cy="92333"/>
          </a:xfrm>
          <a:prstGeom prst="rect">
            <a:avLst/>
          </a:prstGeom>
        </p:spPr>
        <p:txBody>
          <a:bodyPr wrap="square" lIns="0" tIns="0" rIns="0" bIns="0">
            <a:spAutoFit/>
          </a:bodyPr>
          <a:lstStyle>
            <a:defPPr>
              <a:defRPr lang="en-US"/>
            </a:defPPr>
            <a:lvl1pPr marL="0" algn="l" defTabSz="914400" rtl="0" eaLnBrk="1" latinLnBrk="0" hangingPunct="1">
              <a:defRPr sz="600" b="0" i="0" kern="1200">
                <a:solidFill>
                  <a:schemeClr val="bg1"/>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100"/>
              </a:spcBef>
            </a:pPr>
            <a:r>
              <a:rPr lang="en-IN"/>
              <a:t>©</a:t>
            </a:r>
            <a:r>
              <a:rPr lang="en-IN" spc="-50"/>
              <a:t> </a:t>
            </a:r>
            <a:r>
              <a:rPr lang="en-IN" spc="-5"/>
              <a:t>ChemAnalyst</a:t>
            </a:r>
            <a:endParaRPr lang="en-IN" spc="-5" dirty="0"/>
          </a:p>
        </p:txBody>
      </p:sp>
    </p:spTree>
    <p:extLst>
      <p:ext uri="{BB962C8B-B14F-4D97-AF65-F5344CB8AC3E}">
        <p14:creationId xmlns:p14="http://schemas.microsoft.com/office/powerpoint/2010/main" val="38126158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70C49B8A-2317-4091-A3B4-776FC59B666A}"/>
              </a:ext>
            </a:extLst>
          </p:cNvPr>
          <p:cNvSpPr>
            <a:spLocks noChangeArrowheads="1"/>
          </p:cNvSpPr>
          <p:nvPr/>
        </p:nvSpPr>
        <p:spPr bwMode="auto">
          <a:xfrm>
            <a:off x="2" y="-276999"/>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defRPr/>
            </a:pPr>
            <a:endParaRPr lang="en-US" altLang="en-US" dirty="0">
              <a:solidFill>
                <a:prstClr val="black"/>
              </a:solidFill>
              <a:latin typeface="Arial" panose="020B0604020202020204" pitchFamily="34" charset="0"/>
            </a:endParaRPr>
          </a:p>
          <a:p>
            <a:pPr eaLnBrk="0" fontAlgn="base" hangingPunct="0">
              <a:spcBef>
                <a:spcPct val="0"/>
              </a:spcBef>
              <a:spcAft>
                <a:spcPct val="0"/>
              </a:spcAft>
              <a:defRPr/>
            </a:pPr>
            <a:endParaRPr lang="en-US" altLang="en-US" dirty="0">
              <a:solidFill>
                <a:prstClr val="black"/>
              </a:solidFill>
              <a:latin typeface="Arial" panose="020B0604020202020204" pitchFamily="34" charset="0"/>
            </a:endParaRPr>
          </a:p>
        </p:txBody>
      </p:sp>
      <p:sp>
        <p:nvSpPr>
          <p:cNvPr id="20" name="Text Placeholder 3">
            <a:extLst>
              <a:ext uri="{FF2B5EF4-FFF2-40B4-BE49-F238E27FC236}">
                <a16:creationId xmlns:a16="http://schemas.microsoft.com/office/drawing/2014/main" id="{180891F5-EA20-482C-9BFE-78ADFE34FB84}"/>
              </a:ext>
            </a:extLst>
          </p:cNvPr>
          <p:cNvSpPr txBox="1">
            <a:spLocks/>
          </p:cNvSpPr>
          <p:nvPr/>
        </p:nvSpPr>
        <p:spPr>
          <a:xfrm>
            <a:off x="1677458" y="184597"/>
            <a:ext cx="5002085" cy="246221"/>
          </a:xfrm>
          <a:prstGeom prst="rect">
            <a:avLst/>
          </a:prstGeom>
        </p:spPr>
        <p:txBody>
          <a:bodyPr wrap="square" lIns="0" tIns="0" rIns="0" bIns="0">
            <a:spAutoFit/>
          </a:bodyPr>
          <a:lstStyle>
            <a:defPPr>
              <a:defRPr lang="en-US"/>
            </a:defPPr>
            <a:lvl1pPr>
              <a:defRPr sz="1600" b="1" i="0">
                <a:solidFill>
                  <a:prstClr val="black"/>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IFFCO Kisan Finance Ltd</a:t>
            </a:r>
          </a:p>
        </p:txBody>
      </p:sp>
      <p:grpSp>
        <p:nvGrpSpPr>
          <p:cNvPr id="24" name="Group 23">
            <a:extLst>
              <a:ext uri="{FF2B5EF4-FFF2-40B4-BE49-F238E27FC236}">
                <a16:creationId xmlns:a16="http://schemas.microsoft.com/office/drawing/2014/main" id="{2D0C1EF6-F898-4B31-89ED-307882BC0304}"/>
              </a:ext>
            </a:extLst>
          </p:cNvPr>
          <p:cNvGrpSpPr/>
          <p:nvPr/>
        </p:nvGrpSpPr>
        <p:grpSpPr>
          <a:xfrm>
            <a:off x="185055" y="1046641"/>
            <a:ext cx="8773890" cy="5601213"/>
            <a:chOff x="163535" y="1133324"/>
            <a:chExt cx="8773890" cy="5601213"/>
          </a:xfrm>
        </p:grpSpPr>
        <p:sp>
          <p:nvSpPr>
            <p:cNvPr id="2" name="Rectangle 1">
              <a:extLst>
                <a:ext uri="{FF2B5EF4-FFF2-40B4-BE49-F238E27FC236}">
                  <a16:creationId xmlns:a16="http://schemas.microsoft.com/office/drawing/2014/main" id="{6F9B97CA-3B52-432C-BBB1-227E63E45631}"/>
                </a:ext>
              </a:extLst>
            </p:cNvPr>
            <p:cNvSpPr/>
            <p:nvPr/>
          </p:nvSpPr>
          <p:spPr>
            <a:xfrm>
              <a:off x="3677604" y="5055507"/>
              <a:ext cx="5253471" cy="146946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3" name="Rectangle 2">
              <a:extLst>
                <a:ext uri="{FF2B5EF4-FFF2-40B4-BE49-F238E27FC236}">
                  <a16:creationId xmlns:a16="http://schemas.microsoft.com/office/drawing/2014/main" id="{44A10DB4-13E2-457C-A25D-8F614B31C8CC}"/>
                </a:ext>
              </a:extLst>
            </p:cNvPr>
            <p:cNvSpPr/>
            <p:nvPr/>
          </p:nvSpPr>
          <p:spPr>
            <a:xfrm>
              <a:off x="3677604" y="4183901"/>
              <a:ext cx="5253471" cy="80111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F5C8802E-5DFD-4B2D-9C66-44CF67B4A757}"/>
                </a:ext>
              </a:extLst>
            </p:cNvPr>
            <p:cNvSpPr/>
            <p:nvPr/>
          </p:nvSpPr>
          <p:spPr>
            <a:xfrm>
              <a:off x="3683954" y="2697388"/>
              <a:ext cx="5253471" cy="1444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D42FDDE6-9A35-4D47-BF47-5EA7223781B2}"/>
                </a:ext>
              </a:extLst>
            </p:cNvPr>
            <p:cNvSpPr/>
            <p:nvPr/>
          </p:nvSpPr>
          <p:spPr>
            <a:xfrm>
              <a:off x="3689812" y="1133324"/>
              <a:ext cx="5241263" cy="147183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E65FA9F4-53C3-4021-83C4-BA858BAE520E}"/>
                </a:ext>
              </a:extLst>
            </p:cNvPr>
            <p:cNvSpPr/>
            <p:nvPr/>
          </p:nvSpPr>
          <p:spPr>
            <a:xfrm>
              <a:off x="163535" y="1133324"/>
              <a:ext cx="3445471" cy="5601213"/>
            </a:xfrm>
            <a:prstGeom prst="rect">
              <a:avLst/>
            </a:prstGeom>
            <a:solidFill>
              <a:srgbClr val="132C4A"/>
            </a:solidFill>
            <a:effectLst>
              <a:innerShdw blurRad="63500" dist="50800" dir="13500000">
                <a:prstClr val="black">
                  <a:alpha val="50000"/>
                </a:prstClr>
              </a:innerShdw>
            </a:effectLst>
          </p:spPr>
          <p:txBody>
            <a:bodyPr wrap="square">
              <a:spAutoFit/>
            </a:bodyPr>
            <a:lstStyle/>
            <a:p>
              <a:pPr algn="just" defTabSz="342900">
                <a:lnSpc>
                  <a:spcPct val="150000"/>
                </a:lnSpc>
                <a:buSzPct val="120000"/>
                <a:tabLst>
                  <a:tab pos="5061347" algn="l"/>
                </a:tabLst>
                <a:defRPr/>
              </a:pPr>
              <a:r>
                <a:rPr lang="en-US" sz="1000" b="1" dirty="0">
                  <a:solidFill>
                    <a:prstClr val="white"/>
                  </a:solidFill>
                  <a:latin typeface="Verdana" panose="020B0604030504040204" pitchFamily="34" charset="0"/>
                  <a:ea typeface="Verdana" panose="020B0604030504040204" pitchFamily="34" charset="0"/>
                  <a:cs typeface="Verdana" panose="020B0604030504040204" pitchFamily="34" charset="0"/>
                </a:rPr>
                <a:t>Business Description</a:t>
              </a:r>
            </a:p>
            <a:p>
              <a:pPr algn="just" defTabSz="342900">
                <a:lnSpc>
                  <a:spcPct val="150000"/>
                </a:lnSpc>
                <a:buSzPct val="120000"/>
                <a:tabLst>
                  <a:tab pos="5061347" algn="l"/>
                </a:tabLst>
                <a:defRPr/>
              </a:pPr>
              <a:endParaRPr lang="en-US" sz="1000" b="1" dirty="0">
                <a:solidFill>
                  <a:prstClr val="white"/>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Kandla Unit is IFFCO’s first production facility to manufacture Complex fertilizers.</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Kandla Unit produces 9,16,600 MTPA (P2O5) annually and produces a variety of complex fertiliser grades such as DAP, NPK, Zinc Sulphate Monohydrate, and water-soluble fertilisers such as Urea Phosphate, 19:19:19,18:18:18.</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IFFCO </a:t>
              </a:r>
              <a:r>
                <a:rPr lang="en-IN" sz="1000" dirty="0" err="1">
                  <a:solidFill>
                    <a:prstClr val="white"/>
                  </a:solidFill>
                  <a:latin typeface="Verdana" panose="020B0604030504040204" pitchFamily="34" charset="0"/>
                  <a:ea typeface="Verdana" panose="020B0604030504040204" pitchFamily="34" charset="0"/>
                  <a:cs typeface="Verdana" panose="020B0604030504040204" pitchFamily="34" charset="0"/>
                </a:rPr>
                <a:t>Kalol</a:t>
              </a: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 plant has a production capacity of 1100 MTPD of Ammonia and 1650 MTPD of Urea.</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IFFCO </a:t>
              </a:r>
              <a:r>
                <a:rPr lang="en-IN" sz="1000" dirty="0" err="1">
                  <a:solidFill>
                    <a:prstClr val="white"/>
                  </a:solidFill>
                  <a:latin typeface="Verdana" panose="020B0604030504040204" pitchFamily="34" charset="0"/>
                  <a:ea typeface="Verdana" panose="020B0604030504040204" pitchFamily="34" charset="0"/>
                  <a:cs typeface="Verdana" panose="020B0604030504040204" pitchFamily="34" charset="0"/>
                </a:rPr>
                <a:t>Phulpur</a:t>
              </a: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 plants has two Units with a combined production capacity of 2955 MTPD of Ammonia &amp; 5145 MTPD of Urea.</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err="1">
                  <a:solidFill>
                    <a:prstClr val="white"/>
                  </a:solidFill>
                  <a:latin typeface="Verdana" panose="020B0604030504040204" pitchFamily="34" charset="0"/>
                  <a:ea typeface="Verdana" panose="020B0604030504040204" pitchFamily="34" charset="0"/>
                  <a:cs typeface="Verdana" panose="020B0604030504040204" pitchFamily="34" charset="0"/>
                </a:rPr>
                <a:t>Paradeep</a:t>
              </a: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 facility has a production capacity of 23,10,000 MTPA of Sulphuric Acid, 8,75,000 MTPA of Phosphoric Acid and 19,20,000 MTPA of DAP.</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IFFCO </a:t>
              </a:r>
              <a:r>
                <a:rPr lang="en-IN" sz="1000" dirty="0" err="1">
                  <a:solidFill>
                    <a:prstClr val="white"/>
                  </a:solidFill>
                  <a:latin typeface="Verdana" panose="020B0604030504040204" pitchFamily="34" charset="0"/>
                  <a:ea typeface="Verdana" panose="020B0604030504040204" pitchFamily="34" charset="0"/>
                  <a:cs typeface="Verdana" panose="020B0604030504040204" pitchFamily="34" charset="0"/>
                </a:rPr>
                <a:t>Aonla</a:t>
              </a: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 manufactures Ammonia and Urea and houses two production units having a combined installed capacity of 3480 MTPD of Ammonia and 6060 MTPD of Urea.</a:t>
              </a:r>
            </a:p>
          </p:txBody>
        </p:sp>
        <p:pic>
          <p:nvPicPr>
            <p:cNvPr id="7" name="Picture 6" descr="Image result for business icon">
              <a:extLst>
                <a:ext uri="{FF2B5EF4-FFF2-40B4-BE49-F238E27FC236}">
                  <a16:creationId xmlns:a16="http://schemas.microsoft.com/office/drawing/2014/main" id="{D5BB8D19-68FD-4631-BD0C-72555139C2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86239" y="1137360"/>
              <a:ext cx="676745" cy="67674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482030A-8A4A-41CB-A0C2-768A0FB0CE78}"/>
                </a:ext>
              </a:extLst>
            </p:cNvPr>
            <p:cNvSpPr/>
            <p:nvPr/>
          </p:nvSpPr>
          <p:spPr>
            <a:xfrm>
              <a:off x="3735470" y="1865786"/>
              <a:ext cx="2158171" cy="553998"/>
            </a:xfrm>
            <a:prstGeom prst="rect">
              <a:avLst/>
            </a:prstGeom>
          </p:spPr>
          <p:txBody>
            <a:bodyPr wrap="square">
              <a:spAutoFit/>
            </a:bodyPr>
            <a:lstStyle/>
            <a:p>
              <a:pPr defTabSz="342900">
                <a:buSzPct val="120000"/>
                <a:tabLst>
                  <a:tab pos="5061347" algn="l"/>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Founded: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1967</a:t>
              </a:r>
            </a:p>
            <a:p>
              <a:pPr defTabSz="342900">
                <a:buSzPct val="120000"/>
                <a:tabLst>
                  <a:tab pos="5061347" algn="l"/>
                </a:tabLst>
                <a:defRPr/>
              </a:pPr>
              <a:r>
                <a:rPr lang="nl-NL"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Headquarters :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New Delhi</a:t>
              </a:r>
              <a:r>
                <a:rPr lang="nl-NL"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 India</a:t>
              </a:r>
              <a:endParaRPr lang="en-US"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Rectangle 7">
              <a:extLst>
                <a:ext uri="{FF2B5EF4-FFF2-40B4-BE49-F238E27FC236}">
                  <a16:creationId xmlns:a16="http://schemas.microsoft.com/office/drawing/2014/main" id="{5AB27267-F2CD-40F0-AFEB-96F3676E798F}"/>
                </a:ext>
              </a:extLst>
            </p:cNvPr>
            <p:cNvSpPr>
              <a:spLocks noChangeArrowheads="1"/>
            </p:cNvSpPr>
            <p:nvPr>
              <p:custDataLst>
                <p:tags r:id="rId1"/>
              </p:custDataLst>
            </p:nvPr>
          </p:nvSpPr>
          <p:spPr bwMode="auto">
            <a:xfrm>
              <a:off x="3822601" y="2845143"/>
              <a:ext cx="4985351" cy="1384995"/>
            </a:xfrm>
            <a:prstGeom prst="rect">
              <a:avLst/>
            </a:prstGeom>
            <a:noFill/>
            <a:ln w="9525">
              <a:noFill/>
              <a:miter lim="800000"/>
              <a:headEnd/>
              <a:tailEnd/>
            </a:ln>
          </p:spPr>
          <p:txBody>
            <a:bodyPr wrap="square" lIns="0" tIns="0" rIns="0" bIns="0">
              <a:spAutoFit/>
            </a:bodyPr>
            <a:lstStyle/>
            <a:p>
              <a:pPr defTabSz="671513">
                <a:buSzPct val="120000"/>
                <a:defRPr/>
              </a:pP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p>
            <a:p>
              <a:pPr marL="171450" lvl="1" indent="-171450" defTabSz="342900">
                <a:buSzPct val="120000"/>
                <a:buFont typeface="Wingdings" panose="05000000000000000000" pitchFamily="2" charset="2"/>
                <a:buChar char="q"/>
                <a:tabLst>
                  <a:tab pos="5061347" algn="l"/>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Mono A</a:t>
              </a:r>
              <a:r>
                <a:rPr lang="en-IN"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mmonium</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Phosphate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Mono Potassium Phosphate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Potassium  Sulphate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Calcium Nitrate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Potassium Nitrate</a:t>
              </a:r>
            </a:p>
            <a:p>
              <a:pPr marL="171450" lvl="1" indent="-171450" defTabSz="342900">
                <a:buSzPct val="120000"/>
                <a:buFont typeface="Wingdings" panose="05000000000000000000" pitchFamily="2" charset="2"/>
                <a:buChar char="q"/>
                <a:tabLst>
                  <a:tab pos="5061347" algn="l"/>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628650" lvl="2" indent="-171450" defTabSz="342900">
                <a:buSzPct val="120000"/>
                <a:buFont typeface="Wingdings" panose="05000000000000000000" pitchFamily="2" charset="2"/>
                <a:buChar char="q"/>
                <a:tabLst>
                  <a:tab pos="5061347" algn="l"/>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3">
              <a:extLst>
                <a:ext uri="{FF2B5EF4-FFF2-40B4-BE49-F238E27FC236}">
                  <a16:creationId xmlns:a16="http://schemas.microsoft.com/office/drawing/2014/main" id="{5C13EF86-B629-44F3-ACE4-A0B7614835C3}"/>
                </a:ext>
              </a:extLst>
            </p:cNvPr>
            <p:cNvSpPr>
              <a:spLocks noChangeArrowheads="1"/>
            </p:cNvSpPr>
            <p:nvPr>
              <p:custDataLst>
                <p:tags r:id="rId2"/>
              </p:custDataLst>
            </p:nvPr>
          </p:nvSpPr>
          <p:spPr bwMode="auto">
            <a:xfrm>
              <a:off x="4950723" y="5263583"/>
              <a:ext cx="3421711" cy="923330"/>
            </a:xfrm>
            <a:prstGeom prst="rect">
              <a:avLst/>
            </a:prstGeom>
            <a:noFill/>
            <a:ln w="9525">
              <a:noFill/>
              <a:miter lim="800000"/>
              <a:headEnd/>
              <a:tailEnd/>
            </a:ln>
          </p:spPr>
          <p:txBody>
            <a:bodyPr wrap="square" lIns="0" tIns="0" rIns="0" bIns="0">
              <a:spAutoFit/>
            </a:bodyPr>
            <a:lstStyle/>
            <a:p>
              <a:pPr defTabSz="671513">
                <a:buSzPct val="120000"/>
                <a:defRPr/>
              </a:pP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Head Office</a:t>
              </a:r>
            </a:p>
            <a:p>
              <a:pPr algn="just" defTabSz="342900">
                <a:buSzPct val="120000"/>
                <a:tabLst>
                  <a:tab pos="5061347" algn="l"/>
                </a:tabLst>
                <a:defRPr/>
              </a:pPr>
              <a:r>
                <a:rPr lang="en-US" sz="1000" dirty="0">
                  <a:solidFill>
                    <a:prstClr val="black"/>
                  </a:solidFill>
                  <a:latin typeface="Verdana" panose="020B0604030504040204" pitchFamily="34" charset="0"/>
                  <a:ea typeface="Verdana" panose="020B0604030504040204" pitchFamily="34" charset="0"/>
                </a:rPr>
                <a:t>IFFCO SADAN C-1, DISTT. CENTRE, SAKET PLACE, NEW DELHI - 1100 17</a:t>
              </a:r>
            </a:p>
            <a:p>
              <a:pPr algn="just" defTabSz="342900">
                <a:buSzPct val="120000"/>
                <a:tabLst>
                  <a:tab pos="5061347" algn="l"/>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Phone</a:t>
              </a:r>
              <a:r>
                <a:rPr lang="en-US" sz="1000" b="1" dirty="0">
                  <a:solidFill>
                    <a:prstClr val="black"/>
                  </a:solidFill>
                  <a:latin typeface="Arial" panose="020B0604020202020204" pitchFamily="34" charset="0"/>
                </a:rPr>
                <a:t>:</a:t>
              </a:r>
              <a:r>
                <a:rPr lang="en-US" sz="1000" dirty="0">
                  <a:solidFill>
                    <a:prstClr val="black"/>
                  </a:solidFill>
                  <a:latin typeface="Arial" panose="020B0604020202020204" pitchFamily="34" charset="0"/>
                </a:rPr>
                <a:t>42592626</a:t>
              </a:r>
            </a:p>
            <a:p>
              <a:pPr algn="just" defTabSz="342900">
                <a:buSzPct val="120000"/>
                <a:tabLst>
                  <a:tab pos="5061347" algn="l"/>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Website: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www.iffco.in</a:t>
              </a:r>
            </a:p>
            <a:p>
              <a:pPr algn="just" defTabSz="342900">
                <a:buSzPct val="120000"/>
                <a:tabLst>
                  <a:tab pos="5061347" algn="l"/>
                </a:tabLst>
                <a:defRPr/>
              </a:pPr>
              <a:endPar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Rectangle 7">
              <a:extLst>
                <a:ext uri="{FF2B5EF4-FFF2-40B4-BE49-F238E27FC236}">
                  <a16:creationId xmlns:a16="http://schemas.microsoft.com/office/drawing/2014/main" id="{66B575D0-79C1-4981-981D-DEDC290755C8}"/>
                </a:ext>
              </a:extLst>
            </p:cNvPr>
            <p:cNvSpPr>
              <a:spLocks noChangeArrowheads="1"/>
            </p:cNvSpPr>
            <p:nvPr>
              <p:custDataLst>
                <p:tags r:id="rId3"/>
              </p:custDataLst>
            </p:nvPr>
          </p:nvSpPr>
          <p:spPr bwMode="auto">
            <a:xfrm>
              <a:off x="5115339" y="4297817"/>
              <a:ext cx="3816627" cy="661400"/>
            </a:xfrm>
            <a:prstGeom prst="rect">
              <a:avLst/>
            </a:prstGeom>
            <a:noFill/>
            <a:ln w="9525">
              <a:noFill/>
              <a:miter lim="800000"/>
              <a:headEnd/>
              <a:tailEnd/>
            </a:ln>
          </p:spPr>
          <p:txBody>
            <a:bodyPr wrap="square" lIns="0" tIns="0" rIns="0" bIns="0">
              <a:spAutoFit/>
            </a:bodyPr>
            <a:lstStyle/>
            <a:p>
              <a:pPr defTabSz="895350">
                <a:lnSpc>
                  <a:spcPct val="150000"/>
                </a:lnSpc>
                <a:buSzPct val="120000"/>
                <a:defRPr/>
              </a:pP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Personnel</a:t>
              </a:r>
            </a:p>
            <a:p>
              <a:pPr defTabSz="895350">
                <a:lnSpc>
                  <a:spcPct val="150000"/>
                </a:lnSpc>
                <a:buSzPct val="120000"/>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Sachin Khandelwal </a:t>
              </a:r>
              <a:r>
                <a:rPr lang="en-GB" sz="1000" b="1" dirty="0">
                  <a:solidFill>
                    <a:prstClr val="black"/>
                  </a:solidFill>
                  <a:latin typeface="Verdana" panose="020B0604030504040204" pitchFamily="34" charset="0"/>
                  <a:ea typeface="Verdana" panose="020B0604030504040204" pitchFamily="34" charset="0"/>
                </a:rPr>
                <a:t>(</a:t>
              </a:r>
              <a:r>
                <a:rPr lang="en-IN" sz="1000" b="1" dirty="0">
                  <a:solidFill>
                    <a:prstClr val="black"/>
                  </a:solidFill>
                  <a:latin typeface="Verdana" panose="020B0604030504040204" pitchFamily="34" charset="0"/>
                  <a:ea typeface="Verdana" panose="020B0604030504040204" pitchFamily="34" charset="0"/>
                </a:rPr>
                <a:t>Chief Operating Officer</a:t>
              </a:r>
              <a:r>
                <a:rPr lang="en-GB" sz="1000" b="1" dirty="0">
                  <a:solidFill>
                    <a:prstClr val="black"/>
                  </a:solidFill>
                  <a:latin typeface="Verdana" panose="020B0604030504040204" pitchFamily="34" charset="0"/>
                  <a:ea typeface="Verdana" panose="020B0604030504040204" pitchFamily="34" charset="0"/>
                </a:rPr>
                <a:t>)</a:t>
              </a:r>
            </a:p>
            <a:p>
              <a:pPr defTabSz="895350">
                <a:lnSpc>
                  <a:spcPct val="150000"/>
                </a:lnSpc>
                <a:buSzPct val="120000"/>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Ranjan Sharma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(Managing Director)</a:t>
              </a:r>
            </a:p>
          </p:txBody>
        </p:sp>
        <p:pic>
          <p:nvPicPr>
            <p:cNvPr id="14" name="Graphic 13" descr="Group of women with solid fill">
              <a:extLst>
                <a:ext uri="{FF2B5EF4-FFF2-40B4-BE49-F238E27FC236}">
                  <a16:creationId xmlns:a16="http://schemas.microsoft.com/office/drawing/2014/main" id="{5B316B26-AAF0-4256-AF7F-3D7DD97336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90333" y="4286073"/>
              <a:ext cx="563333" cy="563333"/>
            </a:xfrm>
            <a:prstGeom prst="rect">
              <a:avLst/>
            </a:prstGeom>
          </p:spPr>
        </p:pic>
        <p:grpSp>
          <p:nvGrpSpPr>
            <p:cNvPr id="15" name="Group 14">
              <a:extLst>
                <a:ext uri="{FF2B5EF4-FFF2-40B4-BE49-F238E27FC236}">
                  <a16:creationId xmlns:a16="http://schemas.microsoft.com/office/drawing/2014/main" id="{A58632F6-27C9-4245-92E0-D8CCD16A5475}"/>
                </a:ext>
              </a:extLst>
            </p:cNvPr>
            <p:cNvGrpSpPr/>
            <p:nvPr/>
          </p:nvGrpSpPr>
          <p:grpSpPr>
            <a:xfrm>
              <a:off x="5904058" y="1434300"/>
              <a:ext cx="2780770" cy="588656"/>
              <a:chOff x="5400673" y="587064"/>
              <a:chExt cx="2780770" cy="619493"/>
            </a:xfrm>
          </p:grpSpPr>
          <p:graphicFrame>
            <p:nvGraphicFramePr>
              <p:cNvPr id="16" name="Chart 15">
                <a:extLst>
                  <a:ext uri="{FF2B5EF4-FFF2-40B4-BE49-F238E27FC236}">
                    <a16:creationId xmlns:a16="http://schemas.microsoft.com/office/drawing/2014/main" id="{BCEA51CF-BDA6-4AED-85F7-44EEC660A72A}"/>
                  </a:ext>
                </a:extLst>
              </p:cNvPr>
              <p:cNvGraphicFramePr/>
              <p:nvPr/>
            </p:nvGraphicFramePr>
            <p:xfrm>
              <a:off x="5945764" y="587064"/>
              <a:ext cx="2235679" cy="528741"/>
            </p:xfrm>
            <a:graphic>
              <a:graphicData uri="http://schemas.openxmlformats.org/drawingml/2006/chart">
                <c:chart xmlns:c="http://schemas.openxmlformats.org/drawingml/2006/chart" xmlns:r="http://schemas.openxmlformats.org/officeDocument/2006/relationships" r:id="rId9"/>
              </a:graphicData>
            </a:graphic>
          </p:graphicFrame>
          <p:pic>
            <p:nvPicPr>
              <p:cNvPr id="17" name="Picture 4" descr="Related image">
                <a:extLst>
                  <a:ext uri="{FF2B5EF4-FFF2-40B4-BE49-F238E27FC236}">
                    <a16:creationId xmlns:a16="http://schemas.microsoft.com/office/drawing/2014/main" id="{92FCC18D-0712-43F5-966D-76AA263B9686}"/>
                  </a:ext>
                </a:extLst>
              </p:cNvPr>
              <p:cNvPicPr>
                <a:picLocks noChangeAspect="1" noChangeArrowheads="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400673" y="589692"/>
                <a:ext cx="616865" cy="61686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8362B9EB-5F2C-440D-9F0D-F04702B5C3FA}"/>
                </a:ext>
              </a:extLst>
            </p:cNvPr>
            <p:cNvSpPr txBox="1"/>
            <p:nvPr/>
          </p:nvSpPr>
          <p:spPr>
            <a:xfrm>
              <a:off x="6894580" y="1366261"/>
              <a:ext cx="1913372" cy="246221"/>
            </a:xfrm>
            <a:prstGeom prst="rect">
              <a:avLst/>
            </a:prstGeom>
            <a:noFill/>
          </p:spPr>
          <p:txBody>
            <a:bodyPr wrap="square" rtlCol="0">
              <a:spAutoFit/>
            </a:bodyPr>
            <a:lstStyle/>
            <a:p>
              <a:pPr defTabSz="457200">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3711.58 USD Million</a:t>
              </a:r>
            </a:p>
          </p:txBody>
        </p:sp>
        <p:sp>
          <p:nvSpPr>
            <p:cNvPr id="19" name="TextBox 18">
              <a:extLst>
                <a:ext uri="{FF2B5EF4-FFF2-40B4-BE49-F238E27FC236}">
                  <a16:creationId xmlns:a16="http://schemas.microsoft.com/office/drawing/2014/main" id="{4165ABDA-1195-40CF-AEF5-4DA44A2A66A8}"/>
                </a:ext>
              </a:extLst>
            </p:cNvPr>
            <p:cNvSpPr txBox="1"/>
            <p:nvPr/>
          </p:nvSpPr>
          <p:spPr>
            <a:xfrm>
              <a:off x="6523934" y="1188079"/>
              <a:ext cx="2235679" cy="246221"/>
            </a:xfrm>
            <a:prstGeom prst="rect">
              <a:avLst/>
            </a:prstGeom>
            <a:noFill/>
          </p:spPr>
          <p:txBody>
            <a:bodyPr wrap="square" rtlCol="0">
              <a:spAutoFit/>
            </a:bodyPr>
            <a:lstStyle/>
            <a:p>
              <a:pPr defTabSz="457200">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Annual Turnover( Revenue)</a:t>
              </a:r>
            </a:p>
          </p:txBody>
        </p:sp>
        <p:pic>
          <p:nvPicPr>
            <p:cNvPr id="21" name="Graphic 20" descr="City with solid fill">
              <a:extLst>
                <a:ext uri="{FF2B5EF4-FFF2-40B4-BE49-F238E27FC236}">
                  <a16:creationId xmlns:a16="http://schemas.microsoft.com/office/drawing/2014/main" id="{F524D5F1-DB43-44FB-BE85-A9D53DE7396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56981" y="5427669"/>
              <a:ext cx="725144" cy="725144"/>
            </a:xfrm>
            <a:prstGeom prst="rect">
              <a:avLst/>
            </a:prstGeom>
          </p:spPr>
        </p:pic>
      </p:grpSp>
      <p:sp>
        <p:nvSpPr>
          <p:cNvPr id="23" name="Slide Number Placeholder 22">
            <a:extLst>
              <a:ext uri="{FF2B5EF4-FFF2-40B4-BE49-F238E27FC236}">
                <a16:creationId xmlns:a16="http://schemas.microsoft.com/office/drawing/2014/main" id="{4F1FF724-EDD1-469A-A116-6506CBDDD8F3}"/>
              </a:ext>
            </a:extLst>
          </p:cNvPr>
          <p:cNvSpPr>
            <a:spLocks noGrp="1"/>
          </p:cNvSpPr>
          <p:nvPr>
            <p:ph type="sldNum" sz="quarter" idx="7"/>
          </p:nvPr>
        </p:nvSpPr>
        <p:spPr>
          <a:xfrm>
            <a:off x="8816340" y="6703034"/>
            <a:ext cx="216534" cy="153888"/>
          </a:xfrm>
          <a:prstGeom prst="rect">
            <a:avLst/>
          </a:prstGeom>
        </p:spPr>
        <p:txBody>
          <a:bodyPr wrap="square" lIns="0" tIns="0" rIns="0" bIns="0">
            <a:spAutoFit/>
          </a:bodyPr>
          <a:lstStyle>
            <a:defPPr>
              <a:defRPr lang="en-US"/>
            </a:defPPr>
            <a:lvl1pPr marL="0" algn="l" defTabSz="914400" rtl="0" eaLnBrk="1" latinLnBrk="0" hangingPunct="1">
              <a:defRPr sz="1100" b="1" i="0" kern="1200">
                <a:solidFill>
                  <a:schemeClr val="tx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gn="r" defTabSz="457200">
              <a:lnSpc>
                <a:spcPts val="1150"/>
              </a:lnSpc>
              <a:defRPr/>
            </a:pPr>
            <a:fld id="{81D60167-4931-47E6-BA6A-407CBD079E47}" type="slidenum">
              <a:rPr lang="en-IN" smtClean="0"/>
              <a:pPr marL="38100" algn="r" defTabSz="457200">
                <a:lnSpc>
                  <a:spcPts val="1150"/>
                </a:lnSpc>
                <a:defRPr/>
              </a:pPr>
              <a:t>118</a:t>
            </a:fld>
            <a:endParaRPr lang="en-US" dirty="0">
              <a:solidFill>
                <a:prstClr val="black"/>
              </a:solidFill>
              <a:latin typeface="Calibri" panose="020F0502020204030204"/>
            </a:endParaRPr>
          </a:p>
        </p:txBody>
      </p:sp>
      <p:pic>
        <p:nvPicPr>
          <p:cNvPr id="25" name="Picture 24">
            <a:extLst>
              <a:ext uri="{FF2B5EF4-FFF2-40B4-BE49-F238E27FC236}">
                <a16:creationId xmlns:a16="http://schemas.microsoft.com/office/drawing/2014/main" id="{28C50364-75D4-EF9C-4F61-D2F770B1D6BC}"/>
              </a:ext>
            </a:extLst>
          </p:cNvPr>
          <p:cNvPicPr>
            <a:picLocks noChangeAspect="1"/>
          </p:cNvPicPr>
          <p:nvPr/>
        </p:nvPicPr>
        <p:blipFill>
          <a:blip r:embed="rId13"/>
          <a:stretch>
            <a:fillRect/>
          </a:stretch>
        </p:blipFill>
        <p:spPr>
          <a:xfrm>
            <a:off x="346107" y="81495"/>
            <a:ext cx="997502" cy="452424"/>
          </a:xfrm>
          <a:prstGeom prst="rect">
            <a:avLst/>
          </a:prstGeom>
        </p:spPr>
      </p:pic>
      <p:sp>
        <p:nvSpPr>
          <p:cNvPr id="9" name="Footer Placeholder 8">
            <a:extLst>
              <a:ext uri="{FF2B5EF4-FFF2-40B4-BE49-F238E27FC236}">
                <a16:creationId xmlns:a16="http://schemas.microsoft.com/office/drawing/2014/main" id="{C5F2A56B-3231-0ABA-BE25-1C48CEBFD8D2}"/>
              </a:ext>
            </a:extLst>
          </p:cNvPr>
          <p:cNvSpPr>
            <a:spLocks noGrp="1"/>
          </p:cNvSpPr>
          <p:nvPr>
            <p:ph type="ftr" sz="quarter" idx="5"/>
          </p:nvPr>
        </p:nvSpPr>
        <p:spPr>
          <a:xfrm>
            <a:off x="219862" y="6670546"/>
            <a:ext cx="628650" cy="92333"/>
          </a:xfrm>
          <a:prstGeom prst="rect">
            <a:avLst/>
          </a:prstGeom>
        </p:spPr>
        <p:txBody>
          <a:bodyPr wrap="square" lIns="0" tIns="0" rIns="0" bIns="0">
            <a:spAutoFit/>
          </a:bodyPr>
          <a:lstStyle>
            <a:defPPr>
              <a:defRPr lang="en-US"/>
            </a:defPPr>
            <a:lvl1pPr marL="0" algn="l" defTabSz="914400" rtl="0" eaLnBrk="1" latinLnBrk="0" hangingPunct="1">
              <a:defRPr sz="600" b="0" i="0" kern="1200">
                <a:solidFill>
                  <a:schemeClr val="bg1"/>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100"/>
              </a:spcBef>
            </a:pPr>
            <a:r>
              <a:rPr lang="en-IN"/>
              <a:t>©</a:t>
            </a:r>
            <a:r>
              <a:rPr lang="en-IN" spc="-50"/>
              <a:t> </a:t>
            </a:r>
            <a:r>
              <a:rPr lang="en-IN" spc="-5"/>
              <a:t>ChemAnalyst</a:t>
            </a:r>
            <a:endParaRPr lang="en-IN" spc="-5" dirty="0"/>
          </a:p>
        </p:txBody>
      </p:sp>
    </p:spTree>
    <p:extLst>
      <p:ext uri="{BB962C8B-B14F-4D97-AF65-F5344CB8AC3E}">
        <p14:creationId xmlns:p14="http://schemas.microsoft.com/office/powerpoint/2010/main" val="11693609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70C49B8A-2317-4091-A3B4-776FC59B666A}"/>
              </a:ext>
            </a:extLst>
          </p:cNvPr>
          <p:cNvSpPr>
            <a:spLocks noChangeArrowheads="1"/>
          </p:cNvSpPr>
          <p:nvPr/>
        </p:nvSpPr>
        <p:spPr bwMode="auto">
          <a:xfrm>
            <a:off x="2" y="-276999"/>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defRPr/>
            </a:pPr>
            <a:endParaRPr lang="en-US" altLang="en-US" dirty="0">
              <a:solidFill>
                <a:prstClr val="black"/>
              </a:solidFill>
              <a:latin typeface="Arial" panose="020B0604020202020204" pitchFamily="34" charset="0"/>
            </a:endParaRPr>
          </a:p>
          <a:p>
            <a:pPr eaLnBrk="0" fontAlgn="base" hangingPunct="0">
              <a:spcBef>
                <a:spcPct val="0"/>
              </a:spcBef>
              <a:spcAft>
                <a:spcPct val="0"/>
              </a:spcAft>
              <a:defRPr/>
            </a:pPr>
            <a:endParaRPr lang="en-US" altLang="en-US" dirty="0">
              <a:solidFill>
                <a:prstClr val="black"/>
              </a:solidFill>
              <a:latin typeface="Arial" panose="020B0604020202020204" pitchFamily="34" charset="0"/>
            </a:endParaRPr>
          </a:p>
        </p:txBody>
      </p:sp>
      <p:sp>
        <p:nvSpPr>
          <p:cNvPr id="20" name="Text Placeholder 3">
            <a:extLst>
              <a:ext uri="{FF2B5EF4-FFF2-40B4-BE49-F238E27FC236}">
                <a16:creationId xmlns:a16="http://schemas.microsoft.com/office/drawing/2014/main" id="{180891F5-EA20-482C-9BFE-78ADFE34FB84}"/>
              </a:ext>
            </a:extLst>
          </p:cNvPr>
          <p:cNvSpPr txBox="1">
            <a:spLocks/>
          </p:cNvSpPr>
          <p:nvPr/>
        </p:nvSpPr>
        <p:spPr>
          <a:xfrm>
            <a:off x="1323774" y="173487"/>
            <a:ext cx="5002085" cy="246221"/>
          </a:xfrm>
          <a:prstGeom prst="rect">
            <a:avLst/>
          </a:prstGeom>
        </p:spPr>
        <p:txBody>
          <a:bodyPr wrap="square" lIns="0" tIns="0" rIns="0" bIns="0">
            <a:spAutoFit/>
          </a:bodyPr>
          <a:lstStyle>
            <a:defPPr>
              <a:defRPr lang="en-US"/>
            </a:defPPr>
            <a:lvl1pPr>
              <a:defRPr sz="1600" b="1" i="0">
                <a:solidFill>
                  <a:prstClr val="black"/>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Yara </a:t>
            </a:r>
            <a:r>
              <a:rPr lang="en-US" dirty="0" err="1"/>
              <a:t>Fertilisers</a:t>
            </a:r>
            <a:r>
              <a:rPr lang="en-US" dirty="0"/>
              <a:t> India Pvt. Ltd.</a:t>
            </a:r>
          </a:p>
        </p:txBody>
      </p:sp>
      <p:grpSp>
        <p:nvGrpSpPr>
          <p:cNvPr id="24" name="Group 23">
            <a:extLst>
              <a:ext uri="{FF2B5EF4-FFF2-40B4-BE49-F238E27FC236}">
                <a16:creationId xmlns:a16="http://schemas.microsoft.com/office/drawing/2014/main" id="{2D0C1EF6-F898-4B31-89ED-307882BC0304}"/>
              </a:ext>
            </a:extLst>
          </p:cNvPr>
          <p:cNvGrpSpPr/>
          <p:nvPr/>
        </p:nvGrpSpPr>
        <p:grpSpPr>
          <a:xfrm>
            <a:off x="185055" y="1046641"/>
            <a:ext cx="8773890" cy="5391651"/>
            <a:chOff x="163535" y="1133324"/>
            <a:chExt cx="8773890" cy="5391651"/>
          </a:xfrm>
        </p:grpSpPr>
        <p:sp>
          <p:nvSpPr>
            <p:cNvPr id="2" name="Rectangle 1">
              <a:extLst>
                <a:ext uri="{FF2B5EF4-FFF2-40B4-BE49-F238E27FC236}">
                  <a16:creationId xmlns:a16="http://schemas.microsoft.com/office/drawing/2014/main" id="{6F9B97CA-3B52-432C-BBB1-227E63E45631}"/>
                </a:ext>
              </a:extLst>
            </p:cNvPr>
            <p:cNvSpPr/>
            <p:nvPr/>
          </p:nvSpPr>
          <p:spPr>
            <a:xfrm>
              <a:off x="3677604" y="5055507"/>
              <a:ext cx="5253471" cy="146946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3" name="Rectangle 2">
              <a:extLst>
                <a:ext uri="{FF2B5EF4-FFF2-40B4-BE49-F238E27FC236}">
                  <a16:creationId xmlns:a16="http://schemas.microsoft.com/office/drawing/2014/main" id="{44A10DB4-13E2-457C-A25D-8F614B31C8CC}"/>
                </a:ext>
              </a:extLst>
            </p:cNvPr>
            <p:cNvSpPr/>
            <p:nvPr/>
          </p:nvSpPr>
          <p:spPr>
            <a:xfrm>
              <a:off x="3677605" y="4218102"/>
              <a:ext cx="5253471" cy="80111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F5C8802E-5DFD-4B2D-9C66-44CF67B4A757}"/>
                </a:ext>
              </a:extLst>
            </p:cNvPr>
            <p:cNvSpPr/>
            <p:nvPr/>
          </p:nvSpPr>
          <p:spPr>
            <a:xfrm>
              <a:off x="3683954" y="2697388"/>
              <a:ext cx="5253471" cy="1444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D42FDDE6-9A35-4D47-BF47-5EA7223781B2}"/>
                </a:ext>
              </a:extLst>
            </p:cNvPr>
            <p:cNvSpPr/>
            <p:nvPr/>
          </p:nvSpPr>
          <p:spPr>
            <a:xfrm>
              <a:off x="3689812" y="1133324"/>
              <a:ext cx="5241263" cy="147183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E65FA9F4-53C3-4021-83C4-BA858BAE520E}"/>
                </a:ext>
              </a:extLst>
            </p:cNvPr>
            <p:cNvSpPr/>
            <p:nvPr/>
          </p:nvSpPr>
          <p:spPr>
            <a:xfrm>
              <a:off x="163535" y="1133324"/>
              <a:ext cx="3445471" cy="5370381"/>
            </a:xfrm>
            <a:prstGeom prst="rect">
              <a:avLst/>
            </a:prstGeom>
            <a:solidFill>
              <a:srgbClr val="132C4A"/>
            </a:solidFill>
            <a:effectLst>
              <a:innerShdw blurRad="63500" dist="50800" dir="13500000">
                <a:prstClr val="black">
                  <a:alpha val="50000"/>
                </a:prstClr>
              </a:innerShdw>
            </a:effectLst>
          </p:spPr>
          <p:txBody>
            <a:bodyPr wrap="square">
              <a:spAutoFit/>
            </a:bodyPr>
            <a:lstStyle/>
            <a:p>
              <a:pPr algn="just" defTabSz="342900">
                <a:lnSpc>
                  <a:spcPct val="150000"/>
                </a:lnSpc>
                <a:buSzPct val="120000"/>
                <a:tabLst>
                  <a:tab pos="5061347" algn="l"/>
                </a:tabLst>
                <a:defRPr/>
              </a:pPr>
              <a:r>
                <a:rPr lang="en-US" sz="1000" b="1" dirty="0">
                  <a:solidFill>
                    <a:prstClr val="white"/>
                  </a:solidFill>
                  <a:latin typeface="Verdana" panose="020B0604030504040204" pitchFamily="34" charset="0"/>
                  <a:ea typeface="Verdana" panose="020B0604030504040204" pitchFamily="34" charset="0"/>
                  <a:cs typeface="Verdana" panose="020B0604030504040204" pitchFamily="34" charset="0"/>
                </a:rPr>
                <a:t>Business Description</a:t>
              </a:r>
            </a:p>
            <a:p>
              <a:pPr algn="just" defTabSz="342900">
                <a:lnSpc>
                  <a:spcPct val="150000"/>
                </a:lnSpc>
                <a:buSzPct val="120000"/>
                <a:tabLst>
                  <a:tab pos="5061347" algn="l"/>
                </a:tabLst>
                <a:defRPr/>
              </a:pPr>
              <a:endParaRPr lang="en-US" sz="1000" b="1" dirty="0">
                <a:solidFill>
                  <a:prstClr val="white"/>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In 2011, Yara established its own facilities in India, in the state of Maharashtra, dubbed the "California of India" because to its enormous fruit and vegetable growing area. We've been giving entire crop nutrition solutions to Indian farmers since then.</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They have a pan-India presence in 2018, and Yara Liva (the calcium nitrate series) remains an important product in our portfolio in India.</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On January 12, 2018, Yara completed the acquisition of Tata Chemicals' urea business. All assets and liabilities (working capital) linked to the Babrala facility in Uttar Pradesh were transferred as part of the 421-million-dollar purchase. It's the first foreign direct investment in the heavily regulated urea industry.</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With a strong network of 650-700 dealers, Yara has established a considerable presence in the Northern region and is able to supply increased crop nutrition solutions to farmers in the region.</a:t>
              </a:r>
            </a:p>
          </p:txBody>
        </p:sp>
        <p:pic>
          <p:nvPicPr>
            <p:cNvPr id="7" name="Picture 6" descr="Image result for business icon">
              <a:extLst>
                <a:ext uri="{FF2B5EF4-FFF2-40B4-BE49-F238E27FC236}">
                  <a16:creationId xmlns:a16="http://schemas.microsoft.com/office/drawing/2014/main" id="{D5BB8D19-68FD-4631-BD0C-72555139C2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86239" y="1137360"/>
              <a:ext cx="676745" cy="67674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482030A-8A4A-41CB-A0C2-768A0FB0CE78}"/>
                </a:ext>
              </a:extLst>
            </p:cNvPr>
            <p:cNvSpPr/>
            <p:nvPr/>
          </p:nvSpPr>
          <p:spPr>
            <a:xfrm>
              <a:off x="3735470" y="1865786"/>
              <a:ext cx="2158171" cy="553998"/>
            </a:xfrm>
            <a:prstGeom prst="rect">
              <a:avLst/>
            </a:prstGeom>
          </p:spPr>
          <p:txBody>
            <a:bodyPr wrap="square">
              <a:spAutoFit/>
            </a:bodyPr>
            <a:lstStyle/>
            <a:p>
              <a:pPr defTabSz="342900">
                <a:buSzPct val="120000"/>
                <a:tabLst>
                  <a:tab pos="5061347" algn="l"/>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Founded: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1967</a:t>
              </a:r>
            </a:p>
            <a:p>
              <a:pPr defTabSz="342900">
                <a:buSzPct val="120000"/>
                <a:tabLst>
                  <a:tab pos="5061347" algn="l"/>
                </a:tabLst>
                <a:defRPr/>
              </a:pPr>
              <a:r>
                <a:rPr lang="nl-NL"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Headquarters :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New Delhi</a:t>
              </a:r>
              <a:r>
                <a:rPr lang="nl-NL"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 India</a:t>
              </a:r>
              <a:endParaRPr lang="en-US"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Rectangle 7">
              <a:extLst>
                <a:ext uri="{FF2B5EF4-FFF2-40B4-BE49-F238E27FC236}">
                  <a16:creationId xmlns:a16="http://schemas.microsoft.com/office/drawing/2014/main" id="{5AB27267-F2CD-40F0-AFEB-96F3676E798F}"/>
                </a:ext>
              </a:extLst>
            </p:cNvPr>
            <p:cNvSpPr>
              <a:spLocks noChangeArrowheads="1"/>
            </p:cNvSpPr>
            <p:nvPr>
              <p:custDataLst>
                <p:tags r:id="rId1"/>
              </p:custDataLst>
            </p:nvPr>
          </p:nvSpPr>
          <p:spPr bwMode="auto">
            <a:xfrm>
              <a:off x="3822601" y="2845143"/>
              <a:ext cx="4985351" cy="1384995"/>
            </a:xfrm>
            <a:prstGeom prst="rect">
              <a:avLst/>
            </a:prstGeom>
            <a:noFill/>
            <a:ln w="9525">
              <a:noFill/>
              <a:miter lim="800000"/>
              <a:headEnd/>
              <a:tailEnd/>
            </a:ln>
          </p:spPr>
          <p:txBody>
            <a:bodyPr wrap="square" lIns="0" tIns="0" rIns="0" bIns="0">
              <a:spAutoFit/>
            </a:bodyPr>
            <a:lstStyle/>
            <a:p>
              <a:pPr defTabSz="671513">
                <a:buSzPct val="120000"/>
                <a:defRPr/>
              </a:pP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p>
            <a:p>
              <a:pPr marL="171450" lvl="1" indent="-171450" defTabSz="342900">
                <a:buSzPct val="120000"/>
                <a:buFont typeface="Wingdings" panose="05000000000000000000" pitchFamily="2" charset="2"/>
                <a:buChar char="q"/>
                <a:tabLst>
                  <a:tab pos="5061347" algn="l"/>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Mono A</a:t>
              </a:r>
              <a:r>
                <a:rPr lang="en-IN"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mmonium</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Phosphate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Mono Potassium Phosphate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Potassium  Sulphate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Calcium Nitrate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Potassium Nitrate</a:t>
              </a:r>
            </a:p>
            <a:p>
              <a:pPr marL="171450" lvl="1" indent="-171450" defTabSz="342900">
                <a:buSzPct val="120000"/>
                <a:buFont typeface="Wingdings" panose="05000000000000000000" pitchFamily="2" charset="2"/>
                <a:buChar char="q"/>
                <a:tabLst>
                  <a:tab pos="5061347" algn="l"/>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628650" lvl="2" indent="-171450" defTabSz="342900">
                <a:buSzPct val="120000"/>
                <a:buFont typeface="Wingdings" panose="05000000000000000000" pitchFamily="2" charset="2"/>
                <a:buChar char="q"/>
                <a:tabLst>
                  <a:tab pos="5061347" algn="l"/>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3">
              <a:extLst>
                <a:ext uri="{FF2B5EF4-FFF2-40B4-BE49-F238E27FC236}">
                  <a16:creationId xmlns:a16="http://schemas.microsoft.com/office/drawing/2014/main" id="{5C13EF86-B629-44F3-ACE4-A0B7614835C3}"/>
                </a:ext>
              </a:extLst>
            </p:cNvPr>
            <p:cNvSpPr>
              <a:spLocks noChangeArrowheads="1"/>
            </p:cNvSpPr>
            <p:nvPr>
              <p:custDataLst>
                <p:tags r:id="rId2"/>
              </p:custDataLst>
            </p:nvPr>
          </p:nvSpPr>
          <p:spPr bwMode="auto">
            <a:xfrm>
              <a:off x="4950723" y="5263583"/>
              <a:ext cx="3421711" cy="769441"/>
            </a:xfrm>
            <a:prstGeom prst="rect">
              <a:avLst/>
            </a:prstGeom>
            <a:noFill/>
            <a:ln w="9525">
              <a:noFill/>
              <a:miter lim="800000"/>
              <a:headEnd/>
              <a:tailEnd/>
            </a:ln>
          </p:spPr>
          <p:txBody>
            <a:bodyPr wrap="square" lIns="0" tIns="0" rIns="0" bIns="0">
              <a:spAutoFit/>
            </a:bodyPr>
            <a:lstStyle/>
            <a:p>
              <a:pPr defTabSz="671513">
                <a:buSzPct val="120000"/>
                <a:defRPr/>
              </a:pP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Head Office</a:t>
              </a:r>
            </a:p>
            <a:p>
              <a:pPr algn="just" defTabSz="342900">
                <a:buSzPct val="120000"/>
                <a:tabLst>
                  <a:tab pos="5061347" algn="l"/>
                </a:tabLst>
                <a:defRPr/>
              </a:pPr>
              <a:r>
                <a:rPr lang="en-IN" sz="1000" dirty="0">
                  <a:solidFill>
                    <a:prstClr val="black"/>
                  </a:solidFill>
                  <a:latin typeface="Verdana" panose="020B0604030504040204" pitchFamily="34" charset="0"/>
                  <a:ea typeface="Verdana" panose="020B0604030504040204" pitchFamily="34" charset="0"/>
                </a:rPr>
                <a:t>502, Global Business Square, Institutional Area, Sector 44, Gurugram - 122003, Haryana</a:t>
              </a:r>
            </a:p>
            <a:p>
              <a:pPr algn="just" defTabSz="342900">
                <a:buSzPct val="120000"/>
                <a:tabLst>
                  <a:tab pos="5061347" algn="l"/>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Phone</a:t>
              </a:r>
              <a:r>
                <a:rPr lang="en-US" sz="1000" b="1" dirty="0">
                  <a:solidFill>
                    <a:prstClr val="black"/>
                  </a:solidFill>
                  <a:latin typeface="Arial" panose="020B0604020202020204" pitchFamily="34" charset="0"/>
                </a:rPr>
                <a:t>: </a:t>
              </a:r>
              <a:r>
                <a:rPr lang="en-US" sz="1000" dirty="0">
                  <a:solidFill>
                    <a:prstClr val="black"/>
                  </a:solidFill>
                  <a:latin typeface="Arial" panose="020B0604020202020204" pitchFamily="34" charset="0"/>
                </a:rPr>
                <a:t>91 124 460 3170</a:t>
              </a:r>
            </a:p>
            <a:p>
              <a:pPr algn="just" defTabSz="342900">
                <a:buSzPct val="120000"/>
                <a:tabLst>
                  <a:tab pos="5061347" algn="l"/>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Website: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www.yara.in</a:t>
              </a:r>
            </a:p>
          </p:txBody>
        </p:sp>
        <p:sp>
          <p:nvSpPr>
            <p:cNvPr id="13" name="Rectangle 7">
              <a:extLst>
                <a:ext uri="{FF2B5EF4-FFF2-40B4-BE49-F238E27FC236}">
                  <a16:creationId xmlns:a16="http://schemas.microsoft.com/office/drawing/2014/main" id="{66B575D0-79C1-4981-981D-DEDC290755C8}"/>
                </a:ext>
              </a:extLst>
            </p:cNvPr>
            <p:cNvSpPr>
              <a:spLocks noChangeArrowheads="1"/>
            </p:cNvSpPr>
            <p:nvPr>
              <p:custDataLst>
                <p:tags r:id="rId3"/>
              </p:custDataLst>
            </p:nvPr>
          </p:nvSpPr>
          <p:spPr bwMode="auto">
            <a:xfrm>
              <a:off x="5115339" y="4297817"/>
              <a:ext cx="3816627" cy="661400"/>
            </a:xfrm>
            <a:prstGeom prst="rect">
              <a:avLst/>
            </a:prstGeom>
            <a:noFill/>
            <a:ln w="9525">
              <a:noFill/>
              <a:miter lim="800000"/>
              <a:headEnd/>
              <a:tailEnd/>
            </a:ln>
          </p:spPr>
          <p:txBody>
            <a:bodyPr wrap="square" lIns="0" tIns="0" rIns="0" bIns="0">
              <a:spAutoFit/>
            </a:bodyPr>
            <a:lstStyle/>
            <a:p>
              <a:pPr defTabSz="895350">
                <a:lnSpc>
                  <a:spcPct val="150000"/>
                </a:lnSpc>
                <a:buSzPct val="120000"/>
                <a:defRPr/>
              </a:pP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Personnel</a:t>
              </a:r>
            </a:p>
            <a:p>
              <a:pPr defTabSz="895350">
                <a:lnSpc>
                  <a:spcPct val="150000"/>
                </a:lnSpc>
                <a:buSzPct val="120000"/>
                <a:defRPr/>
              </a:pP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Svein</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Tore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Holsether</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(President and CEO)</a:t>
              </a:r>
            </a:p>
            <a:p>
              <a:pPr defTabSz="895350">
                <a:lnSpc>
                  <a:spcPct val="150000"/>
                </a:lnSpc>
                <a:buSzPct val="120000"/>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Aslam Mohammad </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(AGM)</a:t>
              </a:r>
            </a:p>
          </p:txBody>
        </p:sp>
        <p:pic>
          <p:nvPicPr>
            <p:cNvPr id="14" name="Graphic 13" descr="Group of women with solid fill">
              <a:extLst>
                <a:ext uri="{FF2B5EF4-FFF2-40B4-BE49-F238E27FC236}">
                  <a16:creationId xmlns:a16="http://schemas.microsoft.com/office/drawing/2014/main" id="{5B316B26-AAF0-4256-AF7F-3D7DD97336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90333" y="4286073"/>
              <a:ext cx="563333" cy="563333"/>
            </a:xfrm>
            <a:prstGeom prst="rect">
              <a:avLst/>
            </a:prstGeom>
          </p:spPr>
        </p:pic>
        <p:grpSp>
          <p:nvGrpSpPr>
            <p:cNvPr id="15" name="Group 14">
              <a:extLst>
                <a:ext uri="{FF2B5EF4-FFF2-40B4-BE49-F238E27FC236}">
                  <a16:creationId xmlns:a16="http://schemas.microsoft.com/office/drawing/2014/main" id="{A58632F6-27C9-4245-92E0-D8CCD16A5475}"/>
                </a:ext>
              </a:extLst>
            </p:cNvPr>
            <p:cNvGrpSpPr/>
            <p:nvPr/>
          </p:nvGrpSpPr>
          <p:grpSpPr>
            <a:xfrm>
              <a:off x="5904058" y="1434300"/>
              <a:ext cx="2780770" cy="588656"/>
              <a:chOff x="5400673" y="587064"/>
              <a:chExt cx="2780770" cy="619493"/>
            </a:xfrm>
          </p:grpSpPr>
          <p:graphicFrame>
            <p:nvGraphicFramePr>
              <p:cNvPr id="16" name="Chart 15">
                <a:extLst>
                  <a:ext uri="{FF2B5EF4-FFF2-40B4-BE49-F238E27FC236}">
                    <a16:creationId xmlns:a16="http://schemas.microsoft.com/office/drawing/2014/main" id="{BCEA51CF-BDA6-4AED-85F7-44EEC660A72A}"/>
                  </a:ext>
                </a:extLst>
              </p:cNvPr>
              <p:cNvGraphicFramePr/>
              <p:nvPr/>
            </p:nvGraphicFramePr>
            <p:xfrm>
              <a:off x="5945764" y="587064"/>
              <a:ext cx="2235679" cy="528741"/>
            </p:xfrm>
            <a:graphic>
              <a:graphicData uri="http://schemas.openxmlformats.org/drawingml/2006/chart">
                <c:chart xmlns:c="http://schemas.openxmlformats.org/drawingml/2006/chart" xmlns:r="http://schemas.openxmlformats.org/officeDocument/2006/relationships" r:id="rId9"/>
              </a:graphicData>
            </a:graphic>
          </p:graphicFrame>
          <p:pic>
            <p:nvPicPr>
              <p:cNvPr id="17" name="Picture 4" descr="Related image">
                <a:extLst>
                  <a:ext uri="{FF2B5EF4-FFF2-40B4-BE49-F238E27FC236}">
                    <a16:creationId xmlns:a16="http://schemas.microsoft.com/office/drawing/2014/main" id="{92FCC18D-0712-43F5-966D-76AA263B9686}"/>
                  </a:ext>
                </a:extLst>
              </p:cNvPr>
              <p:cNvPicPr>
                <a:picLocks noChangeAspect="1" noChangeArrowheads="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400673" y="589692"/>
                <a:ext cx="616865" cy="61686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8362B9EB-5F2C-440D-9F0D-F04702B5C3FA}"/>
                </a:ext>
              </a:extLst>
            </p:cNvPr>
            <p:cNvSpPr txBox="1"/>
            <p:nvPr/>
          </p:nvSpPr>
          <p:spPr>
            <a:xfrm>
              <a:off x="6894580" y="1366261"/>
              <a:ext cx="1913372" cy="246221"/>
            </a:xfrm>
            <a:prstGeom prst="rect">
              <a:avLst/>
            </a:prstGeom>
            <a:noFill/>
          </p:spPr>
          <p:txBody>
            <a:bodyPr wrap="square" rtlCol="0">
              <a:spAutoFit/>
            </a:bodyPr>
            <a:lstStyle/>
            <a:p>
              <a:pPr defTabSz="457200">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1068 USD Million</a:t>
              </a:r>
            </a:p>
          </p:txBody>
        </p:sp>
        <p:sp>
          <p:nvSpPr>
            <p:cNvPr id="19" name="TextBox 18">
              <a:extLst>
                <a:ext uri="{FF2B5EF4-FFF2-40B4-BE49-F238E27FC236}">
                  <a16:creationId xmlns:a16="http://schemas.microsoft.com/office/drawing/2014/main" id="{4165ABDA-1195-40CF-AEF5-4DA44A2A66A8}"/>
                </a:ext>
              </a:extLst>
            </p:cNvPr>
            <p:cNvSpPr txBox="1"/>
            <p:nvPr/>
          </p:nvSpPr>
          <p:spPr>
            <a:xfrm>
              <a:off x="6523934" y="1188079"/>
              <a:ext cx="2235679" cy="246221"/>
            </a:xfrm>
            <a:prstGeom prst="rect">
              <a:avLst/>
            </a:prstGeom>
            <a:noFill/>
          </p:spPr>
          <p:txBody>
            <a:bodyPr wrap="square" rtlCol="0">
              <a:spAutoFit/>
            </a:bodyPr>
            <a:lstStyle/>
            <a:p>
              <a:pPr defTabSz="457200">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Annual Turnover( Revenue)</a:t>
              </a:r>
            </a:p>
          </p:txBody>
        </p:sp>
        <p:pic>
          <p:nvPicPr>
            <p:cNvPr id="21" name="Graphic 20" descr="City with solid fill">
              <a:extLst>
                <a:ext uri="{FF2B5EF4-FFF2-40B4-BE49-F238E27FC236}">
                  <a16:creationId xmlns:a16="http://schemas.microsoft.com/office/drawing/2014/main" id="{F524D5F1-DB43-44FB-BE85-A9D53DE7396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56981" y="5427669"/>
              <a:ext cx="725144" cy="725144"/>
            </a:xfrm>
            <a:prstGeom prst="rect">
              <a:avLst/>
            </a:prstGeom>
          </p:spPr>
        </p:pic>
      </p:grpSp>
      <p:sp>
        <p:nvSpPr>
          <p:cNvPr id="23" name="Slide Number Placeholder 22">
            <a:extLst>
              <a:ext uri="{FF2B5EF4-FFF2-40B4-BE49-F238E27FC236}">
                <a16:creationId xmlns:a16="http://schemas.microsoft.com/office/drawing/2014/main" id="{4F1FF724-EDD1-469A-A116-6506CBDDD8F3}"/>
              </a:ext>
            </a:extLst>
          </p:cNvPr>
          <p:cNvSpPr>
            <a:spLocks noGrp="1"/>
          </p:cNvSpPr>
          <p:nvPr>
            <p:ph type="sldNum" sz="quarter" idx="7"/>
          </p:nvPr>
        </p:nvSpPr>
        <p:spPr>
          <a:xfrm>
            <a:off x="8816340" y="6703034"/>
            <a:ext cx="216534" cy="153888"/>
          </a:xfrm>
          <a:prstGeom prst="rect">
            <a:avLst/>
          </a:prstGeom>
        </p:spPr>
        <p:txBody>
          <a:bodyPr wrap="square" lIns="0" tIns="0" rIns="0" bIns="0">
            <a:spAutoFit/>
          </a:bodyPr>
          <a:lstStyle>
            <a:defPPr>
              <a:defRPr lang="en-US"/>
            </a:defPPr>
            <a:lvl1pPr marL="0" algn="l" defTabSz="914400" rtl="0" eaLnBrk="1" latinLnBrk="0" hangingPunct="1">
              <a:defRPr sz="1100" b="1" i="0" kern="1200">
                <a:solidFill>
                  <a:schemeClr val="tx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gn="r" defTabSz="457200">
              <a:lnSpc>
                <a:spcPts val="1150"/>
              </a:lnSpc>
              <a:defRPr/>
            </a:pPr>
            <a:fld id="{81D60167-4931-47E6-BA6A-407CBD079E47}" type="slidenum">
              <a:rPr lang="en-IN" smtClean="0"/>
              <a:pPr marL="38100" algn="r" defTabSz="457200">
                <a:lnSpc>
                  <a:spcPts val="1150"/>
                </a:lnSpc>
                <a:defRPr/>
              </a:pPr>
              <a:t>119</a:t>
            </a:fld>
            <a:endParaRPr lang="en-US" dirty="0">
              <a:solidFill>
                <a:prstClr val="black"/>
              </a:solidFill>
              <a:latin typeface="Calibri" panose="020F0502020204030204"/>
            </a:endParaRPr>
          </a:p>
        </p:txBody>
      </p:sp>
      <p:pic>
        <p:nvPicPr>
          <p:cNvPr id="22" name="Picture 21">
            <a:extLst>
              <a:ext uri="{FF2B5EF4-FFF2-40B4-BE49-F238E27FC236}">
                <a16:creationId xmlns:a16="http://schemas.microsoft.com/office/drawing/2014/main" id="{60191E4A-AE6E-3DE2-F5D8-583ABAA0BD7E}"/>
              </a:ext>
            </a:extLst>
          </p:cNvPr>
          <p:cNvPicPr>
            <a:picLocks noChangeAspect="1"/>
          </p:cNvPicPr>
          <p:nvPr/>
        </p:nvPicPr>
        <p:blipFill>
          <a:blip r:embed="rId13"/>
          <a:stretch>
            <a:fillRect/>
          </a:stretch>
        </p:blipFill>
        <p:spPr>
          <a:xfrm>
            <a:off x="304800" y="151401"/>
            <a:ext cx="819664" cy="382000"/>
          </a:xfrm>
          <a:prstGeom prst="rect">
            <a:avLst/>
          </a:prstGeom>
        </p:spPr>
      </p:pic>
      <p:sp>
        <p:nvSpPr>
          <p:cNvPr id="9" name="Footer Placeholder 8">
            <a:extLst>
              <a:ext uri="{FF2B5EF4-FFF2-40B4-BE49-F238E27FC236}">
                <a16:creationId xmlns:a16="http://schemas.microsoft.com/office/drawing/2014/main" id="{C8BF485C-F0D0-719B-A0B8-81E69614CCC6}"/>
              </a:ext>
            </a:extLst>
          </p:cNvPr>
          <p:cNvSpPr>
            <a:spLocks noGrp="1"/>
          </p:cNvSpPr>
          <p:nvPr>
            <p:ph type="ftr" sz="quarter" idx="5"/>
          </p:nvPr>
        </p:nvSpPr>
        <p:spPr>
          <a:xfrm>
            <a:off x="219862" y="6670544"/>
            <a:ext cx="628650" cy="92333"/>
          </a:xfrm>
          <a:prstGeom prst="rect">
            <a:avLst/>
          </a:prstGeom>
        </p:spPr>
        <p:txBody>
          <a:bodyPr wrap="square" lIns="0" tIns="0" rIns="0" bIns="0">
            <a:spAutoFit/>
          </a:bodyPr>
          <a:lstStyle>
            <a:defPPr>
              <a:defRPr lang="en-US"/>
            </a:defPPr>
            <a:lvl1pPr marL="0" algn="l" defTabSz="914400" rtl="0" eaLnBrk="1" latinLnBrk="0" hangingPunct="1">
              <a:defRPr sz="600" b="0" i="0" kern="1200">
                <a:solidFill>
                  <a:schemeClr val="bg1"/>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spcBef>
                <a:spcPts val="100"/>
              </a:spcBef>
            </a:pPr>
            <a:r>
              <a:rPr lang="en-IN"/>
              <a:t>©</a:t>
            </a:r>
            <a:r>
              <a:rPr lang="en-IN" spc="-50"/>
              <a:t> </a:t>
            </a:r>
            <a:r>
              <a:rPr lang="en-IN" spc="-5"/>
              <a:t>ChemAnalyst</a:t>
            </a:r>
            <a:endParaRPr lang="en-IN" spc="-5" dirty="0"/>
          </a:p>
        </p:txBody>
      </p:sp>
    </p:spTree>
    <p:extLst>
      <p:ext uri="{BB962C8B-B14F-4D97-AF65-F5344CB8AC3E}">
        <p14:creationId xmlns:p14="http://schemas.microsoft.com/office/powerpoint/2010/main" val="3073796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6E6BF3-B7EC-6BB1-66A8-567C67723D9F}"/>
              </a:ext>
            </a:extLst>
          </p:cNvPr>
          <p:cNvSpPr>
            <a:spLocks noGrp="1"/>
          </p:cNvSpPr>
          <p:nvPr>
            <p:ph type="ftr" sz="quarter" idx="5"/>
          </p:nvPr>
        </p:nvSpPr>
        <p:spPr/>
        <p:txBody>
          <a:bodyPr/>
          <a:lstStyle/>
          <a:p>
            <a:pPr algn="ctr">
              <a:spcBef>
                <a:spcPts val="100"/>
              </a:spcBef>
            </a:pPr>
            <a:r>
              <a:rPr lang="en-IN">
                <a:solidFill>
                  <a:prstClr val="white"/>
                </a:solidFill>
              </a:rPr>
              <a:t>©</a:t>
            </a:r>
            <a:r>
              <a:rPr lang="en-IN" spc="-50">
                <a:solidFill>
                  <a:prstClr val="white"/>
                </a:solidFill>
              </a:rPr>
              <a:t> </a:t>
            </a:r>
            <a:r>
              <a:rPr lang="en-IN" spc="-5">
                <a:solidFill>
                  <a:prstClr val="white"/>
                </a:solidFill>
              </a:rPr>
              <a:t>ChemAnalyst</a:t>
            </a:r>
            <a:endParaRPr lang="en-IN" spc="-5" dirty="0">
              <a:solidFill>
                <a:prstClr val="white"/>
              </a:solidFill>
            </a:endParaRPr>
          </a:p>
        </p:txBody>
      </p:sp>
      <p:sp>
        <p:nvSpPr>
          <p:cNvPr id="3" name="Slide Number Placeholder 2">
            <a:extLst>
              <a:ext uri="{FF2B5EF4-FFF2-40B4-BE49-F238E27FC236}">
                <a16:creationId xmlns:a16="http://schemas.microsoft.com/office/drawing/2014/main" id="{9BC91819-5D3B-E794-927F-047F73F6DBA4}"/>
              </a:ext>
            </a:extLst>
          </p:cNvPr>
          <p:cNvSpPr>
            <a:spLocks noGrp="1"/>
          </p:cNvSpPr>
          <p:nvPr>
            <p:ph type="sldNum" sz="quarter" idx="7"/>
          </p:nvPr>
        </p:nvSpPr>
        <p:spPr/>
        <p:txBody>
          <a:bodyPr/>
          <a:lstStyle/>
          <a:p>
            <a:pPr marL="38100">
              <a:lnSpc>
                <a:spcPts val="1150"/>
              </a:lnSpc>
            </a:pPr>
            <a:fld id="{81D60167-4931-47E6-BA6A-407CBD079E47}" type="slidenum">
              <a:rPr lang="en-IN">
                <a:solidFill>
                  <a:prstClr val="black"/>
                </a:solidFill>
              </a:rPr>
              <a:pPr marL="38100">
                <a:lnSpc>
                  <a:spcPts val="1150"/>
                </a:lnSpc>
              </a:pPr>
              <a:t>12</a:t>
            </a:fld>
            <a:endParaRPr lang="en-IN" dirty="0">
              <a:solidFill>
                <a:prstClr val="black"/>
              </a:solidFill>
            </a:endParaRPr>
          </a:p>
        </p:txBody>
      </p:sp>
      <p:sp>
        <p:nvSpPr>
          <p:cNvPr id="4" name="Rectangle: Folded Corner 3">
            <a:extLst>
              <a:ext uri="{FF2B5EF4-FFF2-40B4-BE49-F238E27FC236}">
                <a16:creationId xmlns:a16="http://schemas.microsoft.com/office/drawing/2014/main" id="{1D945971-9092-5297-0842-D1D7CE8D1CCF}"/>
              </a:ext>
            </a:extLst>
          </p:cNvPr>
          <p:cNvSpPr/>
          <p:nvPr/>
        </p:nvSpPr>
        <p:spPr>
          <a:xfrm>
            <a:off x="248653" y="964110"/>
            <a:ext cx="8784221" cy="5358062"/>
          </a:xfrm>
          <a:prstGeom prst="foldedCorner">
            <a:avLst>
              <a:gd name="adj" fmla="val 4516"/>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20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The global water soluble fertilizer (WSF) market size was valued at USD3573 millions in 2021 &amp; is projected to reach USD6307 millions by 2030, at a CAGR of 6.05% in forecast period. </a:t>
            </a:r>
          </a:p>
          <a:p>
            <a:pPr algn="just">
              <a:lnSpc>
                <a:spcPct val="200000"/>
              </a:lnSpc>
              <a:defRPr/>
            </a:pPr>
            <a:endPar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228600" indent="-228600" algn="just">
              <a:lnSpc>
                <a:spcPct val="20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Water soluble fertilisers have grown in popularity due to a growing demand for high-quality crops, environmental concerns, and a push for increased nutrient usage efficiency (NUE). Growers profit from these fertilisers because they improve nutrient availability, reduce bacterial activity, and fulfil the crop's specific nutrient requirements. The application schedule for these fertilisers is likewise created with the crop growth stage in mind, as well as the soil's physical, chemical, and biological qualities.</a:t>
            </a:r>
          </a:p>
          <a:p>
            <a:pPr algn="just">
              <a:lnSpc>
                <a:spcPct val="200000"/>
              </a:lnSpc>
              <a:defRPr/>
            </a:pPr>
            <a:endPar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228600" indent="-228600" algn="just">
              <a:lnSpc>
                <a:spcPct val="20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WSF use in India has increased dramatically in recent years, reaching 220 KT in 2021. The expansion of horticulture and high-value crops, as well as enhanced coverage under micro-irrigation, have been the primary drivers of WSF consumption. The Government of India (GOI) notified WSFs in FCO in 2003 in order to promote and regulate their use. WSFs are mostly used in Maharashtra, Karnataka, Andhra Pradesh, Tamil Nadu, Gujarat, and Uttar Pradesh's horticulture growing areas. It should be noted that WSFs are not eligible for subsidies. Farmers have accepted these fertilisers because they improve production, crop quality, and net revenue.</a:t>
            </a:r>
          </a:p>
        </p:txBody>
      </p:sp>
      <p:sp>
        <p:nvSpPr>
          <p:cNvPr id="6" name="TextBox 5">
            <a:extLst>
              <a:ext uri="{FF2B5EF4-FFF2-40B4-BE49-F238E27FC236}">
                <a16:creationId xmlns:a16="http://schemas.microsoft.com/office/drawing/2014/main" id="{43F17477-9736-9A96-B588-F14721C41264}"/>
              </a:ext>
            </a:extLst>
          </p:cNvPr>
          <p:cNvSpPr txBox="1"/>
          <p:nvPr/>
        </p:nvSpPr>
        <p:spPr>
          <a:xfrm>
            <a:off x="304800" y="179249"/>
            <a:ext cx="4572000" cy="369332"/>
          </a:xfrm>
          <a:prstGeom prst="rect">
            <a:avLst/>
          </a:prstGeom>
          <a:noFill/>
        </p:spPr>
        <p:txBody>
          <a:bodyPr wrap="square">
            <a:spAutoFit/>
          </a:bodyPr>
          <a:lstStyle/>
          <a:p>
            <a:r>
              <a:rPr lang="en-US" b="1" dirty="0">
                <a:solidFill>
                  <a:prstClr val="black"/>
                </a:solidFill>
                <a:latin typeface="Calibri"/>
              </a:rPr>
              <a:t>Executive Summary</a:t>
            </a:r>
          </a:p>
        </p:txBody>
      </p:sp>
    </p:spTree>
    <p:extLst>
      <p:ext uri="{BB962C8B-B14F-4D97-AF65-F5344CB8AC3E}">
        <p14:creationId xmlns:p14="http://schemas.microsoft.com/office/powerpoint/2010/main" val="12635161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70C49B8A-2317-4091-A3B4-776FC59B666A}"/>
              </a:ext>
            </a:extLst>
          </p:cNvPr>
          <p:cNvSpPr>
            <a:spLocks noChangeArrowheads="1"/>
          </p:cNvSpPr>
          <p:nvPr/>
        </p:nvSpPr>
        <p:spPr bwMode="auto">
          <a:xfrm>
            <a:off x="2" y="-276999"/>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defRPr/>
            </a:pPr>
            <a:endParaRPr lang="en-US" altLang="en-US" dirty="0">
              <a:solidFill>
                <a:prstClr val="black"/>
              </a:solidFill>
              <a:latin typeface="Arial" panose="020B0604020202020204" pitchFamily="34" charset="0"/>
            </a:endParaRPr>
          </a:p>
          <a:p>
            <a:pPr eaLnBrk="0" fontAlgn="base" hangingPunct="0">
              <a:spcBef>
                <a:spcPct val="0"/>
              </a:spcBef>
              <a:spcAft>
                <a:spcPct val="0"/>
              </a:spcAft>
              <a:defRPr/>
            </a:pPr>
            <a:endParaRPr lang="en-US" altLang="en-US" dirty="0">
              <a:solidFill>
                <a:prstClr val="black"/>
              </a:solidFill>
              <a:latin typeface="Arial" panose="020B0604020202020204" pitchFamily="34" charset="0"/>
            </a:endParaRPr>
          </a:p>
        </p:txBody>
      </p:sp>
      <p:sp>
        <p:nvSpPr>
          <p:cNvPr id="20" name="Text Placeholder 3">
            <a:extLst>
              <a:ext uri="{FF2B5EF4-FFF2-40B4-BE49-F238E27FC236}">
                <a16:creationId xmlns:a16="http://schemas.microsoft.com/office/drawing/2014/main" id="{180891F5-EA20-482C-9BFE-78ADFE34FB84}"/>
              </a:ext>
            </a:extLst>
          </p:cNvPr>
          <p:cNvSpPr txBox="1">
            <a:spLocks/>
          </p:cNvSpPr>
          <p:nvPr/>
        </p:nvSpPr>
        <p:spPr>
          <a:xfrm>
            <a:off x="1789292" y="182835"/>
            <a:ext cx="5002085" cy="457200"/>
          </a:xfrm>
          <a:prstGeom prst="rect">
            <a:avLst/>
          </a:prstGeom>
        </p:spPr>
        <p:txBody>
          <a:bodyPr wrap="square" lIns="0" tIns="0" rIns="0" bIns="0">
            <a:spAutoFit/>
          </a:bodyPr>
          <a:lstStyle>
            <a:defPPr>
              <a:defRPr lang="en-US"/>
            </a:defPPr>
            <a:lvl1pPr>
              <a:defRPr sz="1600" b="1" i="0">
                <a:solidFill>
                  <a:prstClr val="black"/>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 Zuari Agro Chemicals LTD</a:t>
            </a:r>
          </a:p>
        </p:txBody>
      </p:sp>
      <p:grpSp>
        <p:nvGrpSpPr>
          <p:cNvPr id="24" name="Group 23">
            <a:extLst>
              <a:ext uri="{FF2B5EF4-FFF2-40B4-BE49-F238E27FC236}">
                <a16:creationId xmlns:a16="http://schemas.microsoft.com/office/drawing/2014/main" id="{2D0C1EF6-F898-4B31-89ED-307882BC0304}"/>
              </a:ext>
            </a:extLst>
          </p:cNvPr>
          <p:cNvGrpSpPr/>
          <p:nvPr/>
        </p:nvGrpSpPr>
        <p:grpSpPr>
          <a:xfrm>
            <a:off x="185055" y="1046641"/>
            <a:ext cx="8773890" cy="5391651"/>
            <a:chOff x="163535" y="1133324"/>
            <a:chExt cx="8773890" cy="5391651"/>
          </a:xfrm>
        </p:grpSpPr>
        <p:sp>
          <p:nvSpPr>
            <p:cNvPr id="2" name="Rectangle 1">
              <a:extLst>
                <a:ext uri="{FF2B5EF4-FFF2-40B4-BE49-F238E27FC236}">
                  <a16:creationId xmlns:a16="http://schemas.microsoft.com/office/drawing/2014/main" id="{6F9B97CA-3B52-432C-BBB1-227E63E45631}"/>
                </a:ext>
              </a:extLst>
            </p:cNvPr>
            <p:cNvSpPr/>
            <p:nvPr/>
          </p:nvSpPr>
          <p:spPr>
            <a:xfrm>
              <a:off x="3677604" y="5055507"/>
              <a:ext cx="5253471" cy="146946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3" name="Rectangle 2">
              <a:extLst>
                <a:ext uri="{FF2B5EF4-FFF2-40B4-BE49-F238E27FC236}">
                  <a16:creationId xmlns:a16="http://schemas.microsoft.com/office/drawing/2014/main" id="{44A10DB4-13E2-457C-A25D-8F614B31C8CC}"/>
                </a:ext>
              </a:extLst>
            </p:cNvPr>
            <p:cNvSpPr/>
            <p:nvPr/>
          </p:nvSpPr>
          <p:spPr>
            <a:xfrm>
              <a:off x="3677605" y="4218102"/>
              <a:ext cx="5253471" cy="80111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F5C8802E-5DFD-4B2D-9C66-44CF67B4A757}"/>
                </a:ext>
              </a:extLst>
            </p:cNvPr>
            <p:cNvSpPr/>
            <p:nvPr/>
          </p:nvSpPr>
          <p:spPr>
            <a:xfrm>
              <a:off x="3683954" y="2697388"/>
              <a:ext cx="5253471" cy="1444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D42FDDE6-9A35-4D47-BF47-5EA7223781B2}"/>
                </a:ext>
              </a:extLst>
            </p:cNvPr>
            <p:cNvSpPr/>
            <p:nvPr/>
          </p:nvSpPr>
          <p:spPr>
            <a:xfrm>
              <a:off x="3689812" y="1133324"/>
              <a:ext cx="5241263" cy="147183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E65FA9F4-53C3-4021-83C4-BA858BAE520E}"/>
                </a:ext>
              </a:extLst>
            </p:cNvPr>
            <p:cNvSpPr/>
            <p:nvPr/>
          </p:nvSpPr>
          <p:spPr>
            <a:xfrm>
              <a:off x="163535" y="1133324"/>
              <a:ext cx="3445471" cy="5370381"/>
            </a:xfrm>
            <a:prstGeom prst="rect">
              <a:avLst/>
            </a:prstGeom>
            <a:solidFill>
              <a:srgbClr val="132C4A"/>
            </a:solidFill>
            <a:effectLst>
              <a:innerShdw blurRad="63500" dist="50800" dir="13500000">
                <a:prstClr val="black">
                  <a:alpha val="50000"/>
                </a:prstClr>
              </a:innerShdw>
            </a:effectLst>
          </p:spPr>
          <p:txBody>
            <a:bodyPr wrap="square">
              <a:spAutoFit/>
            </a:bodyPr>
            <a:lstStyle/>
            <a:p>
              <a:pPr algn="just" defTabSz="342900">
                <a:lnSpc>
                  <a:spcPct val="150000"/>
                </a:lnSpc>
                <a:buSzPct val="120000"/>
                <a:tabLst>
                  <a:tab pos="5061347" algn="l"/>
                </a:tabLst>
                <a:defRPr/>
              </a:pPr>
              <a:r>
                <a:rPr lang="en-US" sz="1000" b="1" dirty="0">
                  <a:solidFill>
                    <a:prstClr val="white"/>
                  </a:solidFill>
                  <a:latin typeface="Verdana" panose="020B0604030504040204" pitchFamily="34" charset="0"/>
                  <a:ea typeface="Verdana" panose="020B0604030504040204" pitchFamily="34" charset="0"/>
                  <a:cs typeface="Verdana" panose="020B0604030504040204" pitchFamily="34" charset="0"/>
                </a:rPr>
                <a:t>Business Description</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The Zuari fertiliser plant, which opened in 1973, is a landmark in Goa's growth of large-scale manufacturing. The facility was the greatest industrial enterprise in Goa at the time of its start-up, spurring tremendous economic expansion in the surrounding districts. The facility was built as a result of a financial and technological partnership between the Birla family, US Steel Corporation, International Finance Corporation, and Bank of America. Toyo Engineering Japan was in charge of the plant's design, engineering, and construction. The entire manufacturing facility is divided into four sections: ammonia, urea, NPK A, and NPK B. Zuari's sophisticated fertiliser facilities are based on the slurry granulation process and utilise the latest pipe reactor technology.</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Zuari Agro Chemicals Ltd has started up a Granulated SSP facility with a capacity of 2 lakh MTPA in MIDC Mahad in Maharashtra. The inclusion of SSP under the brand name Super 16 will help Jai Kisaan expand its product line.</a:t>
              </a:r>
            </a:p>
          </p:txBody>
        </p:sp>
        <p:pic>
          <p:nvPicPr>
            <p:cNvPr id="7" name="Picture 6" descr="Image result for business icon">
              <a:extLst>
                <a:ext uri="{FF2B5EF4-FFF2-40B4-BE49-F238E27FC236}">
                  <a16:creationId xmlns:a16="http://schemas.microsoft.com/office/drawing/2014/main" id="{D5BB8D19-68FD-4631-BD0C-72555139C2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86239" y="1137360"/>
              <a:ext cx="676745" cy="67674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482030A-8A4A-41CB-A0C2-768A0FB0CE78}"/>
                </a:ext>
              </a:extLst>
            </p:cNvPr>
            <p:cNvSpPr/>
            <p:nvPr/>
          </p:nvSpPr>
          <p:spPr>
            <a:xfrm>
              <a:off x="3735470" y="1865786"/>
              <a:ext cx="2158171" cy="553998"/>
            </a:xfrm>
            <a:prstGeom prst="rect">
              <a:avLst/>
            </a:prstGeom>
          </p:spPr>
          <p:txBody>
            <a:bodyPr wrap="square">
              <a:spAutoFit/>
            </a:bodyPr>
            <a:lstStyle/>
            <a:p>
              <a:pPr defTabSz="342900">
                <a:buSzPct val="120000"/>
                <a:tabLst>
                  <a:tab pos="5061347" algn="l"/>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Founded: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1967</a:t>
              </a:r>
            </a:p>
            <a:p>
              <a:pPr defTabSz="342900">
                <a:buSzPct val="120000"/>
                <a:tabLst>
                  <a:tab pos="5061347" algn="l"/>
                </a:tabLst>
                <a:defRPr/>
              </a:pPr>
              <a:r>
                <a:rPr lang="nl-NL"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Headquarters :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New Delhi</a:t>
              </a:r>
              <a:r>
                <a:rPr lang="nl-NL"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 India</a:t>
              </a:r>
              <a:endParaRPr lang="en-US"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Rectangle 7">
              <a:extLst>
                <a:ext uri="{FF2B5EF4-FFF2-40B4-BE49-F238E27FC236}">
                  <a16:creationId xmlns:a16="http://schemas.microsoft.com/office/drawing/2014/main" id="{5AB27267-F2CD-40F0-AFEB-96F3676E798F}"/>
                </a:ext>
              </a:extLst>
            </p:cNvPr>
            <p:cNvSpPr>
              <a:spLocks noChangeArrowheads="1"/>
            </p:cNvSpPr>
            <p:nvPr>
              <p:custDataLst>
                <p:tags r:id="rId1"/>
              </p:custDataLst>
            </p:nvPr>
          </p:nvSpPr>
          <p:spPr bwMode="auto">
            <a:xfrm>
              <a:off x="3822601" y="2845143"/>
              <a:ext cx="4985351" cy="1384995"/>
            </a:xfrm>
            <a:prstGeom prst="rect">
              <a:avLst/>
            </a:prstGeom>
            <a:noFill/>
            <a:ln w="9525">
              <a:noFill/>
              <a:miter lim="800000"/>
              <a:headEnd/>
              <a:tailEnd/>
            </a:ln>
          </p:spPr>
          <p:txBody>
            <a:bodyPr wrap="square" lIns="0" tIns="0" rIns="0" bIns="0">
              <a:spAutoFit/>
            </a:bodyPr>
            <a:lstStyle/>
            <a:p>
              <a:pPr defTabSz="671513">
                <a:buSzPct val="120000"/>
                <a:defRPr/>
              </a:pP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p>
            <a:p>
              <a:pPr marL="171450" lvl="1" indent="-171450" defTabSz="342900">
                <a:buSzPct val="120000"/>
                <a:buFont typeface="Wingdings" panose="05000000000000000000" pitchFamily="2" charset="2"/>
                <a:buChar char="q"/>
                <a:tabLst>
                  <a:tab pos="5061347" algn="l"/>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Mono A</a:t>
              </a:r>
              <a:r>
                <a:rPr lang="en-IN"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mmonium</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Phosphate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Mono Potassium Phosphate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Potassium  Sulphate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Calcium Nitrate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Potassium Nitrate</a:t>
              </a:r>
            </a:p>
            <a:p>
              <a:pPr marL="171450" lvl="1" indent="-171450" defTabSz="342900">
                <a:buSzPct val="120000"/>
                <a:buFont typeface="Wingdings" panose="05000000000000000000" pitchFamily="2" charset="2"/>
                <a:buChar char="q"/>
                <a:tabLst>
                  <a:tab pos="5061347" algn="l"/>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628650" lvl="2" indent="-171450" defTabSz="342900">
                <a:buSzPct val="120000"/>
                <a:buFont typeface="Wingdings" panose="05000000000000000000" pitchFamily="2" charset="2"/>
                <a:buChar char="q"/>
                <a:tabLst>
                  <a:tab pos="5061347" algn="l"/>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3">
              <a:extLst>
                <a:ext uri="{FF2B5EF4-FFF2-40B4-BE49-F238E27FC236}">
                  <a16:creationId xmlns:a16="http://schemas.microsoft.com/office/drawing/2014/main" id="{5C13EF86-B629-44F3-ACE4-A0B7614835C3}"/>
                </a:ext>
              </a:extLst>
            </p:cNvPr>
            <p:cNvSpPr>
              <a:spLocks noChangeArrowheads="1"/>
            </p:cNvSpPr>
            <p:nvPr>
              <p:custDataLst>
                <p:tags r:id="rId2"/>
              </p:custDataLst>
            </p:nvPr>
          </p:nvSpPr>
          <p:spPr bwMode="auto">
            <a:xfrm>
              <a:off x="4950723" y="5263583"/>
              <a:ext cx="3421711" cy="923330"/>
            </a:xfrm>
            <a:prstGeom prst="rect">
              <a:avLst/>
            </a:prstGeom>
            <a:noFill/>
            <a:ln w="9525">
              <a:noFill/>
              <a:miter lim="800000"/>
              <a:headEnd/>
              <a:tailEnd/>
            </a:ln>
          </p:spPr>
          <p:txBody>
            <a:bodyPr wrap="square" lIns="0" tIns="0" rIns="0" bIns="0">
              <a:spAutoFit/>
            </a:bodyPr>
            <a:lstStyle/>
            <a:p>
              <a:pPr defTabSz="671513">
                <a:buSzPct val="120000"/>
                <a:defRPr/>
              </a:pP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Head Office</a:t>
              </a:r>
            </a:p>
            <a:p>
              <a:pPr algn="just" defTabSz="342900">
                <a:buSzPct val="120000"/>
                <a:tabLst>
                  <a:tab pos="5061347" algn="l"/>
                </a:tabLst>
                <a:defRPr/>
              </a:pPr>
              <a:r>
                <a:rPr lang="en-IN" sz="1000" dirty="0">
                  <a:solidFill>
                    <a:prstClr val="black"/>
                  </a:solidFill>
                  <a:latin typeface="Verdana" panose="020B0604030504040204" pitchFamily="34" charset="0"/>
                  <a:ea typeface="Verdana" panose="020B0604030504040204" pitchFamily="34" charset="0"/>
                </a:rPr>
                <a:t>Zuari Agro Chemicals Limited</a:t>
              </a:r>
            </a:p>
            <a:p>
              <a:pPr algn="just" defTabSz="342900">
                <a:buSzPct val="120000"/>
                <a:tabLst>
                  <a:tab pos="5061347" algn="l"/>
                </a:tabLst>
                <a:defRPr/>
              </a:pPr>
              <a:r>
                <a:rPr lang="en-IN" sz="1000" dirty="0">
                  <a:solidFill>
                    <a:prstClr val="black"/>
                  </a:solidFill>
                  <a:latin typeface="Verdana" panose="020B0604030504040204" pitchFamily="34" charset="0"/>
                  <a:ea typeface="Verdana" panose="020B0604030504040204" pitchFamily="34" charset="0"/>
                </a:rPr>
                <a:t>Jai Kisaan Bhawan</a:t>
              </a:r>
            </a:p>
            <a:p>
              <a:pPr algn="just" defTabSz="342900">
                <a:buSzPct val="120000"/>
                <a:tabLst>
                  <a:tab pos="5061347" algn="l"/>
                </a:tabLst>
                <a:defRPr/>
              </a:pPr>
              <a:r>
                <a:rPr lang="en-IN" sz="1000" dirty="0" err="1">
                  <a:solidFill>
                    <a:prstClr val="black"/>
                  </a:solidFill>
                  <a:latin typeface="Verdana" panose="020B0604030504040204" pitchFamily="34" charset="0"/>
                  <a:ea typeface="Verdana" panose="020B0604030504040204" pitchFamily="34" charset="0"/>
                </a:rPr>
                <a:t>Zuarinagar</a:t>
              </a:r>
              <a:endParaRPr lang="en-IN" sz="1000" dirty="0">
                <a:solidFill>
                  <a:prstClr val="black"/>
                </a:solidFill>
                <a:latin typeface="Verdana" panose="020B0604030504040204" pitchFamily="34" charset="0"/>
                <a:ea typeface="Verdana" panose="020B0604030504040204" pitchFamily="34" charset="0"/>
              </a:endParaRPr>
            </a:p>
            <a:p>
              <a:pPr algn="just" defTabSz="342900">
                <a:buSzPct val="120000"/>
                <a:tabLst>
                  <a:tab pos="5061347" algn="l"/>
                </a:tabLst>
                <a:defRPr/>
              </a:pPr>
              <a:r>
                <a:rPr lang="en-IN" sz="1000" dirty="0">
                  <a:solidFill>
                    <a:prstClr val="black"/>
                  </a:solidFill>
                  <a:latin typeface="Verdana" panose="020B0604030504040204" pitchFamily="34" charset="0"/>
                  <a:ea typeface="Verdana" panose="020B0604030504040204" pitchFamily="34" charset="0"/>
                </a:rPr>
                <a:t>Goa - 403 726</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Phone</a:t>
              </a:r>
              <a:r>
                <a:rPr lang="en-US" sz="1000" b="1" dirty="0">
                  <a:solidFill>
                    <a:prstClr val="black"/>
                  </a:solidFill>
                  <a:latin typeface="Arial" panose="020B0604020202020204" pitchFamily="34" charset="0"/>
                </a:rPr>
                <a:t>: </a:t>
              </a:r>
              <a:r>
                <a:rPr lang="en-US" sz="1000" dirty="0">
                  <a:solidFill>
                    <a:prstClr val="black"/>
                  </a:solidFill>
                  <a:latin typeface="Arial" panose="020B0604020202020204" pitchFamily="34" charset="0"/>
                </a:rPr>
                <a:t>91-832-2592180</a:t>
              </a:r>
            </a:p>
            <a:p>
              <a:pPr algn="just" defTabSz="342900">
                <a:buSzPct val="120000"/>
                <a:tabLst>
                  <a:tab pos="5061347" algn="l"/>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Website: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zuari.in</a:t>
              </a:r>
            </a:p>
          </p:txBody>
        </p:sp>
        <p:sp>
          <p:nvSpPr>
            <p:cNvPr id="13" name="Rectangle 7">
              <a:extLst>
                <a:ext uri="{FF2B5EF4-FFF2-40B4-BE49-F238E27FC236}">
                  <a16:creationId xmlns:a16="http://schemas.microsoft.com/office/drawing/2014/main" id="{66B575D0-79C1-4981-981D-DEDC290755C8}"/>
                </a:ext>
              </a:extLst>
            </p:cNvPr>
            <p:cNvSpPr>
              <a:spLocks noChangeArrowheads="1"/>
            </p:cNvSpPr>
            <p:nvPr>
              <p:custDataLst>
                <p:tags r:id="rId3"/>
              </p:custDataLst>
            </p:nvPr>
          </p:nvSpPr>
          <p:spPr bwMode="auto">
            <a:xfrm>
              <a:off x="5115339" y="4297817"/>
              <a:ext cx="3816627" cy="661400"/>
            </a:xfrm>
            <a:prstGeom prst="rect">
              <a:avLst/>
            </a:prstGeom>
            <a:noFill/>
            <a:ln w="9525">
              <a:noFill/>
              <a:miter lim="800000"/>
              <a:headEnd/>
              <a:tailEnd/>
            </a:ln>
          </p:spPr>
          <p:txBody>
            <a:bodyPr wrap="square" lIns="0" tIns="0" rIns="0" bIns="0">
              <a:spAutoFit/>
            </a:bodyPr>
            <a:lstStyle/>
            <a:p>
              <a:pPr defTabSz="895350">
                <a:lnSpc>
                  <a:spcPct val="150000"/>
                </a:lnSpc>
                <a:buSzPct val="120000"/>
                <a:defRPr/>
              </a:pP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Personnel</a:t>
              </a:r>
            </a:p>
            <a:p>
              <a:pPr defTabSz="895350">
                <a:lnSpc>
                  <a:spcPct val="150000"/>
                </a:lnSpc>
                <a:buSzPct val="120000"/>
                <a:defRPr/>
              </a:pPr>
              <a:r>
                <a:rPr lang="en-GB" sz="1000" dirty="0">
                  <a:solidFill>
                    <a:prstClr val="black"/>
                  </a:solidFill>
                  <a:latin typeface="Verdana" panose="020B0604030504040204" pitchFamily="34" charset="0"/>
                  <a:ea typeface="Verdana" panose="020B0604030504040204" pitchFamily="34" charset="0"/>
                  <a:cs typeface="Verdana" panose="020B0604030504040204" pitchFamily="34" charset="0"/>
                </a:rPr>
                <a:t>RK Gupta</a:t>
              </a: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 (Chief Financial Officer)</a:t>
              </a:r>
            </a:p>
            <a:p>
              <a:pPr defTabSz="895350">
                <a:lnSpc>
                  <a:spcPct val="150000"/>
                </a:lnSpc>
                <a:buSzPct val="120000"/>
                <a:defRPr/>
              </a:pPr>
              <a:r>
                <a:rPr lang="en-GB" sz="1000" dirty="0">
                  <a:solidFill>
                    <a:prstClr val="black"/>
                  </a:solidFill>
                  <a:latin typeface="Verdana" panose="020B0604030504040204" pitchFamily="34" charset="0"/>
                  <a:ea typeface="Verdana" panose="020B0604030504040204" pitchFamily="34" charset="0"/>
                  <a:cs typeface="Verdana" panose="020B0604030504040204" pitchFamily="34" charset="0"/>
                </a:rPr>
                <a:t>Saroj Kumar Poddar </a:t>
              </a: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(Chairman) </a:t>
              </a:r>
              <a:endPar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14" name="Graphic 13" descr="Group of women with solid fill">
              <a:extLst>
                <a:ext uri="{FF2B5EF4-FFF2-40B4-BE49-F238E27FC236}">
                  <a16:creationId xmlns:a16="http://schemas.microsoft.com/office/drawing/2014/main" id="{5B316B26-AAF0-4256-AF7F-3D7DD97336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90333" y="4286073"/>
              <a:ext cx="563333" cy="563333"/>
            </a:xfrm>
            <a:prstGeom prst="rect">
              <a:avLst/>
            </a:prstGeom>
          </p:spPr>
        </p:pic>
        <p:grpSp>
          <p:nvGrpSpPr>
            <p:cNvPr id="15" name="Group 14">
              <a:extLst>
                <a:ext uri="{FF2B5EF4-FFF2-40B4-BE49-F238E27FC236}">
                  <a16:creationId xmlns:a16="http://schemas.microsoft.com/office/drawing/2014/main" id="{A58632F6-27C9-4245-92E0-D8CCD16A5475}"/>
                </a:ext>
              </a:extLst>
            </p:cNvPr>
            <p:cNvGrpSpPr/>
            <p:nvPr/>
          </p:nvGrpSpPr>
          <p:grpSpPr>
            <a:xfrm>
              <a:off x="5904058" y="1434300"/>
              <a:ext cx="2780770" cy="588656"/>
              <a:chOff x="5400673" y="587064"/>
              <a:chExt cx="2780770" cy="619493"/>
            </a:xfrm>
          </p:grpSpPr>
          <p:graphicFrame>
            <p:nvGraphicFramePr>
              <p:cNvPr id="16" name="Chart 15">
                <a:extLst>
                  <a:ext uri="{FF2B5EF4-FFF2-40B4-BE49-F238E27FC236}">
                    <a16:creationId xmlns:a16="http://schemas.microsoft.com/office/drawing/2014/main" id="{BCEA51CF-BDA6-4AED-85F7-44EEC660A72A}"/>
                  </a:ext>
                </a:extLst>
              </p:cNvPr>
              <p:cNvGraphicFramePr/>
              <p:nvPr/>
            </p:nvGraphicFramePr>
            <p:xfrm>
              <a:off x="5945764" y="587064"/>
              <a:ext cx="2235679" cy="528741"/>
            </p:xfrm>
            <a:graphic>
              <a:graphicData uri="http://schemas.openxmlformats.org/drawingml/2006/chart">
                <c:chart xmlns:c="http://schemas.openxmlformats.org/drawingml/2006/chart" xmlns:r="http://schemas.openxmlformats.org/officeDocument/2006/relationships" r:id="rId9"/>
              </a:graphicData>
            </a:graphic>
          </p:graphicFrame>
          <p:pic>
            <p:nvPicPr>
              <p:cNvPr id="17" name="Picture 4" descr="Related image">
                <a:extLst>
                  <a:ext uri="{FF2B5EF4-FFF2-40B4-BE49-F238E27FC236}">
                    <a16:creationId xmlns:a16="http://schemas.microsoft.com/office/drawing/2014/main" id="{92FCC18D-0712-43F5-966D-76AA263B9686}"/>
                  </a:ext>
                </a:extLst>
              </p:cNvPr>
              <p:cNvPicPr>
                <a:picLocks noChangeAspect="1" noChangeArrowheads="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400673" y="589692"/>
                <a:ext cx="616865" cy="61686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8362B9EB-5F2C-440D-9F0D-F04702B5C3FA}"/>
                </a:ext>
              </a:extLst>
            </p:cNvPr>
            <p:cNvSpPr txBox="1"/>
            <p:nvPr/>
          </p:nvSpPr>
          <p:spPr>
            <a:xfrm>
              <a:off x="6894580" y="1366261"/>
              <a:ext cx="1913372" cy="246221"/>
            </a:xfrm>
            <a:prstGeom prst="rect">
              <a:avLst/>
            </a:prstGeom>
            <a:noFill/>
          </p:spPr>
          <p:txBody>
            <a:bodyPr wrap="square" rtlCol="0">
              <a:spAutoFit/>
            </a:bodyPr>
            <a:lstStyle/>
            <a:p>
              <a:pPr defTabSz="457200">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1068 USD Million</a:t>
              </a:r>
            </a:p>
          </p:txBody>
        </p:sp>
        <p:sp>
          <p:nvSpPr>
            <p:cNvPr id="19" name="TextBox 18">
              <a:extLst>
                <a:ext uri="{FF2B5EF4-FFF2-40B4-BE49-F238E27FC236}">
                  <a16:creationId xmlns:a16="http://schemas.microsoft.com/office/drawing/2014/main" id="{4165ABDA-1195-40CF-AEF5-4DA44A2A66A8}"/>
                </a:ext>
              </a:extLst>
            </p:cNvPr>
            <p:cNvSpPr txBox="1"/>
            <p:nvPr/>
          </p:nvSpPr>
          <p:spPr>
            <a:xfrm>
              <a:off x="6523934" y="1188079"/>
              <a:ext cx="2235679" cy="246221"/>
            </a:xfrm>
            <a:prstGeom prst="rect">
              <a:avLst/>
            </a:prstGeom>
            <a:noFill/>
          </p:spPr>
          <p:txBody>
            <a:bodyPr wrap="square" rtlCol="0">
              <a:spAutoFit/>
            </a:bodyPr>
            <a:lstStyle/>
            <a:p>
              <a:pPr defTabSz="457200">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Annual Turnover( Revenue)</a:t>
              </a:r>
            </a:p>
          </p:txBody>
        </p:sp>
        <p:pic>
          <p:nvPicPr>
            <p:cNvPr id="21" name="Graphic 20" descr="City with solid fill">
              <a:extLst>
                <a:ext uri="{FF2B5EF4-FFF2-40B4-BE49-F238E27FC236}">
                  <a16:creationId xmlns:a16="http://schemas.microsoft.com/office/drawing/2014/main" id="{F524D5F1-DB43-44FB-BE85-A9D53DE7396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56981" y="5427669"/>
              <a:ext cx="725144" cy="725144"/>
            </a:xfrm>
            <a:prstGeom prst="rect">
              <a:avLst/>
            </a:prstGeom>
          </p:spPr>
        </p:pic>
      </p:grpSp>
      <p:sp>
        <p:nvSpPr>
          <p:cNvPr id="23" name="Slide Number Placeholder 22">
            <a:extLst>
              <a:ext uri="{FF2B5EF4-FFF2-40B4-BE49-F238E27FC236}">
                <a16:creationId xmlns:a16="http://schemas.microsoft.com/office/drawing/2014/main" id="{4F1FF724-EDD1-469A-A116-6506CBDDD8F3}"/>
              </a:ext>
            </a:extLst>
          </p:cNvPr>
          <p:cNvSpPr>
            <a:spLocks noGrp="1"/>
          </p:cNvSpPr>
          <p:nvPr>
            <p:ph type="sldNum" sz="quarter" idx="7"/>
          </p:nvPr>
        </p:nvSpPr>
        <p:spPr>
          <a:xfrm>
            <a:off x="8816340" y="6703034"/>
            <a:ext cx="216534" cy="153888"/>
          </a:xfrm>
          <a:prstGeom prst="rect">
            <a:avLst/>
          </a:prstGeom>
        </p:spPr>
        <p:txBody>
          <a:bodyPr wrap="square" lIns="0" tIns="0" rIns="0" bIns="0">
            <a:spAutoFit/>
          </a:bodyPr>
          <a:lstStyle>
            <a:defPPr>
              <a:defRPr lang="en-US"/>
            </a:defPPr>
            <a:lvl1pPr marL="0" algn="l" defTabSz="914400" rtl="0" eaLnBrk="1" latinLnBrk="0" hangingPunct="1">
              <a:defRPr sz="1100" b="1" i="0" kern="1200">
                <a:solidFill>
                  <a:schemeClr val="tx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gn="r" defTabSz="457200">
              <a:lnSpc>
                <a:spcPts val="1150"/>
              </a:lnSpc>
              <a:defRPr/>
            </a:pPr>
            <a:fld id="{81D60167-4931-47E6-BA6A-407CBD079E47}" type="slidenum">
              <a:rPr lang="en-IN" smtClean="0"/>
              <a:pPr marL="38100" algn="r" defTabSz="457200">
                <a:lnSpc>
                  <a:spcPts val="1150"/>
                </a:lnSpc>
                <a:defRPr/>
              </a:pPr>
              <a:t>120</a:t>
            </a:fld>
            <a:endParaRPr lang="en-US" dirty="0">
              <a:solidFill>
                <a:prstClr val="black"/>
              </a:solidFill>
              <a:latin typeface="Calibri" panose="020F0502020204030204"/>
            </a:endParaRPr>
          </a:p>
        </p:txBody>
      </p:sp>
      <p:pic>
        <p:nvPicPr>
          <p:cNvPr id="9" name="Picture 8">
            <a:extLst>
              <a:ext uri="{FF2B5EF4-FFF2-40B4-BE49-F238E27FC236}">
                <a16:creationId xmlns:a16="http://schemas.microsoft.com/office/drawing/2014/main" id="{DFF7D9C5-1325-DAEF-DF81-3E4D470CDA1C}"/>
              </a:ext>
            </a:extLst>
          </p:cNvPr>
          <p:cNvPicPr>
            <a:picLocks noChangeAspect="1"/>
          </p:cNvPicPr>
          <p:nvPr/>
        </p:nvPicPr>
        <p:blipFill>
          <a:blip r:embed="rId13"/>
          <a:stretch>
            <a:fillRect/>
          </a:stretch>
        </p:blipFill>
        <p:spPr>
          <a:xfrm>
            <a:off x="244223" y="141150"/>
            <a:ext cx="1110843" cy="392250"/>
          </a:xfrm>
          <a:prstGeom prst="rect">
            <a:avLst/>
          </a:prstGeom>
        </p:spPr>
      </p:pic>
      <p:sp>
        <p:nvSpPr>
          <p:cNvPr id="22" name="Footer Placeholder 21">
            <a:extLst>
              <a:ext uri="{FF2B5EF4-FFF2-40B4-BE49-F238E27FC236}">
                <a16:creationId xmlns:a16="http://schemas.microsoft.com/office/drawing/2014/main" id="{937042B6-6635-8AA0-AD90-E9B3D0344411}"/>
              </a:ext>
            </a:extLst>
          </p:cNvPr>
          <p:cNvSpPr>
            <a:spLocks noGrp="1"/>
          </p:cNvSpPr>
          <p:nvPr>
            <p:ph type="ftr" sz="quarter" idx="5"/>
          </p:nvPr>
        </p:nvSpPr>
        <p:spPr>
          <a:xfrm>
            <a:off x="219862" y="6670546"/>
            <a:ext cx="628650" cy="92333"/>
          </a:xfrm>
          <a:prstGeom prst="rect">
            <a:avLst/>
          </a:prstGeom>
        </p:spPr>
        <p:txBody>
          <a:bodyPr wrap="square" lIns="0" tIns="0" rIns="0" bIns="0">
            <a:spAutoFit/>
          </a:bodyPr>
          <a:lstStyle>
            <a:defPPr>
              <a:defRPr lang="en-US"/>
            </a:defPPr>
            <a:lvl1pPr marL="0" algn="l" defTabSz="914400" rtl="0" eaLnBrk="1" latinLnBrk="0" hangingPunct="1">
              <a:defRPr sz="600" b="0" i="0" kern="1200">
                <a:solidFill>
                  <a:schemeClr val="bg1"/>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100"/>
              </a:spcBef>
            </a:pPr>
            <a:r>
              <a:rPr lang="en-IN"/>
              <a:t>©</a:t>
            </a:r>
            <a:r>
              <a:rPr lang="en-IN" spc="-50"/>
              <a:t> </a:t>
            </a:r>
            <a:r>
              <a:rPr lang="en-IN" spc="-5"/>
              <a:t>ChemAnalyst</a:t>
            </a:r>
            <a:endParaRPr lang="en-IN" spc="-5" dirty="0"/>
          </a:p>
        </p:txBody>
      </p:sp>
    </p:spTree>
    <p:extLst>
      <p:ext uri="{BB962C8B-B14F-4D97-AF65-F5344CB8AC3E}">
        <p14:creationId xmlns:p14="http://schemas.microsoft.com/office/powerpoint/2010/main" val="25008128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70C49B8A-2317-4091-A3B4-776FC59B666A}"/>
              </a:ext>
            </a:extLst>
          </p:cNvPr>
          <p:cNvSpPr>
            <a:spLocks noChangeArrowheads="1"/>
          </p:cNvSpPr>
          <p:nvPr/>
        </p:nvSpPr>
        <p:spPr bwMode="auto">
          <a:xfrm>
            <a:off x="2" y="-276999"/>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defRPr/>
            </a:pPr>
            <a:endParaRPr lang="en-US" altLang="en-US" dirty="0">
              <a:solidFill>
                <a:prstClr val="black"/>
              </a:solidFill>
              <a:latin typeface="Arial" panose="020B0604020202020204" pitchFamily="34" charset="0"/>
            </a:endParaRPr>
          </a:p>
          <a:p>
            <a:pPr eaLnBrk="0" fontAlgn="base" hangingPunct="0">
              <a:spcBef>
                <a:spcPct val="0"/>
              </a:spcBef>
              <a:spcAft>
                <a:spcPct val="0"/>
              </a:spcAft>
              <a:defRPr/>
            </a:pPr>
            <a:endParaRPr lang="en-US" altLang="en-US" dirty="0">
              <a:solidFill>
                <a:prstClr val="black"/>
              </a:solidFill>
              <a:latin typeface="Arial" panose="020B0604020202020204" pitchFamily="34" charset="0"/>
            </a:endParaRPr>
          </a:p>
        </p:txBody>
      </p:sp>
      <p:sp>
        <p:nvSpPr>
          <p:cNvPr id="20" name="Text Placeholder 3">
            <a:extLst>
              <a:ext uri="{FF2B5EF4-FFF2-40B4-BE49-F238E27FC236}">
                <a16:creationId xmlns:a16="http://schemas.microsoft.com/office/drawing/2014/main" id="{180891F5-EA20-482C-9BFE-78ADFE34FB84}"/>
              </a:ext>
            </a:extLst>
          </p:cNvPr>
          <p:cNvSpPr txBox="1">
            <a:spLocks/>
          </p:cNvSpPr>
          <p:nvPr/>
        </p:nvSpPr>
        <p:spPr>
          <a:xfrm>
            <a:off x="1157255" y="104185"/>
            <a:ext cx="3445408" cy="492443"/>
          </a:xfrm>
          <a:prstGeom prst="rect">
            <a:avLst/>
          </a:prstGeom>
        </p:spPr>
        <p:txBody>
          <a:bodyPr wrap="square" lIns="0" tIns="0" rIns="0" bIns="0">
            <a:spAutoFit/>
          </a:bodyPr>
          <a:lstStyle>
            <a:defPPr>
              <a:defRPr lang="en-US"/>
            </a:defPPr>
            <a:lvl1pPr>
              <a:defRPr sz="1600" b="1" i="0">
                <a:solidFill>
                  <a:prstClr val="black"/>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Rashtriya Chemicals and fertilizers Limited</a:t>
            </a:r>
          </a:p>
        </p:txBody>
      </p:sp>
      <p:grpSp>
        <p:nvGrpSpPr>
          <p:cNvPr id="24" name="Group 23">
            <a:extLst>
              <a:ext uri="{FF2B5EF4-FFF2-40B4-BE49-F238E27FC236}">
                <a16:creationId xmlns:a16="http://schemas.microsoft.com/office/drawing/2014/main" id="{2D0C1EF6-F898-4B31-89ED-307882BC0304}"/>
              </a:ext>
            </a:extLst>
          </p:cNvPr>
          <p:cNvGrpSpPr/>
          <p:nvPr/>
        </p:nvGrpSpPr>
        <p:grpSpPr>
          <a:xfrm>
            <a:off x="185055" y="822869"/>
            <a:ext cx="8773890" cy="5832046"/>
            <a:chOff x="163535" y="1133324"/>
            <a:chExt cx="8773890" cy="5832046"/>
          </a:xfrm>
        </p:grpSpPr>
        <p:sp>
          <p:nvSpPr>
            <p:cNvPr id="2" name="Rectangle 1">
              <a:extLst>
                <a:ext uri="{FF2B5EF4-FFF2-40B4-BE49-F238E27FC236}">
                  <a16:creationId xmlns:a16="http://schemas.microsoft.com/office/drawing/2014/main" id="{6F9B97CA-3B52-432C-BBB1-227E63E45631}"/>
                </a:ext>
              </a:extLst>
            </p:cNvPr>
            <p:cNvSpPr/>
            <p:nvPr/>
          </p:nvSpPr>
          <p:spPr>
            <a:xfrm>
              <a:off x="3677604" y="5055507"/>
              <a:ext cx="5253471" cy="146946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3" name="Rectangle 2">
              <a:extLst>
                <a:ext uri="{FF2B5EF4-FFF2-40B4-BE49-F238E27FC236}">
                  <a16:creationId xmlns:a16="http://schemas.microsoft.com/office/drawing/2014/main" id="{44A10DB4-13E2-457C-A25D-8F614B31C8CC}"/>
                </a:ext>
              </a:extLst>
            </p:cNvPr>
            <p:cNvSpPr/>
            <p:nvPr/>
          </p:nvSpPr>
          <p:spPr>
            <a:xfrm>
              <a:off x="3677604" y="4225224"/>
              <a:ext cx="5253471" cy="80111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F5C8802E-5DFD-4B2D-9C66-44CF67B4A757}"/>
                </a:ext>
              </a:extLst>
            </p:cNvPr>
            <p:cNvSpPr/>
            <p:nvPr/>
          </p:nvSpPr>
          <p:spPr>
            <a:xfrm>
              <a:off x="3683954" y="2697388"/>
              <a:ext cx="5253471" cy="1444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D42FDDE6-9A35-4D47-BF47-5EA7223781B2}"/>
                </a:ext>
              </a:extLst>
            </p:cNvPr>
            <p:cNvSpPr/>
            <p:nvPr/>
          </p:nvSpPr>
          <p:spPr>
            <a:xfrm>
              <a:off x="3689812" y="1133324"/>
              <a:ext cx="5241263" cy="147183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E65FA9F4-53C3-4021-83C4-BA858BAE520E}"/>
                </a:ext>
              </a:extLst>
            </p:cNvPr>
            <p:cNvSpPr/>
            <p:nvPr/>
          </p:nvSpPr>
          <p:spPr>
            <a:xfrm>
              <a:off x="163535" y="1133324"/>
              <a:ext cx="3445471" cy="5832046"/>
            </a:xfrm>
            <a:prstGeom prst="rect">
              <a:avLst/>
            </a:prstGeom>
            <a:solidFill>
              <a:srgbClr val="132C4A"/>
            </a:solidFill>
            <a:effectLst>
              <a:innerShdw blurRad="63500" dist="50800" dir="13500000">
                <a:prstClr val="black">
                  <a:alpha val="50000"/>
                </a:prstClr>
              </a:innerShdw>
            </a:effectLst>
          </p:spPr>
          <p:txBody>
            <a:bodyPr wrap="square">
              <a:spAutoFit/>
            </a:bodyPr>
            <a:lstStyle/>
            <a:p>
              <a:pPr algn="just" defTabSz="342900">
                <a:lnSpc>
                  <a:spcPct val="150000"/>
                </a:lnSpc>
                <a:buSzPct val="120000"/>
                <a:tabLst>
                  <a:tab pos="5061347" algn="l"/>
                </a:tabLst>
                <a:defRPr/>
              </a:pPr>
              <a:r>
                <a:rPr lang="en-US" sz="1000" b="1" dirty="0">
                  <a:solidFill>
                    <a:prstClr val="white"/>
                  </a:solidFill>
                  <a:latin typeface="Verdana" panose="020B0604030504040204" pitchFamily="34" charset="0"/>
                  <a:ea typeface="Verdana" panose="020B0604030504040204" pitchFamily="34" charset="0"/>
                  <a:cs typeface="Verdana" panose="020B0604030504040204" pitchFamily="34" charset="0"/>
                </a:rPr>
                <a:t>Business Description</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Company is exploring the feasibility of setting-up Water-Soluble Fertilizer (WSF) manufacturing plant at RCF Thal unit. Five WSF grades namely Mono Ammonium Phosphate (12-61-0), Mono Potassium Phosphate (0-52-34), Potassium Nitrate (13-0-45), Potassium Sulphate (0-0-50) and Calcium Nitrate (15.5-0-0-19) of 10,000 MTPA capacity each are being considered.</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Company produces fertilizers such as Urea (Nitrogenous Fertilizer) at both Trombay and Thal Units, and Suphala 15:15:15 (NPK Fertilizer), Biola (Bio fertilizers), Microla (micronutrient fertilizer) and Sujala (100% water soluble fertilizer) etc. at its Trombay unit.</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The revival of BVFCL </a:t>
              </a:r>
              <a:r>
                <a:rPr lang="en-IN" sz="1000" dirty="0" err="1">
                  <a:solidFill>
                    <a:prstClr val="white"/>
                  </a:solidFill>
                  <a:latin typeface="Verdana" panose="020B0604030504040204" pitchFamily="34" charset="0"/>
                  <a:ea typeface="Verdana" panose="020B0604030504040204" pitchFamily="34" charset="0"/>
                  <a:cs typeface="Verdana" panose="020B0604030504040204" pitchFamily="34" charset="0"/>
                </a:rPr>
                <a:t>Namrup</a:t>
              </a: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 Unit is proposed to be carried out by JV of NFL (28%), Oil India Ltd. (18%), RCF (17%), BVFCL (11%) and Govt. of Assam (26%)</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The proposed project entails setting up a Urea plant with an annual capacity of 1.27 Million MT. The estimated Project Cost is about ` 7628 Crore. The feasibility study for the project is being carried out by PDIL</a:t>
              </a:r>
            </a:p>
          </p:txBody>
        </p:sp>
        <p:pic>
          <p:nvPicPr>
            <p:cNvPr id="7" name="Picture 6" descr="Image result for business icon">
              <a:extLst>
                <a:ext uri="{FF2B5EF4-FFF2-40B4-BE49-F238E27FC236}">
                  <a16:creationId xmlns:a16="http://schemas.microsoft.com/office/drawing/2014/main" id="{D5BB8D19-68FD-4631-BD0C-72555139C2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86239" y="1137360"/>
              <a:ext cx="676745" cy="67674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482030A-8A4A-41CB-A0C2-768A0FB0CE78}"/>
                </a:ext>
              </a:extLst>
            </p:cNvPr>
            <p:cNvSpPr/>
            <p:nvPr/>
          </p:nvSpPr>
          <p:spPr>
            <a:xfrm>
              <a:off x="3735470" y="1865786"/>
              <a:ext cx="2340022" cy="400110"/>
            </a:xfrm>
            <a:prstGeom prst="rect">
              <a:avLst/>
            </a:prstGeom>
          </p:spPr>
          <p:txBody>
            <a:bodyPr wrap="square">
              <a:spAutoFit/>
            </a:bodyPr>
            <a:lstStyle/>
            <a:p>
              <a:pPr defTabSz="342900">
                <a:buSzPct val="120000"/>
                <a:tabLst>
                  <a:tab pos="5061347" algn="l"/>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Founded: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1978</a:t>
              </a:r>
            </a:p>
            <a:p>
              <a:pPr defTabSz="342900">
                <a:buSzPct val="120000"/>
                <a:tabLst>
                  <a:tab pos="5061347" algn="l"/>
                </a:tabLst>
                <a:defRPr/>
              </a:pPr>
              <a:r>
                <a:rPr lang="nl-NL"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Headquarters :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Mumbai</a:t>
              </a:r>
              <a:r>
                <a:rPr lang="nl-NL"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 India</a:t>
              </a:r>
              <a:endParaRPr lang="en-US"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Rectangle 7">
              <a:extLst>
                <a:ext uri="{FF2B5EF4-FFF2-40B4-BE49-F238E27FC236}">
                  <a16:creationId xmlns:a16="http://schemas.microsoft.com/office/drawing/2014/main" id="{5AB27267-F2CD-40F0-AFEB-96F3676E798F}"/>
                </a:ext>
              </a:extLst>
            </p:cNvPr>
            <p:cNvSpPr>
              <a:spLocks noChangeArrowheads="1"/>
            </p:cNvSpPr>
            <p:nvPr>
              <p:custDataLst>
                <p:tags r:id="rId1"/>
              </p:custDataLst>
            </p:nvPr>
          </p:nvSpPr>
          <p:spPr bwMode="auto">
            <a:xfrm>
              <a:off x="3822601" y="2845143"/>
              <a:ext cx="4985351" cy="1384995"/>
            </a:xfrm>
            <a:prstGeom prst="rect">
              <a:avLst/>
            </a:prstGeom>
            <a:noFill/>
            <a:ln w="9525">
              <a:noFill/>
              <a:miter lim="800000"/>
              <a:headEnd/>
              <a:tailEnd/>
            </a:ln>
          </p:spPr>
          <p:txBody>
            <a:bodyPr wrap="square" lIns="0" tIns="0" rIns="0" bIns="0">
              <a:spAutoFit/>
            </a:bodyPr>
            <a:lstStyle/>
            <a:p>
              <a:pPr defTabSz="671513">
                <a:buSzPct val="120000"/>
                <a:defRPr/>
              </a:pP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p>
            <a:p>
              <a:pPr marL="171450" lvl="1" indent="-171450" defTabSz="342900">
                <a:buSzPct val="120000"/>
                <a:buFont typeface="Wingdings" panose="05000000000000000000" pitchFamily="2" charset="2"/>
                <a:buChar char="q"/>
                <a:tabLst>
                  <a:tab pos="5061347" algn="l"/>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Mono A</a:t>
              </a:r>
              <a:r>
                <a:rPr lang="en-IN"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mmonium</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Phosphate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Mono Potassium Phosphate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Potassium  Sulphate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Calcium Nitrate</a:t>
              </a: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Potassium Nitrate</a:t>
              </a:r>
            </a:p>
            <a:p>
              <a:pPr marL="171450" lvl="1" indent="-171450" defTabSz="342900">
                <a:buSzPct val="120000"/>
                <a:buFont typeface="Wingdings" panose="05000000000000000000" pitchFamily="2" charset="2"/>
                <a:buChar char="q"/>
                <a:tabLst>
                  <a:tab pos="5061347" algn="l"/>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628650" lvl="2" indent="-171450" defTabSz="342900">
                <a:buSzPct val="120000"/>
                <a:buFont typeface="Wingdings" panose="05000000000000000000" pitchFamily="2" charset="2"/>
                <a:buChar char="q"/>
                <a:tabLst>
                  <a:tab pos="5061347" algn="l"/>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3">
              <a:extLst>
                <a:ext uri="{FF2B5EF4-FFF2-40B4-BE49-F238E27FC236}">
                  <a16:creationId xmlns:a16="http://schemas.microsoft.com/office/drawing/2014/main" id="{5C13EF86-B629-44F3-ACE4-A0B7614835C3}"/>
                </a:ext>
              </a:extLst>
            </p:cNvPr>
            <p:cNvSpPr>
              <a:spLocks noChangeArrowheads="1"/>
            </p:cNvSpPr>
            <p:nvPr>
              <p:custDataLst>
                <p:tags r:id="rId2"/>
              </p:custDataLst>
            </p:nvPr>
          </p:nvSpPr>
          <p:spPr bwMode="auto">
            <a:xfrm>
              <a:off x="4950723" y="5263583"/>
              <a:ext cx="3421711" cy="769441"/>
            </a:xfrm>
            <a:prstGeom prst="rect">
              <a:avLst/>
            </a:prstGeom>
            <a:noFill/>
            <a:ln w="9525">
              <a:noFill/>
              <a:miter lim="800000"/>
              <a:headEnd/>
              <a:tailEnd/>
            </a:ln>
          </p:spPr>
          <p:txBody>
            <a:bodyPr wrap="square" lIns="0" tIns="0" rIns="0" bIns="0">
              <a:spAutoFit/>
            </a:bodyPr>
            <a:lstStyle/>
            <a:p>
              <a:pPr defTabSz="671513">
                <a:buSzPct val="120000"/>
                <a:defRPr/>
              </a:pP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Head Office</a:t>
              </a:r>
            </a:p>
            <a:p>
              <a:pPr algn="just" defTabSz="342900">
                <a:buSzPct val="120000"/>
                <a:tabLst>
                  <a:tab pos="5061347" algn="l"/>
                </a:tabLst>
                <a:defRPr/>
              </a:pPr>
              <a:r>
                <a:rPr lang="en-IN" sz="1000" dirty="0">
                  <a:solidFill>
                    <a:prstClr val="black"/>
                  </a:solidFill>
                  <a:latin typeface="Verdana" panose="020B0604030504040204" pitchFamily="34" charset="0"/>
                  <a:ea typeface="Verdana" panose="020B0604030504040204" pitchFamily="34" charset="0"/>
                </a:rPr>
                <a:t>Priyadarshini Building, Eastern Express Highway, Sion, Mumbai Maharashtra, 400022</a:t>
              </a:r>
            </a:p>
            <a:p>
              <a:pPr algn="just" defTabSz="342900">
                <a:buSzPct val="120000"/>
                <a:tabLst>
                  <a:tab pos="5061347" algn="l"/>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Phone</a:t>
              </a:r>
              <a:r>
                <a:rPr lang="en-US" sz="1000" b="1" dirty="0">
                  <a:solidFill>
                    <a:prstClr val="black"/>
                  </a:solidFill>
                  <a:latin typeface="Arial" panose="020B0604020202020204" pitchFamily="34" charset="0"/>
                </a:rPr>
                <a:t>: </a:t>
              </a:r>
              <a:r>
                <a:rPr lang="en-IN" sz="1000" dirty="0">
                  <a:solidFill>
                    <a:prstClr val="black"/>
                  </a:solidFill>
                  <a:latin typeface="Verdana" panose="020B0604030504040204" pitchFamily="34" charset="0"/>
                  <a:ea typeface="Verdana" panose="020B0604030504040204" pitchFamily="34" charset="0"/>
                </a:rPr>
                <a:t>022-2552 3000</a:t>
              </a:r>
            </a:p>
            <a:p>
              <a:pPr algn="just" defTabSz="342900">
                <a:buSzPct val="120000"/>
                <a:tabLst>
                  <a:tab pos="5061347" algn="l"/>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Website: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rcfltd.com</a:t>
              </a:r>
            </a:p>
          </p:txBody>
        </p:sp>
        <p:sp>
          <p:nvSpPr>
            <p:cNvPr id="13" name="Rectangle 7">
              <a:extLst>
                <a:ext uri="{FF2B5EF4-FFF2-40B4-BE49-F238E27FC236}">
                  <a16:creationId xmlns:a16="http://schemas.microsoft.com/office/drawing/2014/main" id="{66B575D0-79C1-4981-981D-DEDC290755C8}"/>
                </a:ext>
              </a:extLst>
            </p:cNvPr>
            <p:cNvSpPr>
              <a:spLocks noChangeArrowheads="1"/>
            </p:cNvSpPr>
            <p:nvPr>
              <p:custDataLst>
                <p:tags r:id="rId3"/>
              </p:custDataLst>
            </p:nvPr>
          </p:nvSpPr>
          <p:spPr bwMode="auto">
            <a:xfrm>
              <a:off x="5115339" y="4297817"/>
              <a:ext cx="3816627" cy="661400"/>
            </a:xfrm>
            <a:prstGeom prst="rect">
              <a:avLst/>
            </a:prstGeom>
            <a:noFill/>
            <a:ln w="9525">
              <a:noFill/>
              <a:miter lim="800000"/>
              <a:headEnd/>
              <a:tailEnd/>
            </a:ln>
          </p:spPr>
          <p:txBody>
            <a:bodyPr wrap="square" lIns="0" tIns="0" rIns="0" bIns="0">
              <a:spAutoFit/>
            </a:bodyPr>
            <a:lstStyle/>
            <a:p>
              <a:pPr defTabSz="895350">
                <a:lnSpc>
                  <a:spcPct val="150000"/>
                </a:lnSpc>
                <a:buSzPct val="120000"/>
                <a:defRPr/>
              </a:pP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Personnel</a:t>
              </a:r>
            </a:p>
            <a:p>
              <a:pPr defTabSz="895350">
                <a:lnSpc>
                  <a:spcPct val="150000"/>
                </a:lnSpc>
                <a:buSzPct val="120000"/>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Mr. S. C.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Mudgerikar</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(Chairman)</a:t>
              </a:r>
            </a:p>
            <a:p>
              <a:pPr defTabSz="895350">
                <a:lnSpc>
                  <a:spcPct val="150000"/>
                </a:lnSpc>
                <a:buSzPct val="120000"/>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Siddharth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Potpose</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 (Executive Director)</a:t>
              </a:r>
            </a:p>
          </p:txBody>
        </p:sp>
        <p:pic>
          <p:nvPicPr>
            <p:cNvPr id="14" name="Graphic 13" descr="Group of women with solid fill">
              <a:extLst>
                <a:ext uri="{FF2B5EF4-FFF2-40B4-BE49-F238E27FC236}">
                  <a16:creationId xmlns:a16="http://schemas.microsoft.com/office/drawing/2014/main" id="{5B316B26-AAF0-4256-AF7F-3D7DD97336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90333" y="4286073"/>
              <a:ext cx="563333" cy="563333"/>
            </a:xfrm>
            <a:prstGeom prst="rect">
              <a:avLst/>
            </a:prstGeom>
          </p:spPr>
        </p:pic>
        <p:grpSp>
          <p:nvGrpSpPr>
            <p:cNvPr id="15" name="Group 14">
              <a:extLst>
                <a:ext uri="{FF2B5EF4-FFF2-40B4-BE49-F238E27FC236}">
                  <a16:creationId xmlns:a16="http://schemas.microsoft.com/office/drawing/2014/main" id="{A58632F6-27C9-4245-92E0-D8CCD16A5475}"/>
                </a:ext>
              </a:extLst>
            </p:cNvPr>
            <p:cNvGrpSpPr/>
            <p:nvPr/>
          </p:nvGrpSpPr>
          <p:grpSpPr>
            <a:xfrm>
              <a:off x="5904058" y="1434300"/>
              <a:ext cx="2780770" cy="588656"/>
              <a:chOff x="5400673" y="587064"/>
              <a:chExt cx="2780770" cy="619493"/>
            </a:xfrm>
          </p:grpSpPr>
          <p:graphicFrame>
            <p:nvGraphicFramePr>
              <p:cNvPr id="16" name="Chart 15">
                <a:extLst>
                  <a:ext uri="{FF2B5EF4-FFF2-40B4-BE49-F238E27FC236}">
                    <a16:creationId xmlns:a16="http://schemas.microsoft.com/office/drawing/2014/main" id="{BCEA51CF-BDA6-4AED-85F7-44EEC660A72A}"/>
                  </a:ext>
                </a:extLst>
              </p:cNvPr>
              <p:cNvGraphicFramePr/>
              <p:nvPr/>
            </p:nvGraphicFramePr>
            <p:xfrm>
              <a:off x="5945764" y="587064"/>
              <a:ext cx="2235679" cy="528741"/>
            </p:xfrm>
            <a:graphic>
              <a:graphicData uri="http://schemas.openxmlformats.org/drawingml/2006/chart">
                <c:chart xmlns:c="http://schemas.openxmlformats.org/drawingml/2006/chart" xmlns:r="http://schemas.openxmlformats.org/officeDocument/2006/relationships" r:id="rId9"/>
              </a:graphicData>
            </a:graphic>
          </p:graphicFrame>
          <p:pic>
            <p:nvPicPr>
              <p:cNvPr id="17" name="Picture 4" descr="Related image">
                <a:extLst>
                  <a:ext uri="{FF2B5EF4-FFF2-40B4-BE49-F238E27FC236}">
                    <a16:creationId xmlns:a16="http://schemas.microsoft.com/office/drawing/2014/main" id="{92FCC18D-0712-43F5-966D-76AA263B9686}"/>
                  </a:ext>
                </a:extLst>
              </p:cNvPr>
              <p:cNvPicPr>
                <a:picLocks noChangeAspect="1" noChangeArrowheads="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400673" y="589692"/>
                <a:ext cx="616865" cy="61686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8362B9EB-5F2C-440D-9F0D-F04702B5C3FA}"/>
                </a:ext>
              </a:extLst>
            </p:cNvPr>
            <p:cNvSpPr txBox="1"/>
            <p:nvPr/>
          </p:nvSpPr>
          <p:spPr>
            <a:xfrm>
              <a:off x="6894580" y="1366261"/>
              <a:ext cx="1913372" cy="246221"/>
            </a:xfrm>
            <a:prstGeom prst="rect">
              <a:avLst/>
            </a:prstGeom>
            <a:noFill/>
          </p:spPr>
          <p:txBody>
            <a:bodyPr wrap="square" rtlCol="0">
              <a:spAutoFit/>
            </a:bodyPr>
            <a:lstStyle/>
            <a:p>
              <a:pPr defTabSz="457200">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1121.84 USD Million</a:t>
              </a:r>
            </a:p>
          </p:txBody>
        </p:sp>
        <p:sp>
          <p:nvSpPr>
            <p:cNvPr id="19" name="TextBox 18">
              <a:extLst>
                <a:ext uri="{FF2B5EF4-FFF2-40B4-BE49-F238E27FC236}">
                  <a16:creationId xmlns:a16="http://schemas.microsoft.com/office/drawing/2014/main" id="{4165ABDA-1195-40CF-AEF5-4DA44A2A66A8}"/>
                </a:ext>
              </a:extLst>
            </p:cNvPr>
            <p:cNvSpPr txBox="1"/>
            <p:nvPr/>
          </p:nvSpPr>
          <p:spPr>
            <a:xfrm>
              <a:off x="6523934" y="1188079"/>
              <a:ext cx="2235679" cy="246221"/>
            </a:xfrm>
            <a:prstGeom prst="rect">
              <a:avLst/>
            </a:prstGeom>
            <a:noFill/>
          </p:spPr>
          <p:txBody>
            <a:bodyPr wrap="square" rtlCol="0">
              <a:spAutoFit/>
            </a:bodyPr>
            <a:lstStyle/>
            <a:p>
              <a:pPr defTabSz="457200">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Annual Turnover( Revenue)</a:t>
              </a:r>
            </a:p>
          </p:txBody>
        </p:sp>
        <p:pic>
          <p:nvPicPr>
            <p:cNvPr id="21" name="Graphic 20" descr="City with solid fill">
              <a:extLst>
                <a:ext uri="{FF2B5EF4-FFF2-40B4-BE49-F238E27FC236}">
                  <a16:creationId xmlns:a16="http://schemas.microsoft.com/office/drawing/2014/main" id="{F524D5F1-DB43-44FB-BE85-A9D53DE7396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56981" y="5427669"/>
              <a:ext cx="725144" cy="725144"/>
            </a:xfrm>
            <a:prstGeom prst="rect">
              <a:avLst/>
            </a:prstGeom>
          </p:spPr>
        </p:pic>
      </p:grpSp>
      <p:sp>
        <p:nvSpPr>
          <p:cNvPr id="23" name="Slide Number Placeholder 22">
            <a:extLst>
              <a:ext uri="{FF2B5EF4-FFF2-40B4-BE49-F238E27FC236}">
                <a16:creationId xmlns:a16="http://schemas.microsoft.com/office/drawing/2014/main" id="{4F1FF724-EDD1-469A-A116-6506CBDDD8F3}"/>
              </a:ext>
            </a:extLst>
          </p:cNvPr>
          <p:cNvSpPr>
            <a:spLocks noGrp="1"/>
          </p:cNvSpPr>
          <p:nvPr>
            <p:ph type="sldNum" sz="quarter" idx="7"/>
          </p:nvPr>
        </p:nvSpPr>
        <p:spPr>
          <a:xfrm>
            <a:off x="8816340" y="6703034"/>
            <a:ext cx="216534" cy="153888"/>
          </a:xfrm>
          <a:prstGeom prst="rect">
            <a:avLst/>
          </a:prstGeom>
        </p:spPr>
        <p:txBody>
          <a:bodyPr wrap="square" lIns="0" tIns="0" rIns="0" bIns="0">
            <a:spAutoFit/>
          </a:bodyPr>
          <a:lstStyle>
            <a:defPPr>
              <a:defRPr lang="en-US"/>
            </a:defPPr>
            <a:lvl1pPr marL="0" algn="l" defTabSz="914400" rtl="0" eaLnBrk="1" latinLnBrk="0" hangingPunct="1">
              <a:defRPr sz="1100" b="1" i="0" kern="1200">
                <a:solidFill>
                  <a:schemeClr val="tx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gn="r" defTabSz="457200">
              <a:lnSpc>
                <a:spcPts val="1150"/>
              </a:lnSpc>
              <a:defRPr/>
            </a:pPr>
            <a:fld id="{81D60167-4931-47E6-BA6A-407CBD079E47}" type="slidenum">
              <a:rPr lang="en-IN" smtClean="0"/>
              <a:pPr marL="38100" algn="r" defTabSz="457200">
                <a:lnSpc>
                  <a:spcPts val="1150"/>
                </a:lnSpc>
                <a:defRPr/>
              </a:pPr>
              <a:t>121</a:t>
            </a:fld>
            <a:endParaRPr lang="en-US" dirty="0">
              <a:solidFill>
                <a:prstClr val="black"/>
              </a:solidFill>
              <a:latin typeface="Calibri" panose="020F0502020204030204"/>
            </a:endParaRPr>
          </a:p>
        </p:txBody>
      </p:sp>
      <p:pic>
        <p:nvPicPr>
          <p:cNvPr id="22" name="Picture 21">
            <a:extLst>
              <a:ext uri="{FF2B5EF4-FFF2-40B4-BE49-F238E27FC236}">
                <a16:creationId xmlns:a16="http://schemas.microsoft.com/office/drawing/2014/main" id="{A8D0BA42-E8B7-99C0-723A-4BE4D029C60C}"/>
              </a:ext>
            </a:extLst>
          </p:cNvPr>
          <p:cNvPicPr>
            <a:picLocks noChangeAspect="1"/>
          </p:cNvPicPr>
          <p:nvPr/>
        </p:nvPicPr>
        <p:blipFill>
          <a:blip r:embed="rId13"/>
          <a:stretch>
            <a:fillRect/>
          </a:stretch>
        </p:blipFill>
        <p:spPr>
          <a:xfrm>
            <a:off x="209439" y="150551"/>
            <a:ext cx="628696" cy="319722"/>
          </a:xfrm>
          <a:prstGeom prst="rect">
            <a:avLst/>
          </a:prstGeom>
        </p:spPr>
      </p:pic>
    </p:spTree>
    <p:extLst>
      <p:ext uri="{BB962C8B-B14F-4D97-AF65-F5344CB8AC3E}">
        <p14:creationId xmlns:p14="http://schemas.microsoft.com/office/powerpoint/2010/main" val="23175871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70C49B8A-2317-4091-A3B4-776FC59B666A}"/>
              </a:ext>
            </a:extLst>
          </p:cNvPr>
          <p:cNvSpPr>
            <a:spLocks noChangeArrowheads="1"/>
          </p:cNvSpPr>
          <p:nvPr/>
        </p:nvSpPr>
        <p:spPr bwMode="auto">
          <a:xfrm>
            <a:off x="2" y="-276999"/>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defRPr/>
            </a:pPr>
            <a:endParaRPr lang="en-US" altLang="en-US" dirty="0">
              <a:solidFill>
                <a:prstClr val="black"/>
              </a:solidFill>
              <a:latin typeface="Arial" panose="020B0604020202020204" pitchFamily="34" charset="0"/>
            </a:endParaRPr>
          </a:p>
          <a:p>
            <a:pPr eaLnBrk="0" fontAlgn="base" hangingPunct="0">
              <a:spcBef>
                <a:spcPct val="0"/>
              </a:spcBef>
              <a:spcAft>
                <a:spcPct val="0"/>
              </a:spcAft>
              <a:defRPr/>
            </a:pPr>
            <a:endParaRPr lang="en-US" altLang="en-US" dirty="0">
              <a:solidFill>
                <a:prstClr val="black"/>
              </a:solidFill>
              <a:latin typeface="Arial" panose="020B0604020202020204" pitchFamily="34" charset="0"/>
            </a:endParaRPr>
          </a:p>
        </p:txBody>
      </p:sp>
      <p:sp>
        <p:nvSpPr>
          <p:cNvPr id="20" name="Text Placeholder 3">
            <a:extLst>
              <a:ext uri="{FF2B5EF4-FFF2-40B4-BE49-F238E27FC236}">
                <a16:creationId xmlns:a16="http://schemas.microsoft.com/office/drawing/2014/main" id="{180891F5-EA20-482C-9BFE-78ADFE34FB84}"/>
              </a:ext>
            </a:extLst>
          </p:cNvPr>
          <p:cNvSpPr txBox="1">
            <a:spLocks/>
          </p:cNvSpPr>
          <p:nvPr/>
        </p:nvSpPr>
        <p:spPr>
          <a:xfrm>
            <a:off x="1941651" y="210770"/>
            <a:ext cx="5002085" cy="246221"/>
          </a:xfrm>
          <a:prstGeom prst="rect">
            <a:avLst/>
          </a:prstGeom>
        </p:spPr>
        <p:txBody>
          <a:bodyPr wrap="square" lIns="0" tIns="0" rIns="0" bIns="0">
            <a:spAutoFit/>
          </a:bodyPr>
          <a:lstStyle>
            <a:defPPr>
              <a:defRPr lang="en-US"/>
            </a:defPPr>
            <a:lvl1pPr>
              <a:defRPr sz="1600" b="1" i="0">
                <a:solidFill>
                  <a:prstClr val="black"/>
                </a:solidFill>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err="1"/>
              <a:t>EuroChem</a:t>
            </a:r>
            <a:r>
              <a:rPr lang="en-US" dirty="0"/>
              <a:t> Group AG</a:t>
            </a:r>
          </a:p>
        </p:txBody>
      </p:sp>
      <p:grpSp>
        <p:nvGrpSpPr>
          <p:cNvPr id="24" name="Group 23">
            <a:extLst>
              <a:ext uri="{FF2B5EF4-FFF2-40B4-BE49-F238E27FC236}">
                <a16:creationId xmlns:a16="http://schemas.microsoft.com/office/drawing/2014/main" id="{2D0C1EF6-F898-4B31-89ED-307882BC0304}"/>
              </a:ext>
            </a:extLst>
          </p:cNvPr>
          <p:cNvGrpSpPr/>
          <p:nvPr/>
        </p:nvGrpSpPr>
        <p:grpSpPr>
          <a:xfrm>
            <a:off x="185055" y="822872"/>
            <a:ext cx="8773890" cy="5391651"/>
            <a:chOff x="163535" y="1133324"/>
            <a:chExt cx="8773890" cy="5391651"/>
          </a:xfrm>
        </p:grpSpPr>
        <p:sp>
          <p:nvSpPr>
            <p:cNvPr id="2" name="Rectangle 1">
              <a:extLst>
                <a:ext uri="{FF2B5EF4-FFF2-40B4-BE49-F238E27FC236}">
                  <a16:creationId xmlns:a16="http://schemas.microsoft.com/office/drawing/2014/main" id="{6F9B97CA-3B52-432C-BBB1-227E63E45631}"/>
                </a:ext>
              </a:extLst>
            </p:cNvPr>
            <p:cNvSpPr/>
            <p:nvPr/>
          </p:nvSpPr>
          <p:spPr>
            <a:xfrm>
              <a:off x="3677604" y="5055507"/>
              <a:ext cx="5253471" cy="146946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3" name="Rectangle 2">
              <a:extLst>
                <a:ext uri="{FF2B5EF4-FFF2-40B4-BE49-F238E27FC236}">
                  <a16:creationId xmlns:a16="http://schemas.microsoft.com/office/drawing/2014/main" id="{44A10DB4-13E2-457C-A25D-8F614B31C8CC}"/>
                </a:ext>
              </a:extLst>
            </p:cNvPr>
            <p:cNvSpPr/>
            <p:nvPr/>
          </p:nvSpPr>
          <p:spPr>
            <a:xfrm>
              <a:off x="3677605" y="4218102"/>
              <a:ext cx="5253471" cy="80111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4" name="Rectangle 3">
              <a:extLst>
                <a:ext uri="{FF2B5EF4-FFF2-40B4-BE49-F238E27FC236}">
                  <a16:creationId xmlns:a16="http://schemas.microsoft.com/office/drawing/2014/main" id="{F5C8802E-5DFD-4B2D-9C66-44CF67B4A757}"/>
                </a:ext>
              </a:extLst>
            </p:cNvPr>
            <p:cNvSpPr/>
            <p:nvPr/>
          </p:nvSpPr>
          <p:spPr>
            <a:xfrm>
              <a:off x="3683954" y="2697388"/>
              <a:ext cx="5253471" cy="1444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D42FDDE6-9A35-4D47-BF47-5EA7223781B2}"/>
                </a:ext>
              </a:extLst>
            </p:cNvPr>
            <p:cNvSpPr/>
            <p:nvPr/>
          </p:nvSpPr>
          <p:spPr>
            <a:xfrm>
              <a:off x="3689812" y="1133324"/>
              <a:ext cx="5241263" cy="147183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dirty="0">
                <a:solidFill>
                  <a:prstClr val="white"/>
                </a:solidFill>
                <a:latin typeface="Calibri" panose="020F0502020204030204"/>
              </a:endParaRPr>
            </a:p>
          </p:txBody>
        </p:sp>
        <p:sp>
          <p:nvSpPr>
            <p:cNvPr id="6" name="Rectangle 5">
              <a:extLst>
                <a:ext uri="{FF2B5EF4-FFF2-40B4-BE49-F238E27FC236}">
                  <a16:creationId xmlns:a16="http://schemas.microsoft.com/office/drawing/2014/main" id="{E65FA9F4-53C3-4021-83C4-BA858BAE520E}"/>
                </a:ext>
              </a:extLst>
            </p:cNvPr>
            <p:cNvSpPr/>
            <p:nvPr/>
          </p:nvSpPr>
          <p:spPr>
            <a:xfrm>
              <a:off x="163535" y="1133324"/>
              <a:ext cx="3445471" cy="5370381"/>
            </a:xfrm>
            <a:prstGeom prst="rect">
              <a:avLst/>
            </a:prstGeom>
            <a:solidFill>
              <a:srgbClr val="132C4A"/>
            </a:solidFill>
            <a:effectLst>
              <a:innerShdw blurRad="63500" dist="50800" dir="13500000">
                <a:prstClr val="black">
                  <a:alpha val="50000"/>
                </a:prstClr>
              </a:innerShdw>
            </a:effectLst>
          </p:spPr>
          <p:txBody>
            <a:bodyPr wrap="square">
              <a:spAutoFit/>
            </a:bodyPr>
            <a:lstStyle/>
            <a:p>
              <a:pPr algn="just" defTabSz="342900">
                <a:lnSpc>
                  <a:spcPct val="150000"/>
                </a:lnSpc>
                <a:buSzPct val="120000"/>
                <a:tabLst>
                  <a:tab pos="5061347" algn="l"/>
                </a:tabLst>
                <a:defRPr/>
              </a:pPr>
              <a:r>
                <a:rPr lang="en-US" sz="1000" b="1" dirty="0">
                  <a:solidFill>
                    <a:prstClr val="white"/>
                  </a:solidFill>
                  <a:latin typeface="Verdana" panose="020B0604030504040204" pitchFamily="34" charset="0"/>
                  <a:ea typeface="Verdana" panose="020B0604030504040204" pitchFamily="34" charset="0"/>
                  <a:cs typeface="Verdana" panose="020B0604030504040204" pitchFamily="34" charset="0"/>
                </a:rPr>
                <a:t>Business Description</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EuroChem has grown to become one of the world's largest fertiliser company, with a presence in all three primary nutrients.</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EuroChem Group AG, a renowned global fertiliser manufacturer, has announced the formal launch of a new water-soluble fertiliser production unit at its Lifosa subsidiary in Lithuania in 2018.</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The $16 million facility will produce 25,000 metric tonnes of crystalline urea phosphate per year, adding to </a:t>
              </a:r>
              <a:r>
                <a:rPr lang="en-IN" sz="1000" dirty="0" err="1">
                  <a:solidFill>
                    <a:prstClr val="white"/>
                  </a:solidFill>
                  <a:latin typeface="Verdana" panose="020B0604030504040204" pitchFamily="34" charset="0"/>
                  <a:ea typeface="Verdana" panose="020B0604030504040204" pitchFamily="34" charset="0"/>
                  <a:cs typeface="Verdana" panose="020B0604030504040204" pitchFamily="34" charset="0"/>
                </a:rPr>
                <a:t>Lifosa's</a:t>
              </a: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 current line of high-quality fertilisers. These include nitrogen-phosphorus fertiliser Diammonium Phosphate (DAP) and water-soluble crystal Monoammonium Phosphate (MAP).</a:t>
              </a:r>
            </a:p>
            <a:p>
              <a:pPr marL="171450" indent="-171450" algn="just" defTabSz="342900">
                <a:lnSpc>
                  <a:spcPct val="150000"/>
                </a:lnSpc>
                <a:buSzPct val="120000"/>
                <a:buFont typeface="Arial" panose="020B0604020202020204" pitchFamily="34" charset="0"/>
                <a:buChar char="•"/>
                <a:tabLst>
                  <a:tab pos="5061347" algn="l"/>
                </a:tabLst>
                <a:defRPr/>
              </a:pPr>
              <a:r>
                <a:rPr lang="en-IN" sz="1000" dirty="0">
                  <a:solidFill>
                    <a:prstClr val="white"/>
                  </a:solidFill>
                  <a:latin typeface="Verdana" panose="020B0604030504040204" pitchFamily="34" charset="0"/>
                  <a:ea typeface="Verdana" panose="020B0604030504040204" pitchFamily="34" charset="0"/>
                  <a:cs typeface="Verdana" panose="020B0604030504040204" pitchFamily="34" charset="0"/>
                </a:rPr>
                <a:t>Crystalline urea phosphate is a water-soluble, chlorine-free fertiliser with no heavy metals that can be used on a variety of soils. It may simply be applied by a sprinkler because it is soluble in water and gives plants with the required nitrogen and phosphorus nutrients for growth.</a:t>
              </a:r>
            </a:p>
          </p:txBody>
        </p:sp>
        <p:pic>
          <p:nvPicPr>
            <p:cNvPr id="7" name="Picture 6" descr="Image result for business icon">
              <a:extLst>
                <a:ext uri="{FF2B5EF4-FFF2-40B4-BE49-F238E27FC236}">
                  <a16:creationId xmlns:a16="http://schemas.microsoft.com/office/drawing/2014/main" id="{D5BB8D19-68FD-4631-BD0C-72555139C2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86239" y="1137360"/>
              <a:ext cx="676745" cy="67674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482030A-8A4A-41CB-A0C2-768A0FB0CE78}"/>
                </a:ext>
              </a:extLst>
            </p:cNvPr>
            <p:cNvSpPr/>
            <p:nvPr/>
          </p:nvSpPr>
          <p:spPr>
            <a:xfrm>
              <a:off x="3735470" y="1865786"/>
              <a:ext cx="2710668" cy="400110"/>
            </a:xfrm>
            <a:prstGeom prst="rect">
              <a:avLst/>
            </a:prstGeom>
          </p:spPr>
          <p:txBody>
            <a:bodyPr wrap="square">
              <a:spAutoFit/>
            </a:bodyPr>
            <a:lstStyle/>
            <a:p>
              <a:pPr defTabSz="342900">
                <a:buSzPct val="120000"/>
                <a:tabLst>
                  <a:tab pos="5061347" algn="l"/>
                </a:tabLst>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Founded: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2001</a:t>
              </a:r>
            </a:p>
            <a:p>
              <a:pPr defTabSz="342900">
                <a:buSzPct val="120000"/>
                <a:tabLst>
                  <a:tab pos="5061347" algn="l"/>
                </a:tabLst>
                <a:defRPr/>
              </a:pPr>
              <a:r>
                <a:rPr lang="nl-NL"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Headquarters : </a:t>
              </a: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Zug, Switzerland</a:t>
              </a:r>
              <a:endParaRPr lang="en-US" sz="100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Rectangle 7">
              <a:extLst>
                <a:ext uri="{FF2B5EF4-FFF2-40B4-BE49-F238E27FC236}">
                  <a16:creationId xmlns:a16="http://schemas.microsoft.com/office/drawing/2014/main" id="{5AB27267-F2CD-40F0-AFEB-96F3676E798F}"/>
                </a:ext>
              </a:extLst>
            </p:cNvPr>
            <p:cNvSpPr>
              <a:spLocks noChangeArrowheads="1"/>
            </p:cNvSpPr>
            <p:nvPr>
              <p:custDataLst>
                <p:tags r:id="rId1"/>
              </p:custDataLst>
            </p:nvPr>
          </p:nvSpPr>
          <p:spPr bwMode="auto">
            <a:xfrm>
              <a:off x="3822601" y="2845143"/>
              <a:ext cx="4985351" cy="769441"/>
            </a:xfrm>
            <a:prstGeom prst="rect">
              <a:avLst/>
            </a:prstGeom>
            <a:noFill/>
            <a:ln w="9525">
              <a:noFill/>
              <a:miter lim="800000"/>
              <a:headEnd/>
              <a:tailEnd/>
            </a:ln>
          </p:spPr>
          <p:txBody>
            <a:bodyPr wrap="square" lIns="0" tIns="0" rIns="0" bIns="0">
              <a:spAutoFit/>
            </a:bodyPr>
            <a:lstStyle/>
            <a:p>
              <a:pPr defTabSz="671513">
                <a:buSzPct val="120000"/>
                <a:defRPr/>
              </a:pP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a:t>
              </a:r>
            </a:p>
            <a:p>
              <a:pPr marL="171450" lvl="1" indent="-171450" defTabSz="342900">
                <a:buSzPct val="120000"/>
                <a:buFont typeface="Wingdings" panose="05000000000000000000" pitchFamily="2" charset="2"/>
                <a:buChar char="q"/>
                <a:tabLst>
                  <a:tab pos="5061347" algn="l"/>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lvl="1" indent="-171450" defTabSz="342900">
                <a:buSzPct val="120000"/>
                <a:buFont typeface="Wingdings" panose="05000000000000000000" pitchFamily="2" charset="2"/>
                <a:buChar char="q"/>
                <a:tabLst>
                  <a:tab pos="5061347" algn="l"/>
                </a:tabLst>
                <a:defRPr/>
              </a:pP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Mono A</a:t>
              </a:r>
              <a:r>
                <a:rPr lang="en-IN"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mmonium</a:t>
              </a:r>
              <a:r>
                <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rPr>
                <a:t> Phosphate</a:t>
              </a:r>
            </a:p>
            <a:p>
              <a:pPr marL="171450" lvl="1" indent="-171450" defTabSz="342900">
                <a:buSzPct val="120000"/>
                <a:buFont typeface="Wingdings" panose="05000000000000000000" pitchFamily="2" charset="2"/>
                <a:buChar char="q"/>
                <a:tabLst>
                  <a:tab pos="5061347" algn="l"/>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628650" lvl="2" indent="-171450" defTabSz="342900">
                <a:buSzPct val="120000"/>
                <a:buFont typeface="Wingdings" panose="05000000000000000000" pitchFamily="2" charset="2"/>
                <a:buChar char="q"/>
                <a:tabLst>
                  <a:tab pos="5061347" algn="l"/>
                </a:tabLst>
                <a:defRPr/>
              </a:pPr>
              <a:endParaRPr lang="en-IN" sz="10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3">
              <a:extLst>
                <a:ext uri="{FF2B5EF4-FFF2-40B4-BE49-F238E27FC236}">
                  <a16:creationId xmlns:a16="http://schemas.microsoft.com/office/drawing/2014/main" id="{5C13EF86-B629-44F3-ACE4-A0B7614835C3}"/>
                </a:ext>
              </a:extLst>
            </p:cNvPr>
            <p:cNvSpPr>
              <a:spLocks noChangeArrowheads="1"/>
            </p:cNvSpPr>
            <p:nvPr>
              <p:custDataLst>
                <p:tags r:id="rId2"/>
              </p:custDataLst>
            </p:nvPr>
          </p:nvSpPr>
          <p:spPr bwMode="auto">
            <a:xfrm>
              <a:off x="4950723" y="5263583"/>
              <a:ext cx="3421711" cy="769441"/>
            </a:xfrm>
            <a:prstGeom prst="rect">
              <a:avLst/>
            </a:prstGeom>
            <a:noFill/>
            <a:ln w="9525">
              <a:noFill/>
              <a:miter lim="800000"/>
              <a:headEnd/>
              <a:tailEnd/>
            </a:ln>
          </p:spPr>
          <p:txBody>
            <a:bodyPr wrap="square" lIns="0" tIns="0" rIns="0" bIns="0">
              <a:spAutoFit/>
            </a:bodyPr>
            <a:lstStyle/>
            <a:p>
              <a:pPr defTabSz="671513">
                <a:buSzPct val="120000"/>
                <a:defRPr/>
              </a:pP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Head Office</a:t>
              </a:r>
            </a:p>
            <a:p>
              <a:pPr algn="just" defTabSz="342900">
                <a:buSzPct val="120000"/>
                <a:tabLst>
                  <a:tab pos="5061347" algn="l"/>
                </a:tabLst>
                <a:defRPr/>
              </a:pPr>
              <a:r>
                <a:rPr lang="de-DE" sz="1000" dirty="0">
                  <a:solidFill>
                    <a:prstClr val="black"/>
                  </a:solidFill>
                  <a:latin typeface="Verdana" panose="020B0604030504040204" pitchFamily="34" charset="0"/>
                  <a:ea typeface="Verdana" panose="020B0604030504040204" pitchFamily="34" charset="0"/>
                </a:rPr>
                <a:t>Baarerstrasse 37, 6300 Zug</a:t>
              </a:r>
            </a:p>
            <a:p>
              <a:pPr algn="just" defTabSz="342900">
                <a:buSzPct val="120000"/>
                <a:tabLst>
                  <a:tab pos="5061347" algn="l"/>
                </a:tabLst>
                <a:defRPr/>
              </a:pPr>
              <a:r>
                <a:rPr lang="de-DE" sz="1000" dirty="0">
                  <a:solidFill>
                    <a:prstClr val="black"/>
                  </a:solidFill>
                  <a:latin typeface="Verdana" panose="020B0604030504040204" pitchFamily="34" charset="0"/>
                  <a:ea typeface="Verdana" panose="020B0604030504040204" pitchFamily="34" charset="0"/>
                </a:rPr>
                <a:t>Switzerland</a:t>
              </a:r>
            </a:p>
            <a:p>
              <a:pPr algn="just" defTabSz="342900">
                <a:buSzPct val="120000"/>
                <a:tabLst>
                  <a:tab pos="5061347" algn="l"/>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Phone</a:t>
              </a:r>
              <a:r>
                <a:rPr lang="en-US" sz="1000" b="1" dirty="0">
                  <a:solidFill>
                    <a:prstClr val="black"/>
                  </a:solidFill>
                  <a:latin typeface="Arial" panose="020B0604020202020204" pitchFamily="34" charset="0"/>
                </a:rPr>
                <a:t>: </a:t>
              </a:r>
              <a:r>
                <a:rPr lang="en-IN" sz="1000" dirty="0">
                  <a:solidFill>
                    <a:prstClr val="black"/>
                  </a:solidFill>
                  <a:latin typeface="Verdana" panose="020B0604030504040204" pitchFamily="34" charset="0"/>
                  <a:ea typeface="Verdana" panose="020B0604030504040204" pitchFamily="34" charset="0"/>
                </a:rPr>
                <a:t>+41-41-727-16-00</a:t>
              </a:r>
            </a:p>
            <a:p>
              <a:pPr algn="just" defTabSz="342900">
                <a:buSzPct val="120000"/>
                <a:tabLst>
                  <a:tab pos="5061347" algn="l"/>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Website: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www.eurochemgroup.com</a:t>
              </a:r>
            </a:p>
          </p:txBody>
        </p:sp>
        <p:sp>
          <p:nvSpPr>
            <p:cNvPr id="13" name="Rectangle 7">
              <a:extLst>
                <a:ext uri="{FF2B5EF4-FFF2-40B4-BE49-F238E27FC236}">
                  <a16:creationId xmlns:a16="http://schemas.microsoft.com/office/drawing/2014/main" id="{66B575D0-79C1-4981-981D-DEDC290755C8}"/>
                </a:ext>
              </a:extLst>
            </p:cNvPr>
            <p:cNvSpPr>
              <a:spLocks noChangeArrowheads="1"/>
            </p:cNvSpPr>
            <p:nvPr>
              <p:custDataLst>
                <p:tags r:id="rId3"/>
              </p:custDataLst>
            </p:nvPr>
          </p:nvSpPr>
          <p:spPr bwMode="auto">
            <a:xfrm>
              <a:off x="5160080" y="4297817"/>
              <a:ext cx="3771886" cy="661400"/>
            </a:xfrm>
            <a:prstGeom prst="rect">
              <a:avLst/>
            </a:prstGeom>
            <a:noFill/>
            <a:ln w="9525">
              <a:noFill/>
              <a:miter lim="800000"/>
              <a:headEnd/>
              <a:tailEnd/>
            </a:ln>
          </p:spPr>
          <p:txBody>
            <a:bodyPr wrap="square" lIns="0" tIns="0" rIns="0" bIns="0">
              <a:spAutoFit/>
            </a:bodyPr>
            <a:lstStyle/>
            <a:p>
              <a:pPr defTabSz="895350">
                <a:lnSpc>
                  <a:spcPct val="150000"/>
                </a:lnSpc>
                <a:buSzPct val="120000"/>
                <a:defRPr/>
              </a:pP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Personnel</a:t>
              </a:r>
            </a:p>
            <a:p>
              <a:pPr defTabSz="895350">
                <a:lnSpc>
                  <a:spcPct val="150000"/>
                </a:lnSpc>
                <a:buSzPct val="120000"/>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Dmitry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Strezhnev</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GB" sz="1000" b="1" dirty="0">
                  <a:solidFill>
                    <a:prstClr val="black"/>
                  </a:solidFill>
                  <a:latin typeface="Verdana" panose="020B0604030504040204" pitchFamily="34" charset="0"/>
                  <a:ea typeface="Verdana" panose="020B0604030504040204" pitchFamily="34" charset="0"/>
                  <a:cs typeface="Verdana" panose="020B0604030504040204" pitchFamily="34" charset="0"/>
                </a:rPr>
                <a:t>(CEO)</a:t>
              </a:r>
            </a:p>
            <a:p>
              <a:pPr defTabSz="895350">
                <a:lnSpc>
                  <a:spcPct val="150000"/>
                </a:lnSpc>
                <a:buSzPct val="120000"/>
                <a:defRPr/>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Nicholas Page</a:t>
              </a: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 (Non-executive director)</a:t>
              </a:r>
            </a:p>
          </p:txBody>
        </p:sp>
        <p:pic>
          <p:nvPicPr>
            <p:cNvPr id="14" name="Graphic 13" descr="Group of women with solid fill">
              <a:extLst>
                <a:ext uri="{FF2B5EF4-FFF2-40B4-BE49-F238E27FC236}">
                  <a16:creationId xmlns:a16="http://schemas.microsoft.com/office/drawing/2014/main" id="{5B316B26-AAF0-4256-AF7F-3D7DD97336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90333" y="4286073"/>
              <a:ext cx="563333" cy="563333"/>
            </a:xfrm>
            <a:prstGeom prst="rect">
              <a:avLst/>
            </a:prstGeom>
          </p:spPr>
        </p:pic>
        <p:grpSp>
          <p:nvGrpSpPr>
            <p:cNvPr id="15" name="Group 14">
              <a:extLst>
                <a:ext uri="{FF2B5EF4-FFF2-40B4-BE49-F238E27FC236}">
                  <a16:creationId xmlns:a16="http://schemas.microsoft.com/office/drawing/2014/main" id="{A58632F6-27C9-4245-92E0-D8CCD16A5475}"/>
                </a:ext>
              </a:extLst>
            </p:cNvPr>
            <p:cNvGrpSpPr/>
            <p:nvPr/>
          </p:nvGrpSpPr>
          <p:grpSpPr>
            <a:xfrm>
              <a:off x="5904058" y="1434300"/>
              <a:ext cx="2780770" cy="588656"/>
              <a:chOff x="5400673" y="587064"/>
              <a:chExt cx="2780770" cy="619493"/>
            </a:xfrm>
          </p:grpSpPr>
          <p:graphicFrame>
            <p:nvGraphicFramePr>
              <p:cNvPr id="16" name="Chart 15">
                <a:extLst>
                  <a:ext uri="{FF2B5EF4-FFF2-40B4-BE49-F238E27FC236}">
                    <a16:creationId xmlns:a16="http://schemas.microsoft.com/office/drawing/2014/main" id="{BCEA51CF-BDA6-4AED-85F7-44EEC660A72A}"/>
                  </a:ext>
                </a:extLst>
              </p:cNvPr>
              <p:cNvGraphicFramePr/>
              <p:nvPr/>
            </p:nvGraphicFramePr>
            <p:xfrm>
              <a:off x="5945764" y="587064"/>
              <a:ext cx="2235679" cy="528741"/>
            </p:xfrm>
            <a:graphic>
              <a:graphicData uri="http://schemas.openxmlformats.org/drawingml/2006/chart">
                <c:chart xmlns:c="http://schemas.openxmlformats.org/drawingml/2006/chart" xmlns:r="http://schemas.openxmlformats.org/officeDocument/2006/relationships" r:id="rId9"/>
              </a:graphicData>
            </a:graphic>
          </p:graphicFrame>
          <p:pic>
            <p:nvPicPr>
              <p:cNvPr id="17" name="Picture 4" descr="Related image">
                <a:extLst>
                  <a:ext uri="{FF2B5EF4-FFF2-40B4-BE49-F238E27FC236}">
                    <a16:creationId xmlns:a16="http://schemas.microsoft.com/office/drawing/2014/main" id="{92FCC18D-0712-43F5-966D-76AA263B9686}"/>
                  </a:ext>
                </a:extLst>
              </p:cNvPr>
              <p:cNvPicPr>
                <a:picLocks noChangeAspect="1" noChangeArrowheads="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400673" y="589692"/>
                <a:ext cx="616865" cy="61686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8362B9EB-5F2C-440D-9F0D-F04702B5C3FA}"/>
                </a:ext>
              </a:extLst>
            </p:cNvPr>
            <p:cNvSpPr txBox="1"/>
            <p:nvPr/>
          </p:nvSpPr>
          <p:spPr>
            <a:xfrm>
              <a:off x="6894580" y="1366261"/>
              <a:ext cx="1913372" cy="246221"/>
            </a:xfrm>
            <a:prstGeom prst="rect">
              <a:avLst/>
            </a:prstGeom>
            <a:noFill/>
          </p:spPr>
          <p:txBody>
            <a:bodyPr wrap="square" rtlCol="0">
              <a:spAutoFit/>
            </a:bodyPr>
            <a:lstStyle/>
            <a:p>
              <a:pPr defTabSz="457200">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6.2 USD Billion</a:t>
              </a:r>
            </a:p>
          </p:txBody>
        </p:sp>
        <p:sp>
          <p:nvSpPr>
            <p:cNvPr id="19" name="TextBox 18">
              <a:extLst>
                <a:ext uri="{FF2B5EF4-FFF2-40B4-BE49-F238E27FC236}">
                  <a16:creationId xmlns:a16="http://schemas.microsoft.com/office/drawing/2014/main" id="{4165ABDA-1195-40CF-AEF5-4DA44A2A66A8}"/>
                </a:ext>
              </a:extLst>
            </p:cNvPr>
            <p:cNvSpPr txBox="1"/>
            <p:nvPr/>
          </p:nvSpPr>
          <p:spPr>
            <a:xfrm>
              <a:off x="6523934" y="1188079"/>
              <a:ext cx="2235679" cy="246221"/>
            </a:xfrm>
            <a:prstGeom prst="rect">
              <a:avLst/>
            </a:prstGeom>
            <a:noFill/>
          </p:spPr>
          <p:txBody>
            <a:bodyPr wrap="square" rtlCol="0">
              <a:spAutoFit/>
            </a:bodyPr>
            <a:lstStyle/>
            <a:p>
              <a:pPr defTabSz="457200">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Annual Turnover( Revenue)</a:t>
              </a:r>
            </a:p>
          </p:txBody>
        </p:sp>
        <p:pic>
          <p:nvPicPr>
            <p:cNvPr id="21" name="Graphic 20" descr="City with solid fill">
              <a:extLst>
                <a:ext uri="{FF2B5EF4-FFF2-40B4-BE49-F238E27FC236}">
                  <a16:creationId xmlns:a16="http://schemas.microsoft.com/office/drawing/2014/main" id="{F524D5F1-DB43-44FB-BE85-A9D53DE7396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56981" y="5427669"/>
              <a:ext cx="725144" cy="725144"/>
            </a:xfrm>
            <a:prstGeom prst="rect">
              <a:avLst/>
            </a:prstGeom>
          </p:spPr>
        </p:pic>
      </p:grpSp>
      <p:sp>
        <p:nvSpPr>
          <p:cNvPr id="23" name="Slide Number Placeholder 22">
            <a:extLst>
              <a:ext uri="{FF2B5EF4-FFF2-40B4-BE49-F238E27FC236}">
                <a16:creationId xmlns:a16="http://schemas.microsoft.com/office/drawing/2014/main" id="{4F1FF724-EDD1-469A-A116-6506CBDDD8F3}"/>
              </a:ext>
            </a:extLst>
          </p:cNvPr>
          <p:cNvSpPr>
            <a:spLocks noGrp="1"/>
          </p:cNvSpPr>
          <p:nvPr>
            <p:ph type="sldNum" sz="quarter" idx="7"/>
          </p:nvPr>
        </p:nvSpPr>
        <p:spPr>
          <a:xfrm>
            <a:off x="8816340" y="6703034"/>
            <a:ext cx="216534" cy="153888"/>
          </a:xfrm>
          <a:prstGeom prst="rect">
            <a:avLst/>
          </a:prstGeom>
        </p:spPr>
        <p:txBody>
          <a:bodyPr wrap="square" lIns="0" tIns="0" rIns="0" bIns="0">
            <a:spAutoFit/>
          </a:bodyPr>
          <a:lstStyle>
            <a:defPPr>
              <a:defRPr lang="en-US"/>
            </a:defPPr>
            <a:lvl1pPr marL="0" algn="l" defTabSz="914400" rtl="0" eaLnBrk="1" latinLnBrk="0" hangingPunct="1">
              <a:defRPr sz="1100" b="1" i="0" kern="1200">
                <a:solidFill>
                  <a:schemeClr val="tx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gn="r" defTabSz="457200">
              <a:lnSpc>
                <a:spcPts val="1150"/>
              </a:lnSpc>
              <a:defRPr/>
            </a:pPr>
            <a:fld id="{81D60167-4931-47E6-BA6A-407CBD079E47}" type="slidenum">
              <a:rPr lang="en-IN" smtClean="0"/>
              <a:pPr marL="38100" algn="r" defTabSz="457200">
                <a:lnSpc>
                  <a:spcPts val="1150"/>
                </a:lnSpc>
                <a:defRPr/>
              </a:pPr>
              <a:t>122</a:t>
            </a:fld>
            <a:endParaRPr lang="en-US" dirty="0">
              <a:solidFill>
                <a:prstClr val="black"/>
              </a:solidFill>
              <a:latin typeface="Calibri" panose="020F0502020204030204"/>
            </a:endParaRPr>
          </a:p>
        </p:txBody>
      </p:sp>
      <p:pic>
        <p:nvPicPr>
          <p:cNvPr id="27" name="Picture 26">
            <a:extLst>
              <a:ext uri="{FF2B5EF4-FFF2-40B4-BE49-F238E27FC236}">
                <a16:creationId xmlns:a16="http://schemas.microsoft.com/office/drawing/2014/main" id="{AF30F6C8-16B7-FE22-F0A1-DE9F647B274D}"/>
              </a:ext>
            </a:extLst>
          </p:cNvPr>
          <p:cNvPicPr>
            <a:picLocks noChangeAspect="1"/>
          </p:cNvPicPr>
          <p:nvPr/>
        </p:nvPicPr>
        <p:blipFill>
          <a:blip r:embed="rId13"/>
          <a:stretch>
            <a:fillRect/>
          </a:stretch>
        </p:blipFill>
        <p:spPr>
          <a:xfrm>
            <a:off x="266844" y="163176"/>
            <a:ext cx="1476375" cy="370224"/>
          </a:xfrm>
          <a:prstGeom prst="rect">
            <a:avLst/>
          </a:prstGeom>
        </p:spPr>
      </p:pic>
    </p:spTree>
    <p:extLst>
      <p:ext uri="{BB962C8B-B14F-4D97-AF65-F5344CB8AC3E}">
        <p14:creationId xmlns:p14="http://schemas.microsoft.com/office/powerpoint/2010/main" val="39684747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AC0EC2-4C6A-4D70-9E8E-7BBE31CFAC8D}"/>
              </a:ext>
            </a:extLst>
          </p:cNvPr>
          <p:cNvSpPr/>
          <p:nvPr/>
        </p:nvSpPr>
        <p:spPr>
          <a:xfrm>
            <a:off x="0" y="0"/>
            <a:ext cx="6400800" cy="6858000"/>
          </a:xfrm>
          <a:prstGeom prst="rect">
            <a:avLst/>
          </a:prstGeom>
          <a:solidFill>
            <a:srgbClr val="183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8EA7C3E-9ECD-4B5C-B516-1661B5CB9165}"/>
              </a:ext>
            </a:extLst>
          </p:cNvPr>
          <p:cNvSpPr/>
          <p:nvPr/>
        </p:nvSpPr>
        <p:spPr>
          <a:xfrm>
            <a:off x="228599" y="979093"/>
            <a:ext cx="5257801"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prstClr val="white"/>
                </a:solidFill>
                <a:effectLst/>
                <a:uLnTx/>
                <a:uFillTx/>
                <a:latin typeface="Arial" panose="020B0604020202020204" pitchFamily="34" charset="0"/>
                <a:ea typeface="Roboto" pitchFamily="2" charset="0"/>
                <a:cs typeface="Arial" panose="020B0604020202020204" pitchFamily="34" charset="0"/>
              </a:rPr>
              <a:t>Strategic Recommendations</a:t>
            </a:r>
          </a:p>
        </p:txBody>
      </p:sp>
      <p:cxnSp>
        <p:nvCxnSpPr>
          <p:cNvPr id="4" name="Straight Connector 3">
            <a:extLst>
              <a:ext uri="{FF2B5EF4-FFF2-40B4-BE49-F238E27FC236}">
                <a16:creationId xmlns:a16="http://schemas.microsoft.com/office/drawing/2014/main" id="{F047E9B8-0F23-4BB0-9B09-179FBDD20882}"/>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06E081-98D9-4B85-9B55-4D777B1575C9}"/>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06C5804-1A46-4C6D-8AF2-1EEE5B9416A1}"/>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BFF56C7-8122-A4B1-CF62-AEF11F55D8E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a:fillRect/>
          </a:stretch>
        </p:blipFill>
        <p:spPr>
          <a:xfrm>
            <a:off x="3070860" y="2765838"/>
            <a:ext cx="6073140" cy="3321247"/>
          </a:xfrm>
          <a:prstGeom prst="rect">
            <a:avLst/>
          </a:prstGeom>
          <a:effectLst>
            <a:innerShdw blurRad="63500" dist="50800" dir="10800000">
              <a:prstClr val="black">
                <a:alpha val="50000"/>
              </a:prstClr>
            </a:innerShdw>
          </a:effectLst>
        </p:spPr>
      </p:pic>
      <p:sp>
        <p:nvSpPr>
          <p:cNvPr id="7" name="Footer Placeholder 6">
            <a:extLst>
              <a:ext uri="{FF2B5EF4-FFF2-40B4-BE49-F238E27FC236}">
                <a16:creationId xmlns:a16="http://schemas.microsoft.com/office/drawing/2014/main" id="{6818BEE5-D04D-D34A-F895-0F466F8BB6D7}"/>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9" name="Slide Number Placeholder 8">
            <a:extLst>
              <a:ext uri="{FF2B5EF4-FFF2-40B4-BE49-F238E27FC236}">
                <a16:creationId xmlns:a16="http://schemas.microsoft.com/office/drawing/2014/main" id="{9B05195D-177B-B9F2-9A74-D1E978B8D702}"/>
              </a:ext>
            </a:extLst>
          </p:cNvPr>
          <p:cNvSpPr>
            <a:spLocks noGrp="1"/>
          </p:cNvSpPr>
          <p:nvPr>
            <p:ph type="sldNum" sz="quarter" idx="7"/>
          </p:nvPr>
        </p:nvSpPr>
        <p:spPr>
          <a:xfrm>
            <a:off x="8686800" y="6703034"/>
            <a:ext cx="346074" cy="154966"/>
          </a:xfrm>
        </p:spPr>
        <p:txBody>
          <a:bodyPr/>
          <a:lstStyle/>
          <a:p>
            <a:pPr marL="38100">
              <a:lnSpc>
                <a:spcPts val="1150"/>
              </a:lnSpc>
            </a:pPr>
            <a:fld id="{81D60167-4931-47E6-BA6A-407CBD079E47}" type="slidenum">
              <a:rPr lang="en-IN" smtClean="0"/>
              <a:pPr marL="38100">
                <a:lnSpc>
                  <a:spcPts val="1150"/>
                </a:lnSpc>
              </a:pPr>
              <a:t>123</a:t>
            </a:fld>
            <a:endParaRPr lang="en-IN" dirty="0"/>
          </a:p>
        </p:txBody>
      </p:sp>
    </p:spTree>
    <p:extLst>
      <p:ext uri="{BB962C8B-B14F-4D97-AF65-F5344CB8AC3E}">
        <p14:creationId xmlns:p14="http://schemas.microsoft.com/office/powerpoint/2010/main" val="20593021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C9081E-E8B1-4245-9E4F-C864AC458D14}"/>
              </a:ext>
            </a:extLst>
          </p:cNvPr>
          <p:cNvSpPr>
            <a:spLocks noGrp="1"/>
          </p:cNvSpPr>
          <p:nvPr>
            <p:ph type="body" sz="quarter" idx="4294967295"/>
          </p:nvPr>
        </p:nvSpPr>
        <p:spPr>
          <a:xfrm>
            <a:off x="526863" y="154837"/>
            <a:ext cx="5340538" cy="332564"/>
          </a:xfrm>
        </p:spPr>
        <p:txBody>
          <a:bodyPr/>
          <a:lstStyle/>
          <a:p>
            <a:pPr algn="l"/>
            <a:r>
              <a:rPr lang="en-IN" b="1" dirty="0"/>
              <a:t>Strategic Recommendations                                                                                                                                                                                                                                                                                                                                                                                                                                                                                                                                                                                                                                                                                                                                                                                                                                                                                                                                                                                                                                                                                                                                                                                                                                                                                                                                                                                                                                                                                                                                                                                                                                                                                                                                                                                                                                                                                                                                                                                                                                                                                                                                                                                                                                                                                                                                                                                                                                                                                                                                                                                                                                                                                                                                                                                                                                                                                                                                                                                                                                                                                                                                                                                                                                                                                                                                                                                                                                                    </a:t>
            </a:r>
          </a:p>
        </p:txBody>
      </p:sp>
      <p:grpSp>
        <p:nvGrpSpPr>
          <p:cNvPr id="29" name="Group 28">
            <a:extLst>
              <a:ext uri="{FF2B5EF4-FFF2-40B4-BE49-F238E27FC236}">
                <a16:creationId xmlns:a16="http://schemas.microsoft.com/office/drawing/2014/main" id="{27FF8C1E-A6D5-4962-8D21-59422976EDC5}"/>
              </a:ext>
            </a:extLst>
          </p:cNvPr>
          <p:cNvGrpSpPr/>
          <p:nvPr/>
        </p:nvGrpSpPr>
        <p:grpSpPr>
          <a:xfrm>
            <a:off x="249382" y="894065"/>
            <a:ext cx="3610100" cy="5772864"/>
            <a:chOff x="10185400" y="3552825"/>
            <a:chExt cx="4006850" cy="6610350"/>
          </a:xfrm>
        </p:grpSpPr>
        <p:sp>
          <p:nvSpPr>
            <p:cNvPr id="30" name="Freeform 5">
              <a:extLst>
                <a:ext uri="{FF2B5EF4-FFF2-40B4-BE49-F238E27FC236}">
                  <a16:creationId xmlns:a16="http://schemas.microsoft.com/office/drawing/2014/main" id="{9FF736AC-DA16-4B85-8EDD-D7A659A6DED2}"/>
                </a:ext>
              </a:extLst>
            </p:cNvPr>
            <p:cNvSpPr>
              <a:spLocks/>
            </p:cNvSpPr>
            <p:nvPr/>
          </p:nvSpPr>
          <p:spPr bwMode="auto">
            <a:xfrm>
              <a:off x="11633200" y="9880600"/>
              <a:ext cx="1076325" cy="282575"/>
            </a:xfrm>
            <a:custGeom>
              <a:avLst/>
              <a:gdLst>
                <a:gd name="T0" fmla="*/ 678 w 678"/>
                <a:gd name="T1" fmla="*/ 90 h 178"/>
                <a:gd name="T2" fmla="*/ 678 w 678"/>
                <a:gd name="T3" fmla="*/ 90 h 178"/>
                <a:gd name="T4" fmla="*/ 676 w 678"/>
                <a:gd name="T5" fmla="*/ 108 h 178"/>
                <a:gd name="T6" fmla="*/ 670 w 678"/>
                <a:gd name="T7" fmla="*/ 124 h 178"/>
                <a:gd name="T8" fmla="*/ 662 w 678"/>
                <a:gd name="T9" fmla="*/ 140 h 178"/>
                <a:gd name="T10" fmla="*/ 650 w 678"/>
                <a:gd name="T11" fmla="*/ 152 h 178"/>
                <a:gd name="T12" fmla="*/ 636 w 678"/>
                <a:gd name="T13" fmla="*/ 164 h 178"/>
                <a:gd name="T14" fmla="*/ 620 w 678"/>
                <a:gd name="T15" fmla="*/ 172 h 178"/>
                <a:gd name="T16" fmla="*/ 602 w 678"/>
                <a:gd name="T17" fmla="*/ 176 h 178"/>
                <a:gd name="T18" fmla="*/ 582 w 678"/>
                <a:gd name="T19" fmla="*/ 178 h 178"/>
                <a:gd name="T20" fmla="*/ 96 w 678"/>
                <a:gd name="T21" fmla="*/ 178 h 178"/>
                <a:gd name="T22" fmla="*/ 96 w 678"/>
                <a:gd name="T23" fmla="*/ 178 h 178"/>
                <a:gd name="T24" fmla="*/ 76 w 678"/>
                <a:gd name="T25" fmla="*/ 176 h 178"/>
                <a:gd name="T26" fmla="*/ 58 w 678"/>
                <a:gd name="T27" fmla="*/ 172 h 178"/>
                <a:gd name="T28" fmla="*/ 42 w 678"/>
                <a:gd name="T29" fmla="*/ 164 h 178"/>
                <a:gd name="T30" fmla="*/ 28 w 678"/>
                <a:gd name="T31" fmla="*/ 152 h 178"/>
                <a:gd name="T32" fmla="*/ 16 w 678"/>
                <a:gd name="T33" fmla="*/ 140 h 178"/>
                <a:gd name="T34" fmla="*/ 8 w 678"/>
                <a:gd name="T35" fmla="*/ 124 h 178"/>
                <a:gd name="T36" fmla="*/ 2 w 678"/>
                <a:gd name="T37" fmla="*/ 108 h 178"/>
                <a:gd name="T38" fmla="*/ 0 w 678"/>
                <a:gd name="T39" fmla="*/ 90 h 178"/>
                <a:gd name="T40" fmla="*/ 0 w 678"/>
                <a:gd name="T41" fmla="*/ 90 h 178"/>
                <a:gd name="T42" fmla="*/ 0 w 678"/>
                <a:gd name="T43" fmla="*/ 90 h 178"/>
                <a:gd name="T44" fmla="*/ 2 w 678"/>
                <a:gd name="T45" fmla="*/ 72 h 178"/>
                <a:gd name="T46" fmla="*/ 8 w 678"/>
                <a:gd name="T47" fmla="*/ 54 h 178"/>
                <a:gd name="T48" fmla="*/ 16 w 678"/>
                <a:gd name="T49" fmla="*/ 40 h 178"/>
                <a:gd name="T50" fmla="*/ 28 w 678"/>
                <a:gd name="T51" fmla="*/ 26 h 178"/>
                <a:gd name="T52" fmla="*/ 42 w 678"/>
                <a:gd name="T53" fmla="*/ 16 h 178"/>
                <a:gd name="T54" fmla="*/ 58 w 678"/>
                <a:gd name="T55" fmla="*/ 8 h 178"/>
                <a:gd name="T56" fmla="*/ 76 w 678"/>
                <a:gd name="T57" fmla="*/ 2 h 178"/>
                <a:gd name="T58" fmla="*/ 96 w 678"/>
                <a:gd name="T59" fmla="*/ 0 h 178"/>
                <a:gd name="T60" fmla="*/ 582 w 678"/>
                <a:gd name="T61" fmla="*/ 0 h 178"/>
                <a:gd name="T62" fmla="*/ 582 w 678"/>
                <a:gd name="T63" fmla="*/ 0 h 178"/>
                <a:gd name="T64" fmla="*/ 602 w 678"/>
                <a:gd name="T65" fmla="*/ 2 h 178"/>
                <a:gd name="T66" fmla="*/ 620 w 678"/>
                <a:gd name="T67" fmla="*/ 8 h 178"/>
                <a:gd name="T68" fmla="*/ 636 w 678"/>
                <a:gd name="T69" fmla="*/ 16 h 178"/>
                <a:gd name="T70" fmla="*/ 650 w 678"/>
                <a:gd name="T71" fmla="*/ 26 h 178"/>
                <a:gd name="T72" fmla="*/ 662 w 678"/>
                <a:gd name="T73" fmla="*/ 40 h 178"/>
                <a:gd name="T74" fmla="*/ 670 w 678"/>
                <a:gd name="T75" fmla="*/ 54 h 178"/>
                <a:gd name="T76" fmla="*/ 676 w 678"/>
                <a:gd name="T77" fmla="*/ 72 h 178"/>
                <a:gd name="T78" fmla="*/ 678 w 678"/>
                <a:gd name="T79" fmla="*/ 90 h 178"/>
                <a:gd name="T80" fmla="*/ 678 w 678"/>
                <a:gd name="T81" fmla="*/ 9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8" h="178">
                  <a:moveTo>
                    <a:pt x="678" y="90"/>
                  </a:moveTo>
                  <a:lnTo>
                    <a:pt x="678" y="90"/>
                  </a:lnTo>
                  <a:lnTo>
                    <a:pt x="676" y="108"/>
                  </a:lnTo>
                  <a:lnTo>
                    <a:pt x="670" y="124"/>
                  </a:lnTo>
                  <a:lnTo>
                    <a:pt x="662" y="140"/>
                  </a:lnTo>
                  <a:lnTo>
                    <a:pt x="650" y="152"/>
                  </a:lnTo>
                  <a:lnTo>
                    <a:pt x="636" y="164"/>
                  </a:lnTo>
                  <a:lnTo>
                    <a:pt x="620" y="172"/>
                  </a:lnTo>
                  <a:lnTo>
                    <a:pt x="602" y="176"/>
                  </a:lnTo>
                  <a:lnTo>
                    <a:pt x="582" y="178"/>
                  </a:lnTo>
                  <a:lnTo>
                    <a:pt x="96" y="178"/>
                  </a:lnTo>
                  <a:lnTo>
                    <a:pt x="96" y="178"/>
                  </a:lnTo>
                  <a:lnTo>
                    <a:pt x="76" y="176"/>
                  </a:lnTo>
                  <a:lnTo>
                    <a:pt x="58" y="172"/>
                  </a:lnTo>
                  <a:lnTo>
                    <a:pt x="42" y="164"/>
                  </a:lnTo>
                  <a:lnTo>
                    <a:pt x="28" y="152"/>
                  </a:lnTo>
                  <a:lnTo>
                    <a:pt x="16" y="140"/>
                  </a:lnTo>
                  <a:lnTo>
                    <a:pt x="8" y="124"/>
                  </a:lnTo>
                  <a:lnTo>
                    <a:pt x="2" y="108"/>
                  </a:lnTo>
                  <a:lnTo>
                    <a:pt x="0" y="90"/>
                  </a:lnTo>
                  <a:lnTo>
                    <a:pt x="0" y="90"/>
                  </a:lnTo>
                  <a:lnTo>
                    <a:pt x="0" y="90"/>
                  </a:lnTo>
                  <a:lnTo>
                    <a:pt x="2" y="72"/>
                  </a:lnTo>
                  <a:lnTo>
                    <a:pt x="8" y="54"/>
                  </a:lnTo>
                  <a:lnTo>
                    <a:pt x="16" y="40"/>
                  </a:lnTo>
                  <a:lnTo>
                    <a:pt x="28" y="26"/>
                  </a:lnTo>
                  <a:lnTo>
                    <a:pt x="42" y="16"/>
                  </a:lnTo>
                  <a:lnTo>
                    <a:pt x="58" y="8"/>
                  </a:lnTo>
                  <a:lnTo>
                    <a:pt x="76" y="2"/>
                  </a:lnTo>
                  <a:lnTo>
                    <a:pt x="96" y="0"/>
                  </a:lnTo>
                  <a:lnTo>
                    <a:pt x="582" y="0"/>
                  </a:lnTo>
                  <a:lnTo>
                    <a:pt x="582" y="0"/>
                  </a:lnTo>
                  <a:lnTo>
                    <a:pt x="602" y="2"/>
                  </a:lnTo>
                  <a:lnTo>
                    <a:pt x="620" y="8"/>
                  </a:lnTo>
                  <a:lnTo>
                    <a:pt x="636" y="16"/>
                  </a:lnTo>
                  <a:lnTo>
                    <a:pt x="650" y="26"/>
                  </a:lnTo>
                  <a:lnTo>
                    <a:pt x="662" y="40"/>
                  </a:lnTo>
                  <a:lnTo>
                    <a:pt x="670" y="54"/>
                  </a:lnTo>
                  <a:lnTo>
                    <a:pt x="676" y="72"/>
                  </a:lnTo>
                  <a:lnTo>
                    <a:pt x="678" y="90"/>
                  </a:lnTo>
                  <a:lnTo>
                    <a:pt x="678" y="9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1" name="Freeform 6">
              <a:extLst>
                <a:ext uri="{FF2B5EF4-FFF2-40B4-BE49-F238E27FC236}">
                  <a16:creationId xmlns:a16="http://schemas.microsoft.com/office/drawing/2014/main" id="{2CE51453-00E3-4C79-A289-85FE536BED71}"/>
                </a:ext>
              </a:extLst>
            </p:cNvPr>
            <p:cNvSpPr>
              <a:spLocks/>
            </p:cNvSpPr>
            <p:nvPr/>
          </p:nvSpPr>
          <p:spPr bwMode="auto">
            <a:xfrm>
              <a:off x="11372850" y="9772650"/>
              <a:ext cx="1597025" cy="238125"/>
            </a:xfrm>
            <a:custGeom>
              <a:avLst/>
              <a:gdLst>
                <a:gd name="T0" fmla="*/ 136 w 1006"/>
                <a:gd name="T1" fmla="*/ 150 h 150"/>
                <a:gd name="T2" fmla="*/ 868 w 1006"/>
                <a:gd name="T3" fmla="*/ 150 h 150"/>
                <a:gd name="T4" fmla="*/ 868 w 1006"/>
                <a:gd name="T5" fmla="*/ 150 h 150"/>
                <a:gd name="T6" fmla="*/ 928 w 1006"/>
                <a:gd name="T7" fmla="*/ 90 h 150"/>
                <a:gd name="T8" fmla="*/ 928 w 1006"/>
                <a:gd name="T9" fmla="*/ 90 h 150"/>
                <a:gd name="T10" fmla="*/ 956 w 1006"/>
                <a:gd name="T11" fmla="*/ 60 h 150"/>
                <a:gd name="T12" fmla="*/ 978 w 1006"/>
                <a:gd name="T13" fmla="*/ 36 h 150"/>
                <a:gd name="T14" fmla="*/ 994 w 1006"/>
                <a:gd name="T15" fmla="*/ 16 h 150"/>
                <a:gd name="T16" fmla="*/ 1006 w 1006"/>
                <a:gd name="T17" fmla="*/ 0 h 150"/>
                <a:gd name="T18" fmla="*/ 0 w 1006"/>
                <a:gd name="T19" fmla="*/ 0 h 150"/>
                <a:gd name="T20" fmla="*/ 0 w 1006"/>
                <a:gd name="T21" fmla="*/ 0 h 150"/>
                <a:gd name="T22" fmla="*/ 6 w 1006"/>
                <a:gd name="T23" fmla="*/ 12 h 150"/>
                <a:gd name="T24" fmla="*/ 6 w 1006"/>
                <a:gd name="T25" fmla="*/ 12 h 150"/>
                <a:gd name="T26" fmla="*/ 66 w 1006"/>
                <a:gd name="T27" fmla="*/ 76 h 150"/>
                <a:gd name="T28" fmla="*/ 136 w 1006"/>
                <a:gd name="T29" fmla="*/ 150 h 150"/>
                <a:gd name="T30" fmla="*/ 136 w 1006"/>
                <a:gd name="T3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6" h="150">
                  <a:moveTo>
                    <a:pt x="136" y="150"/>
                  </a:moveTo>
                  <a:lnTo>
                    <a:pt x="868" y="150"/>
                  </a:lnTo>
                  <a:lnTo>
                    <a:pt x="868" y="150"/>
                  </a:lnTo>
                  <a:lnTo>
                    <a:pt x="928" y="90"/>
                  </a:lnTo>
                  <a:lnTo>
                    <a:pt x="928" y="90"/>
                  </a:lnTo>
                  <a:lnTo>
                    <a:pt x="956" y="60"/>
                  </a:lnTo>
                  <a:lnTo>
                    <a:pt x="978" y="36"/>
                  </a:lnTo>
                  <a:lnTo>
                    <a:pt x="994" y="16"/>
                  </a:lnTo>
                  <a:lnTo>
                    <a:pt x="1006" y="0"/>
                  </a:lnTo>
                  <a:lnTo>
                    <a:pt x="0" y="0"/>
                  </a:lnTo>
                  <a:lnTo>
                    <a:pt x="0" y="0"/>
                  </a:lnTo>
                  <a:lnTo>
                    <a:pt x="6" y="12"/>
                  </a:lnTo>
                  <a:lnTo>
                    <a:pt x="6" y="12"/>
                  </a:lnTo>
                  <a:lnTo>
                    <a:pt x="66" y="76"/>
                  </a:lnTo>
                  <a:lnTo>
                    <a:pt x="136" y="150"/>
                  </a:lnTo>
                  <a:lnTo>
                    <a:pt x="136" y="15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2" name="Freeform 7">
              <a:extLst>
                <a:ext uri="{FF2B5EF4-FFF2-40B4-BE49-F238E27FC236}">
                  <a16:creationId xmlns:a16="http://schemas.microsoft.com/office/drawing/2014/main" id="{5B9998DD-44C1-4094-9794-62C72172EE77}"/>
                </a:ext>
              </a:extLst>
            </p:cNvPr>
            <p:cNvSpPr>
              <a:spLocks/>
            </p:cNvSpPr>
            <p:nvPr/>
          </p:nvSpPr>
          <p:spPr bwMode="auto">
            <a:xfrm>
              <a:off x="11318875" y="8988425"/>
              <a:ext cx="1714500" cy="161925"/>
            </a:xfrm>
            <a:custGeom>
              <a:avLst/>
              <a:gdLst>
                <a:gd name="T0" fmla="*/ 1080 w 1080"/>
                <a:gd name="T1" fmla="*/ 50 h 102"/>
                <a:gd name="T2" fmla="*/ 1080 w 1080"/>
                <a:gd name="T3" fmla="*/ 50 h 102"/>
                <a:gd name="T4" fmla="*/ 1078 w 1080"/>
                <a:gd name="T5" fmla="*/ 62 h 102"/>
                <a:gd name="T6" fmla="*/ 1076 w 1080"/>
                <a:gd name="T7" fmla="*/ 70 h 102"/>
                <a:gd name="T8" fmla="*/ 1072 w 1080"/>
                <a:gd name="T9" fmla="*/ 80 h 102"/>
                <a:gd name="T10" fmla="*/ 1066 w 1080"/>
                <a:gd name="T11" fmla="*/ 88 h 102"/>
                <a:gd name="T12" fmla="*/ 1058 w 1080"/>
                <a:gd name="T13" fmla="*/ 94 h 102"/>
                <a:gd name="T14" fmla="*/ 1052 w 1080"/>
                <a:gd name="T15" fmla="*/ 98 h 102"/>
                <a:gd name="T16" fmla="*/ 1042 w 1080"/>
                <a:gd name="T17" fmla="*/ 102 h 102"/>
                <a:gd name="T18" fmla="*/ 1034 w 1080"/>
                <a:gd name="T19" fmla="*/ 102 h 102"/>
                <a:gd name="T20" fmla="*/ 46 w 1080"/>
                <a:gd name="T21" fmla="*/ 102 h 102"/>
                <a:gd name="T22" fmla="*/ 46 w 1080"/>
                <a:gd name="T23" fmla="*/ 102 h 102"/>
                <a:gd name="T24" fmla="*/ 36 w 1080"/>
                <a:gd name="T25" fmla="*/ 102 h 102"/>
                <a:gd name="T26" fmla="*/ 28 w 1080"/>
                <a:gd name="T27" fmla="*/ 98 h 102"/>
                <a:gd name="T28" fmla="*/ 20 w 1080"/>
                <a:gd name="T29" fmla="*/ 94 h 102"/>
                <a:gd name="T30" fmla="*/ 14 w 1080"/>
                <a:gd name="T31" fmla="*/ 88 h 102"/>
                <a:gd name="T32" fmla="*/ 8 w 1080"/>
                <a:gd name="T33" fmla="*/ 80 h 102"/>
                <a:gd name="T34" fmla="*/ 4 w 1080"/>
                <a:gd name="T35" fmla="*/ 70 h 102"/>
                <a:gd name="T36" fmla="*/ 0 w 1080"/>
                <a:gd name="T37" fmla="*/ 62 h 102"/>
                <a:gd name="T38" fmla="*/ 0 w 1080"/>
                <a:gd name="T39" fmla="*/ 50 h 102"/>
                <a:gd name="T40" fmla="*/ 0 w 1080"/>
                <a:gd name="T41" fmla="*/ 50 h 102"/>
                <a:gd name="T42" fmla="*/ 0 w 1080"/>
                <a:gd name="T43" fmla="*/ 50 h 102"/>
                <a:gd name="T44" fmla="*/ 0 w 1080"/>
                <a:gd name="T45" fmla="*/ 40 h 102"/>
                <a:gd name="T46" fmla="*/ 4 w 1080"/>
                <a:gd name="T47" fmla="*/ 32 h 102"/>
                <a:gd name="T48" fmla="*/ 8 w 1080"/>
                <a:gd name="T49" fmla="*/ 22 h 102"/>
                <a:gd name="T50" fmla="*/ 14 w 1080"/>
                <a:gd name="T51" fmla="*/ 14 h 102"/>
                <a:gd name="T52" fmla="*/ 20 w 1080"/>
                <a:gd name="T53" fmla="*/ 8 h 102"/>
                <a:gd name="T54" fmla="*/ 28 w 1080"/>
                <a:gd name="T55" fmla="*/ 4 h 102"/>
                <a:gd name="T56" fmla="*/ 36 w 1080"/>
                <a:gd name="T57" fmla="*/ 0 h 102"/>
                <a:gd name="T58" fmla="*/ 46 w 1080"/>
                <a:gd name="T59" fmla="*/ 0 h 102"/>
                <a:gd name="T60" fmla="*/ 1034 w 1080"/>
                <a:gd name="T61" fmla="*/ 0 h 102"/>
                <a:gd name="T62" fmla="*/ 1034 w 1080"/>
                <a:gd name="T63" fmla="*/ 0 h 102"/>
                <a:gd name="T64" fmla="*/ 1042 w 1080"/>
                <a:gd name="T65" fmla="*/ 0 h 102"/>
                <a:gd name="T66" fmla="*/ 1052 w 1080"/>
                <a:gd name="T67" fmla="*/ 4 h 102"/>
                <a:gd name="T68" fmla="*/ 1058 w 1080"/>
                <a:gd name="T69" fmla="*/ 8 h 102"/>
                <a:gd name="T70" fmla="*/ 1066 w 1080"/>
                <a:gd name="T71" fmla="*/ 14 h 102"/>
                <a:gd name="T72" fmla="*/ 1072 w 1080"/>
                <a:gd name="T73" fmla="*/ 22 h 102"/>
                <a:gd name="T74" fmla="*/ 1076 w 1080"/>
                <a:gd name="T75" fmla="*/ 32 h 102"/>
                <a:gd name="T76" fmla="*/ 1078 w 1080"/>
                <a:gd name="T77" fmla="*/ 40 h 102"/>
                <a:gd name="T78" fmla="*/ 1080 w 1080"/>
                <a:gd name="T79" fmla="*/ 50 h 102"/>
                <a:gd name="T80" fmla="*/ 1080 w 1080"/>
                <a:gd name="T81"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 h="102">
                  <a:moveTo>
                    <a:pt x="1080" y="50"/>
                  </a:moveTo>
                  <a:lnTo>
                    <a:pt x="1080" y="50"/>
                  </a:lnTo>
                  <a:lnTo>
                    <a:pt x="1078" y="62"/>
                  </a:lnTo>
                  <a:lnTo>
                    <a:pt x="1076" y="70"/>
                  </a:lnTo>
                  <a:lnTo>
                    <a:pt x="1072" y="80"/>
                  </a:lnTo>
                  <a:lnTo>
                    <a:pt x="1066" y="88"/>
                  </a:lnTo>
                  <a:lnTo>
                    <a:pt x="1058" y="94"/>
                  </a:lnTo>
                  <a:lnTo>
                    <a:pt x="1052" y="98"/>
                  </a:lnTo>
                  <a:lnTo>
                    <a:pt x="1042" y="102"/>
                  </a:lnTo>
                  <a:lnTo>
                    <a:pt x="1034" y="102"/>
                  </a:lnTo>
                  <a:lnTo>
                    <a:pt x="46" y="102"/>
                  </a:lnTo>
                  <a:lnTo>
                    <a:pt x="46" y="102"/>
                  </a:lnTo>
                  <a:lnTo>
                    <a:pt x="36" y="102"/>
                  </a:lnTo>
                  <a:lnTo>
                    <a:pt x="28" y="98"/>
                  </a:lnTo>
                  <a:lnTo>
                    <a:pt x="20" y="94"/>
                  </a:lnTo>
                  <a:lnTo>
                    <a:pt x="14" y="88"/>
                  </a:lnTo>
                  <a:lnTo>
                    <a:pt x="8" y="80"/>
                  </a:lnTo>
                  <a:lnTo>
                    <a:pt x="4" y="70"/>
                  </a:lnTo>
                  <a:lnTo>
                    <a:pt x="0" y="62"/>
                  </a:lnTo>
                  <a:lnTo>
                    <a:pt x="0" y="50"/>
                  </a:lnTo>
                  <a:lnTo>
                    <a:pt x="0" y="50"/>
                  </a:lnTo>
                  <a:lnTo>
                    <a:pt x="0" y="50"/>
                  </a:lnTo>
                  <a:lnTo>
                    <a:pt x="0" y="40"/>
                  </a:lnTo>
                  <a:lnTo>
                    <a:pt x="4" y="32"/>
                  </a:lnTo>
                  <a:lnTo>
                    <a:pt x="8" y="22"/>
                  </a:lnTo>
                  <a:lnTo>
                    <a:pt x="14" y="14"/>
                  </a:lnTo>
                  <a:lnTo>
                    <a:pt x="20" y="8"/>
                  </a:lnTo>
                  <a:lnTo>
                    <a:pt x="28" y="4"/>
                  </a:lnTo>
                  <a:lnTo>
                    <a:pt x="36" y="0"/>
                  </a:lnTo>
                  <a:lnTo>
                    <a:pt x="46" y="0"/>
                  </a:lnTo>
                  <a:lnTo>
                    <a:pt x="1034" y="0"/>
                  </a:lnTo>
                  <a:lnTo>
                    <a:pt x="1034" y="0"/>
                  </a:lnTo>
                  <a:lnTo>
                    <a:pt x="1042" y="0"/>
                  </a:lnTo>
                  <a:lnTo>
                    <a:pt x="1052" y="4"/>
                  </a:lnTo>
                  <a:lnTo>
                    <a:pt x="1058" y="8"/>
                  </a:lnTo>
                  <a:lnTo>
                    <a:pt x="1066" y="14"/>
                  </a:lnTo>
                  <a:lnTo>
                    <a:pt x="1072" y="22"/>
                  </a:lnTo>
                  <a:lnTo>
                    <a:pt x="1076" y="32"/>
                  </a:lnTo>
                  <a:lnTo>
                    <a:pt x="1078" y="40"/>
                  </a:lnTo>
                  <a:lnTo>
                    <a:pt x="1080" y="50"/>
                  </a:lnTo>
                  <a:lnTo>
                    <a:pt x="1080" y="5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3" name="Freeform 8">
              <a:extLst>
                <a:ext uri="{FF2B5EF4-FFF2-40B4-BE49-F238E27FC236}">
                  <a16:creationId xmlns:a16="http://schemas.microsoft.com/office/drawing/2014/main" id="{A3F439A5-8529-4C90-9292-121F64D11A45}"/>
                </a:ext>
              </a:extLst>
            </p:cNvPr>
            <p:cNvSpPr>
              <a:spLocks/>
            </p:cNvSpPr>
            <p:nvPr/>
          </p:nvSpPr>
          <p:spPr bwMode="auto">
            <a:xfrm>
              <a:off x="11318875" y="9226550"/>
              <a:ext cx="1714500" cy="165100"/>
            </a:xfrm>
            <a:custGeom>
              <a:avLst/>
              <a:gdLst>
                <a:gd name="T0" fmla="*/ 1080 w 1080"/>
                <a:gd name="T1" fmla="*/ 52 h 104"/>
                <a:gd name="T2" fmla="*/ 1080 w 1080"/>
                <a:gd name="T3" fmla="*/ 52 h 104"/>
                <a:gd name="T4" fmla="*/ 1078 w 1080"/>
                <a:gd name="T5" fmla="*/ 62 h 104"/>
                <a:gd name="T6" fmla="*/ 1076 w 1080"/>
                <a:gd name="T7" fmla="*/ 72 h 104"/>
                <a:gd name="T8" fmla="*/ 1072 w 1080"/>
                <a:gd name="T9" fmla="*/ 82 h 104"/>
                <a:gd name="T10" fmla="*/ 1066 w 1080"/>
                <a:gd name="T11" fmla="*/ 88 h 104"/>
                <a:gd name="T12" fmla="*/ 1058 w 1080"/>
                <a:gd name="T13" fmla="*/ 94 h 104"/>
                <a:gd name="T14" fmla="*/ 1052 w 1080"/>
                <a:gd name="T15" fmla="*/ 100 h 104"/>
                <a:gd name="T16" fmla="*/ 1042 w 1080"/>
                <a:gd name="T17" fmla="*/ 102 h 104"/>
                <a:gd name="T18" fmla="*/ 1034 w 1080"/>
                <a:gd name="T19" fmla="*/ 104 h 104"/>
                <a:gd name="T20" fmla="*/ 46 w 1080"/>
                <a:gd name="T21" fmla="*/ 104 h 104"/>
                <a:gd name="T22" fmla="*/ 46 w 1080"/>
                <a:gd name="T23" fmla="*/ 104 h 104"/>
                <a:gd name="T24" fmla="*/ 36 w 1080"/>
                <a:gd name="T25" fmla="*/ 102 h 104"/>
                <a:gd name="T26" fmla="*/ 28 w 1080"/>
                <a:gd name="T27" fmla="*/ 100 h 104"/>
                <a:gd name="T28" fmla="*/ 20 w 1080"/>
                <a:gd name="T29" fmla="*/ 94 h 104"/>
                <a:gd name="T30" fmla="*/ 14 w 1080"/>
                <a:gd name="T31" fmla="*/ 88 h 104"/>
                <a:gd name="T32" fmla="*/ 8 w 1080"/>
                <a:gd name="T33" fmla="*/ 82 h 104"/>
                <a:gd name="T34" fmla="*/ 4 w 1080"/>
                <a:gd name="T35" fmla="*/ 72 h 104"/>
                <a:gd name="T36" fmla="*/ 0 w 1080"/>
                <a:gd name="T37" fmla="*/ 62 h 104"/>
                <a:gd name="T38" fmla="*/ 0 w 1080"/>
                <a:gd name="T39" fmla="*/ 52 h 104"/>
                <a:gd name="T40" fmla="*/ 0 w 1080"/>
                <a:gd name="T41" fmla="*/ 52 h 104"/>
                <a:gd name="T42" fmla="*/ 0 w 1080"/>
                <a:gd name="T43" fmla="*/ 52 h 104"/>
                <a:gd name="T44" fmla="*/ 0 w 1080"/>
                <a:gd name="T45" fmla="*/ 42 h 104"/>
                <a:gd name="T46" fmla="*/ 4 w 1080"/>
                <a:gd name="T47" fmla="*/ 32 h 104"/>
                <a:gd name="T48" fmla="*/ 8 w 1080"/>
                <a:gd name="T49" fmla="*/ 24 h 104"/>
                <a:gd name="T50" fmla="*/ 14 w 1080"/>
                <a:gd name="T51" fmla="*/ 16 h 104"/>
                <a:gd name="T52" fmla="*/ 20 w 1080"/>
                <a:gd name="T53" fmla="*/ 10 h 104"/>
                <a:gd name="T54" fmla="*/ 28 w 1080"/>
                <a:gd name="T55" fmla="*/ 4 h 104"/>
                <a:gd name="T56" fmla="*/ 36 w 1080"/>
                <a:gd name="T57" fmla="*/ 2 h 104"/>
                <a:gd name="T58" fmla="*/ 46 w 1080"/>
                <a:gd name="T59" fmla="*/ 0 h 104"/>
                <a:gd name="T60" fmla="*/ 1034 w 1080"/>
                <a:gd name="T61" fmla="*/ 0 h 104"/>
                <a:gd name="T62" fmla="*/ 1034 w 1080"/>
                <a:gd name="T63" fmla="*/ 0 h 104"/>
                <a:gd name="T64" fmla="*/ 1042 w 1080"/>
                <a:gd name="T65" fmla="*/ 2 h 104"/>
                <a:gd name="T66" fmla="*/ 1052 w 1080"/>
                <a:gd name="T67" fmla="*/ 4 h 104"/>
                <a:gd name="T68" fmla="*/ 1058 w 1080"/>
                <a:gd name="T69" fmla="*/ 10 h 104"/>
                <a:gd name="T70" fmla="*/ 1066 w 1080"/>
                <a:gd name="T71" fmla="*/ 16 h 104"/>
                <a:gd name="T72" fmla="*/ 1072 w 1080"/>
                <a:gd name="T73" fmla="*/ 24 h 104"/>
                <a:gd name="T74" fmla="*/ 1076 w 1080"/>
                <a:gd name="T75" fmla="*/ 32 h 104"/>
                <a:gd name="T76" fmla="*/ 1078 w 1080"/>
                <a:gd name="T77" fmla="*/ 42 h 104"/>
                <a:gd name="T78" fmla="*/ 1080 w 1080"/>
                <a:gd name="T79" fmla="*/ 52 h 104"/>
                <a:gd name="T80" fmla="*/ 1080 w 1080"/>
                <a:gd name="T81"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 h="104">
                  <a:moveTo>
                    <a:pt x="1080" y="52"/>
                  </a:moveTo>
                  <a:lnTo>
                    <a:pt x="1080" y="52"/>
                  </a:lnTo>
                  <a:lnTo>
                    <a:pt x="1078" y="62"/>
                  </a:lnTo>
                  <a:lnTo>
                    <a:pt x="1076" y="72"/>
                  </a:lnTo>
                  <a:lnTo>
                    <a:pt x="1072" y="82"/>
                  </a:lnTo>
                  <a:lnTo>
                    <a:pt x="1066" y="88"/>
                  </a:lnTo>
                  <a:lnTo>
                    <a:pt x="1058" y="94"/>
                  </a:lnTo>
                  <a:lnTo>
                    <a:pt x="1052" y="100"/>
                  </a:lnTo>
                  <a:lnTo>
                    <a:pt x="1042" y="102"/>
                  </a:lnTo>
                  <a:lnTo>
                    <a:pt x="1034" y="104"/>
                  </a:lnTo>
                  <a:lnTo>
                    <a:pt x="46" y="104"/>
                  </a:lnTo>
                  <a:lnTo>
                    <a:pt x="46" y="104"/>
                  </a:lnTo>
                  <a:lnTo>
                    <a:pt x="36" y="102"/>
                  </a:lnTo>
                  <a:lnTo>
                    <a:pt x="28" y="100"/>
                  </a:lnTo>
                  <a:lnTo>
                    <a:pt x="20" y="94"/>
                  </a:lnTo>
                  <a:lnTo>
                    <a:pt x="14" y="88"/>
                  </a:lnTo>
                  <a:lnTo>
                    <a:pt x="8" y="82"/>
                  </a:lnTo>
                  <a:lnTo>
                    <a:pt x="4" y="72"/>
                  </a:lnTo>
                  <a:lnTo>
                    <a:pt x="0" y="62"/>
                  </a:lnTo>
                  <a:lnTo>
                    <a:pt x="0" y="52"/>
                  </a:lnTo>
                  <a:lnTo>
                    <a:pt x="0" y="52"/>
                  </a:lnTo>
                  <a:lnTo>
                    <a:pt x="0" y="52"/>
                  </a:lnTo>
                  <a:lnTo>
                    <a:pt x="0" y="42"/>
                  </a:lnTo>
                  <a:lnTo>
                    <a:pt x="4" y="32"/>
                  </a:lnTo>
                  <a:lnTo>
                    <a:pt x="8" y="24"/>
                  </a:lnTo>
                  <a:lnTo>
                    <a:pt x="14" y="16"/>
                  </a:lnTo>
                  <a:lnTo>
                    <a:pt x="20" y="10"/>
                  </a:lnTo>
                  <a:lnTo>
                    <a:pt x="28" y="4"/>
                  </a:lnTo>
                  <a:lnTo>
                    <a:pt x="36" y="2"/>
                  </a:lnTo>
                  <a:lnTo>
                    <a:pt x="46" y="0"/>
                  </a:lnTo>
                  <a:lnTo>
                    <a:pt x="1034" y="0"/>
                  </a:lnTo>
                  <a:lnTo>
                    <a:pt x="1034" y="0"/>
                  </a:lnTo>
                  <a:lnTo>
                    <a:pt x="1042" y="2"/>
                  </a:lnTo>
                  <a:lnTo>
                    <a:pt x="1052" y="4"/>
                  </a:lnTo>
                  <a:lnTo>
                    <a:pt x="1058" y="10"/>
                  </a:lnTo>
                  <a:lnTo>
                    <a:pt x="1066" y="16"/>
                  </a:lnTo>
                  <a:lnTo>
                    <a:pt x="1072" y="24"/>
                  </a:lnTo>
                  <a:lnTo>
                    <a:pt x="1076" y="32"/>
                  </a:lnTo>
                  <a:lnTo>
                    <a:pt x="1078" y="42"/>
                  </a:lnTo>
                  <a:lnTo>
                    <a:pt x="1080" y="52"/>
                  </a:lnTo>
                  <a:lnTo>
                    <a:pt x="1080" y="5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4" name="Freeform 9">
              <a:extLst>
                <a:ext uri="{FF2B5EF4-FFF2-40B4-BE49-F238E27FC236}">
                  <a16:creationId xmlns:a16="http://schemas.microsoft.com/office/drawing/2014/main" id="{F4BBFABE-589E-4F0B-A0EA-1F5C1EA4D3C3}"/>
                </a:ext>
              </a:extLst>
            </p:cNvPr>
            <p:cNvSpPr>
              <a:spLocks/>
            </p:cNvSpPr>
            <p:nvPr/>
          </p:nvSpPr>
          <p:spPr bwMode="auto">
            <a:xfrm>
              <a:off x="11318875" y="9467850"/>
              <a:ext cx="1714500" cy="165100"/>
            </a:xfrm>
            <a:custGeom>
              <a:avLst/>
              <a:gdLst>
                <a:gd name="T0" fmla="*/ 1080 w 1080"/>
                <a:gd name="T1" fmla="*/ 52 h 104"/>
                <a:gd name="T2" fmla="*/ 1080 w 1080"/>
                <a:gd name="T3" fmla="*/ 52 h 104"/>
                <a:gd name="T4" fmla="*/ 1078 w 1080"/>
                <a:gd name="T5" fmla="*/ 62 h 104"/>
                <a:gd name="T6" fmla="*/ 1076 w 1080"/>
                <a:gd name="T7" fmla="*/ 72 h 104"/>
                <a:gd name="T8" fmla="*/ 1072 w 1080"/>
                <a:gd name="T9" fmla="*/ 80 h 104"/>
                <a:gd name="T10" fmla="*/ 1066 w 1080"/>
                <a:gd name="T11" fmla="*/ 88 h 104"/>
                <a:gd name="T12" fmla="*/ 1058 w 1080"/>
                <a:gd name="T13" fmla="*/ 94 h 104"/>
                <a:gd name="T14" fmla="*/ 1052 w 1080"/>
                <a:gd name="T15" fmla="*/ 100 h 104"/>
                <a:gd name="T16" fmla="*/ 1042 w 1080"/>
                <a:gd name="T17" fmla="*/ 102 h 104"/>
                <a:gd name="T18" fmla="*/ 1034 w 1080"/>
                <a:gd name="T19" fmla="*/ 104 h 104"/>
                <a:gd name="T20" fmla="*/ 46 w 1080"/>
                <a:gd name="T21" fmla="*/ 104 h 104"/>
                <a:gd name="T22" fmla="*/ 46 w 1080"/>
                <a:gd name="T23" fmla="*/ 104 h 104"/>
                <a:gd name="T24" fmla="*/ 36 w 1080"/>
                <a:gd name="T25" fmla="*/ 102 h 104"/>
                <a:gd name="T26" fmla="*/ 28 w 1080"/>
                <a:gd name="T27" fmla="*/ 100 h 104"/>
                <a:gd name="T28" fmla="*/ 20 w 1080"/>
                <a:gd name="T29" fmla="*/ 94 h 104"/>
                <a:gd name="T30" fmla="*/ 14 w 1080"/>
                <a:gd name="T31" fmla="*/ 88 h 104"/>
                <a:gd name="T32" fmla="*/ 8 w 1080"/>
                <a:gd name="T33" fmla="*/ 80 h 104"/>
                <a:gd name="T34" fmla="*/ 4 w 1080"/>
                <a:gd name="T35" fmla="*/ 72 h 104"/>
                <a:gd name="T36" fmla="*/ 0 w 1080"/>
                <a:gd name="T37" fmla="*/ 62 h 104"/>
                <a:gd name="T38" fmla="*/ 0 w 1080"/>
                <a:gd name="T39" fmla="*/ 52 h 104"/>
                <a:gd name="T40" fmla="*/ 0 w 1080"/>
                <a:gd name="T41" fmla="*/ 52 h 104"/>
                <a:gd name="T42" fmla="*/ 0 w 1080"/>
                <a:gd name="T43" fmla="*/ 52 h 104"/>
                <a:gd name="T44" fmla="*/ 0 w 1080"/>
                <a:gd name="T45" fmla="*/ 42 h 104"/>
                <a:gd name="T46" fmla="*/ 4 w 1080"/>
                <a:gd name="T47" fmla="*/ 32 h 104"/>
                <a:gd name="T48" fmla="*/ 8 w 1080"/>
                <a:gd name="T49" fmla="*/ 24 h 104"/>
                <a:gd name="T50" fmla="*/ 14 w 1080"/>
                <a:gd name="T51" fmla="*/ 16 h 104"/>
                <a:gd name="T52" fmla="*/ 20 w 1080"/>
                <a:gd name="T53" fmla="*/ 10 h 104"/>
                <a:gd name="T54" fmla="*/ 28 w 1080"/>
                <a:gd name="T55" fmla="*/ 4 h 104"/>
                <a:gd name="T56" fmla="*/ 36 w 1080"/>
                <a:gd name="T57" fmla="*/ 2 h 104"/>
                <a:gd name="T58" fmla="*/ 46 w 1080"/>
                <a:gd name="T59" fmla="*/ 0 h 104"/>
                <a:gd name="T60" fmla="*/ 1034 w 1080"/>
                <a:gd name="T61" fmla="*/ 0 h 104"/>
                <a:gd name="T62" fmla="*/ 1034 w 1080"/>
                <a:gd name="T63" fmla="*/ 0 h 104"/>
                <a:gd name="T64" fmla="*/ 1042 w 1080"/>
                <a:gd name="T65" fmla="*/ 2 h 104"/>
                <a:gd name="T66" fmla="*/ 1052 w 1080"/>
                <a:gd name="T67" fmla="*/ 4 h 104"/>
                <a:gd name="T68" fmla="*/ 1058 w 1080"/>
                <a:gd name="T69" fmla="*/ 10 h 104"/>
                <a:gd name="T70" fmla="*/ 1066 w 1080"/>
                <a:gd name="T71" fmla="*/ 16 h 104"/>
                <a:gd name="T72" fmla="*/ 1072 w 1080"/>
                <a:gd name="T73" fmla="*/ 24 h 104"/>
                <a:gd name="T74" fmla="*/ 1076 w 1080"/>
                <a:gd name="T75" fmla="*/ 32 h 104"/>
                <a:gd name="T76" fmla="*/ 1078 w 1080"/>
                <a:gd name="T77" fmla="*/ 42 h 104"/>
                <a:gd name="T78" fmla="*/ 1080 w 1080"/>
                <a:gd name="T79" fmla="*/ 52 h 104"/>
                <a:gd name="T80" fmla="*/ 1080 w 1080"/>
                <a:gd name="T81"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 h="104">
                  <a:moveTo>
                    <a:pt x="1080" y="52"/>
                  </a:moveTo>
                  <a:lnTo>
                    <a:pt x="1080" y="52"/>
                  </a:lnTo>
                  <a:lnTo>
                    <a:pt x="1078" y="62"/>
                  </a:lnTo>
                  <a:lnTo>
                    <a:pt x="1076" y="72"/>
                  </a:lnTo>
                  <a:lnTo>
                    <a:pt x="1072" y="80"/>
                  </a:lnTo>
                  <a:lnTo>
                    <a:pt x="1066" y="88"/>
                  </a:lnTo>
                  <a:lnTo>
                    <a:pt x="1058" y="94"/>
                  </a:lnTo>
                  <a:lnTo>
                    <a:pt x="1052" y="100"/>
                  </a:lnTo>
                  <a:lnTo>
                    <a:pt x="1042" y="102"/>
                  </a:lnTo>
                  <a:lnTo>
                    <a:pt x="1034" y="104"/>
                  </a:lnTo>
                  <a:lnTo>
                    <a:pt x="46" y="104"/>
                  </a:lnTo>
                  <a:lnTo>
                    <a:pt x="46" y="104"/>
                  </a:lnTo>
                  <a:lnTo>
                    <a:pt x="36" y="102"/>
                  </a:lnTo>
                  <a:lnTo>
                    <a:pt x="28" y="100"/>
                  </a:lnTo>
                  <a:lnTo>
                    <a:pt x="20" y="94"/>
                  </a:lnTo>
                  <a:lnTo>
                    <a:pt x="14" y="88"/>
                  </a:lnTo>
                  <a:lnTo>
                    <a:pt x="8" y="80"/>
                  </a:lnTo>
                  <a:lnTo>
                    <a:pt x="4" y="72"/>
                  </a:lnTo>
                  <a:lnTo>
                    <a:pt x="0" y="62"/>
                  </a:lnTo>
                  <a:lnTo>
                    <a:pt x="0" y="52"/>
                  </a:lnTo>
                  <a:lnTo>
                    <a:pt x="0" y="52"/>
                  </a:lnTo>
                  <a:lnTo>
                    <a:pt x="0" y="52"/>
                  </a:lnTo>
                  <a:lnTo>
                    <a:pt x="0" y="42"/>
                  </a:lnTo>
                  <a:lnTo>
                    <a:pt x="4" y="32"/>
                  </a:lnTo>
                  <a:lnTo>
                    <a:pt x="8" y="24"/>
                  </a:lnTo>
                  <a:lnTo>
                    <a:pt x="14" y="16"/>
                  </a:lnTo>
                  <a:lnTo>
                    <a:pt x="20" y="10"/>
                  </a:lnTo>
                  <a:lnTo>
                    <a:pt x="28" y="4"/>
                  </a:lnTo>
                  <a:lnTo>
                    <a:pt x="36" y="2"/>
                  </a:lnTo>
                  <a:lnTo>
                    <a:pt x="46" y="0"/>
                  </a:lnTo>
                  <a:lnTo>
                    <a:pt x="1034" y="0"/>
                  </a:lnTo>
                  <a:lnTo>
                    <a:pt x="1034" y="0"/>
                  </a:lnTo>
                  <a:lnTo>
                    <a:pt x="1042" y="2"/>
                  </a:lnTo>
                  <a:lnTo>
                    <a:pt x="1052" y="4"/>
                  </a:lnTo>
                  <a:lnTo>
                    <a:pt x="1058" y="10"/>
                  </a:lnTo>
                  <a:lnTo>
                    <a:pt x="1066" y="16"/>
                  </a:lnTo>
                  <a:lnTo>
                    <a:pt x="1072" y="24"/>
                  </a:lnTo>
                  <a:lnTo>
                    <a:pt x="1076" y="32"/>
                  </a:lnTo>
                  <a:lnTo>
                    <a:pt x="1078" y="42"/>
                  </a:lnTo>
                  <a:lnTo>
                    <a:pt x="1080" y="52"/>
                  </a:lnTo>
                  <a:lnTo>
                    <a:pt x="1080" y="5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5" name="Freeform 10">
              <a:extLst>
                <a:ext uri="{FF2B5EF4-FFF2-40B4-BE49-F238E27FC236}">
                  <a16:creationId xmlns:a16="http://schemas.microsoft.com/office/drawing/2014/main" id="{4667C848-4C78-4C68-9E6E-C39F71D74554}"/>
                </a:ext>
              </a:extLst>
            </p:cNvPr>
            <p:cNvSpPr>
              <a:spLocks/>
            </p:cNvSpPr>
            <p:nvPr/>
          </p:nvSpPr>
          <p:spPr bwMode="auto">
            <a:xfrm>
              <a:off x="11318875" y="9683750"/>
              <a:ext cx="1698625" cy="101600"/>
            </a:xfrm>
            <a:custGeom>
              <a:avLst/>
              <a:gdLst>
                <a:gd name="T0" fmla="*/ 1070 w 1070"/>
                <a:gd name="T1" fmla="*/ 32 h 64"/>
                <a:gd name="T2" fmla="*/ 1070 w 1070"/>
                <a:gd name="T3" fmla="*/ 32 h 64"/>
                <a:gd name="T4" fmla="*/ 1070 w 1070"/>
                <a:gd name="T5" fmla="*/ 38 h 64"/>
                <a:gd name="T6" fmla="*/ 1068 w 1070"/>
                <a:gd name="T7" fmla="*/ 44 h 64"/>
                <a:gd name="T8" fmla="*/ 1064 w 1070"/>
                <a:gd name="T9" fmla="*/ 50 h 64"/>
                <a:gd name="T10" fmla="*/ 1058 w 1070"/>
                <a:gd name="T11" fmla="*/ 56 h 64"/>
                <a:gd name="T12" fmla="*/ 1050 w 1070"/>
                <a:gd name="T13" fmla="*/ 60 h 64"/>
                <a:gd name="T14" fmla="*/ 1044 w 1070"/>
                <a:gd name="T15" fmla="*/ 62 h 64"/>
                <a:gd name="T16" fmla="*/ 1034 w 1070"/>
                <a:gd name="T17" fmla="*/ 64 h 64"/>
                <a:gd name="T18" fmla="*/ 1026 w 1070"/>
                <a:gd name="T19" fmla="*/ 64 h 64"/>
                <a:gd name="T20" fmla="*/ 46 w 1070"/>
                <a:gd name="T21" fmla="*/ 64 h 64"/>
                <a:gd name="T22" fmla="*/ 46 w 1070"/>
                <a:gd name="T23" fmla="*/ 64 h 64"/>
                <a:gd name="T24" fmla="*/ 36 w 1070"/>
                <a:gd name="T25" fmla="*/ 64 h 64"/>
                <a:gd name="T26" fmla="*/ 28 w 1070"/>
                <a:gd name="T27" fmla="*/ 62 h 64"/>
                <a:gd name="T28" fmla="*/ 20 w 1070"/>
                <a:gd name="T29" fmla="*/ 60 h 64"/>
                <a:gd name="T30" fmla="*/ 14 w 1070"/>
                <a:gd name="T31" fmla="*/ 56 h 64"/>
                <a:gd name="T32" fmla="*/ 8 w 1070"/>
                <a:gd name="T33" fmla="*/ 50 h 64"/>
                <a:gd name="T34" fmla="*/ 4 w 1070"/>
                <a:gd name="T35" fmla="*/ 44 h 64"/>
                <a:gd name="T36" fmla="*/ 0 w 1070"/>
                <a:gd name="T37" fmla="*/ 38 h 64"/>
                <a:gd name="T38" fmla="*/ 0 w 1070"/>
                <a:gd name="T39" fmla="*/ 32 h 64"/>
                <a:gd name="T40" fmla="*/ 0 w 1070"/>
                <a:gd name="T41" fmla="*/ 32 h 64"/>
                <a:gd name="T42" fmla="*/ 0 w 1070"/>
                <a:gd name="T43" fmla="*/ 32 h 64"/>
                <a:gd name="T44" fmla="*/ 0 w 1070"/>
                <a:gd name="T45" fmla="*/ 26 h 64"/>
                <a:gd name="T46" fmla="*/ 4 w 1070"/>
                <a:gd name="T47" fmla="*/ 20 h 64"/>
                <a:gd name="T48" fmla="*/ 8 w 1070"/>
                <a:gd name="T49" fmla="*/ 14 h 64"/>
                <a:gd name="T50" fmla="*/ 14 w 1070"/>
                <a:gd name="T51" fmla="*/ 10 h 64"/>
                <a:gd name="T52" fmla="*/ 20 w 1070"/>
                <a:gd name="T53" fmla="*/ 4 h 64"/>
                <a:gd name="T54" fmla="*/ 28 w 1070"/>
                <a:gd name="T55" fmla="*/ 2 h 64"/>
                <a:gd name="T56" fmla="*/ 36 w 1070"/>
                <a:gd name="T57" fmla="*/ 0 h 64"/>
                <a:gd name="T58" fmla="*/ 46 w 1070"/>
                <a:gd name="T59" fmla="*/ 0 h 64"/>
                <a:gd name="T60" fmla="*/ 1026 w 1070"/>
                <a:gd name="T61" fmla="*/ 0 h 64"/>
                <a:gd name="T62" fmla="*/ 1026 w 1070"/>
                <a:gd name="T63" fmla="*/ 0 h 64"/>
                <a:gd name="T64" fmla="*/ 1034 w 1070"/>
                <a:gd name="T65" fmla="*/ 0 h 64"/>
                <a:gd name="T66" fmla="*/ 1044 w 1070"/>
                <a:gd name="T67" fmla="*/ 2 h 64"/>
                <a:gd name="T68" fmla="*/ 1050 w 1070"/>
                <a:gd name="T69" fmla="*/ 4 h 64"/>
                <a:gd name="T70" fmla="*/ 1058 w 1070"/>
                <a:gd name="T71" fmla="*/ 10 h 64"/>
                <a:gd name="T72" fmla="*/ 1064 w 1070"/>
                <a:gd name="T73" fmla="*/ 14 h 64"/>
                <a:gd name="T74" fmla="*/ 1068 w 1070"/>
                <a:gd name="T75" fmla="*/ 20 h 64"/>
                <a:gd name="T76" fmla="*/ 1070 w 1070"/>
                <a:gd name="T77" fmla="*/ 26 h 64"/>
                <a:gd name="T78" fmla="*/ 1070 w 1070"/>
                <a:gd name="T79" fmla="*/ 32 h 64"/>
                <a:gd name="T80" fmla="*/ 1070 w 1070"/>
                <a:gd name="T81"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0" h="64">
                  <a:moveTo>
                    <a:pt x="1070" y="32"/>
                  </a:moveTo>
                  <a:lnTo>
                    <a:pt x="1070" y="32"/>
                  </a:lnTo>
                  <a:lnTo>
                    <a:pt x="1070" y="38"/>
                  </a:lnTo>
                  <a:lnTo>
                    <a:pt x="1068" y="44"/>
                  </a:lnTo>
                  <a:lnTo>
                    <a:pt x="1064" y="50"/>
                  </a:lnTo>
                  <a:lnTo>
                    <a:pt x="1058" y="56"/>
                  </a:lnTo>
                  <a:lnTo>
                    <a:pt x="1050" y="60"/>
                  </a:lnTo>
                  <a:lnTo>
                    <a:pt x="1044" y="62"/>
                  </a:lnTo>
                  <a:lnTo>
                    <a:pt x="1034" y="64"/>
                  </a:lnTo>
                  <a:lnTo>
                    <a:pt x="1026" y="64"/>
                  </a:lnTo>
                  <a:lnTo>
                    <a:pt x="46" y="64"/>
                  </a:lnTo>
                  <a:lnTo>
                    <a:pt x="46" y="64"/>
                  </a:lnTo>
                  <a:lnTo>
                    <a:pt x="36" y="64"/>
                  </a:lnTo>
                  <a:lnTo>
                    <a:pt x="28" y="62"/>
                  </a:lnTo>
                  <a:lnTo>
                    <a:pt x="20" y="60"/>
                  </a:lnTo>
                  <a:lnTo>
                    <a:pt x="14" y="56"/>
                  </a:lnTo>
                  <a:lnTo>
                    <a:pt x="8" y="50"/>
                  </a:lnTo>
                  <a:lnTo>
                    <a:pt x="4" y="44"/>
                  </a:lnTo>
                  <a:lnTo>
                    <a:pt x="0" y="38"/>
                  </a:lnTo>
                  <a:lnTo>
                    <a:pt x="0" y="32"/>
                  </a:lnTo>
                  <a:lnTo>
                    <a:pt x="0" y="32"/>
                  </a:lnTo>
                  <a:lnTo>
                    <a:pt x="0" y="32"/>
                  </a:lnTo>
                  <a:lnTo>
                    <a:pt x="0" y="26"/>
                  </a:lnTo>
                  <a:lnTo>
                    <a:pt x="4" y="20"/>
                  </a:lnTo>
                  <a:lnTo>
                    <a:pt x="8" y="14"/>
                  </a:lnTo>
                  <a:lnTo>
                    <a:pt x="14" y="10"/>
                  </a:lnTo>
                  <a:lnTo>
                    <a:pt x="20" y="4"/>
                  </a:lnTo>
                  <a:lnTo>
                    <a:pt x="28" y="2"/>
                  </a:lnTo>
                  <a:lnTo>
                    <a:pt x="36" y="0"/>
                  </a:lnTo>
                  <a:lnTo>
                    <a:pt x="46" y="0"/>
                  </a:lnTo>
                  <a:lnTo>
                    <a:pt x="1026" y="0"/>
                  </a:lnTo>
                  <a:lnTo>
                    <a:pt x="1026" y="0"/>
                  </a:lnTo>
                  <a:lnTo>
                    <a:pt x="1034" y="0"/>
                  </a:lnTo>
                  <a:lnTo>
                    <a:pt x="1044" y="2"/>
                  </a:lnTo>
                  <a:lnTo>
                    <a:pt x="1050" y="4"/>
                  </a:lnTo>
                  <a:lnTo>
                    <a:pt x="1058" y="10"/>
                  </a:lnTo>
                  <a:lnTo>
                    <a:pt x="1064" y="14"/>
                  </a:lnTo>
                  <a:lnTo>
                    <a:pt x="1068" y="20"/>
                  </a:lnTo>
                  <a:lnTo>
                    <a:pt x="1070" y="26"/>
                  </a:lnTo>
                  <a:lnTo>
                    <a:pt x="1070" y="32"/>
                  </a:lnTo>
                  <a:lnTo>
                    <a:pt x="1070" y="3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6" name="Freeform 11">
              <a:extLst>
                <a:ext uri="{FF2B5EF4-FFF2-40B4-BE49-F238E27FC236}">
                  <a16:creationId xmlns:a16="http://schemas.microsoft.com/office/drawing/2014/main" id="{6BD620CB-1291-4B4B-8CD7-3A11CDF0A354}"/>
                </a:ext>
              </a:extLst>
            </p:cNvPr>
            <p:cNvSpPr>
              <a:spLocks/>
            </p:cNvSpPr>
            <p:nvPr/>
          </p:nvSpPr>
          <p:spPr bwMode="auto">
            <a:xfrm>
              <a:off x="11306175" y="8747125"/>
              <a:ext cx="1739900" cy="165100"/>
            </a:xfrm>
            <a:custGeom>
              <a:avLst/>
              <a:gdLst>
                <a:gd name="T0" fmla="*/ 1096 w 1096"/>
                <a:gd name="T1" fmla="*/ 52 h 104"/>
                <a:gd name="T2" fmla="*/ 1096 w 1096"/>
                <a:gd name="T3" fmla="*/ 52 h 104"/>
                <a:gd name="T4" fmla="*/ 1094 w 1096"/>
                <a:gd name="T5" fmla="*/ 62 h 104"/>
                <a:gd name="T6" fmla="*/ 1092 w 1096"/>
                <a:gd name="T7" fmla="*/ 72 h 104"/>
                <a:gd name="T8" fmla="*/ 1088 w 1096"/>
                <a:gd name="T9" fmla="*/ 80 h 104"/>
                <a:gd name="T10" fmla="*/ 1082 w 1096"/>
                <a:gd name="T11" fmla="*/ 88 h 104"/>
                <a:gd name="T12" fmla="*/ 1074 w 1096"/>
                <a:gd name="T13" fmla="*/ 94 h 104"/>
                <a:gd name="T14" fmla="*/ 1066 w 1096"/>
                <a:gd name="T15" fmla="*/ 98 h 104"/>
                <a:gd name="T16" fmla="*/ 1058 w 1096"/>
                <a:gd name="T17" fmla="*/ 102 h 104"/>
                <a:gd name="T18" fmla="*/ 1048 w 1096"/>
                <a:gd name="T19" fmla="*/ 104 h 104"/>
                <a:gd name="T20" fmla="*/ 46 w 1096"/>
                <a:gd name="T21" fmla="*/ 104 h 104"/>
                <a:gd name="T22" fmla="*/ 46 w 1096"/>
                <a:gd name="T23" fmla="*/ 104 h 104"/>
                <a:gd name="T24" fmla="*/ 38 w 1096"/>
                <a:gd name="T25" fmla="*/ 102 h 104"/>
                <a:gd name="T26" fmla="*/ 28 w 1096"/>
                <a:gd name="T27" fmla="*/ 98 h 104"/>
                <a:gd name="T28" fmla="*/ 20 w 1096"/>
                <a:gd name="T29" fmla="*/ 94 h 104"/>
                <a:gd name="T30" fmla="*/ 14 w 1096"/>
                <a:gd name="T31" fmla="*/ 88 h 104"/>
                <a:gd name="T32" fmla="*/ 8 w 1096"/>
                <a:gd name="T33" fmla="*/ 80 h 104"/>
                <a:gd name="T34" fmla="*/ 4 w 1096"/>
                <a:gd name="T35" fmla="*/ 72 h 104"/>
                <a:gd name="T36" fmla="*/ 0 w 1096"/>
                <a:gd name="T37" fmla="*/ 62 h 104"/>
                <a:gd name="T38" fmla="*/ 0 w 1096"/>
                <a:gd name="T39" fmla="*/ 52 h 104"/>
                <a:gd name="T40" fmla="*/ 0 w 1096"/>
                <a:gd name="T41" fmla="*/ 52 h 104"/>
                <a:gd name="T42" fmla="*/ 0 w 1096"/>
                <a:gd name="T43" fmla="*/ 52 h 104"/>
                <a:gd name="T44" fmla="*/ 0 w 1096"/>
                <a:gd name="T45" fmla="*/ 42 h 104"/>
                <a:gd name="T46" fmla="*/ 4 w 1096"/>
                <a:gd name="T47" fmla="*/ 32 h 104"/>
                <a:gd name="T48" fmla="*/ 8 w 1096"/>
                <a:gd name="T49" fmla="*/ 22 h 104"/>
                <a:gd name="T50" fmla="*/ 14 w 1096"/>
                <a:gd name="T51" fmla="*/ 16 h 104"/>
                <a:gd name="T52" fmla="*/ 20 w 1096"/>
                <a:gd name="T53" fmla="*/ 8 h 104"/>
                <a:gd name="T54" fmla="*/ 28 w 1096"/>
                <a:gd name="T55" fmla="*/ 4 h 104"/>
                <a:gd name="T56" fmla="*/ 38 w 1096"/>
                <a:gd name="T57" fmla="*/ 2 h 104"/>
                <a:gd name="T58" fmla="*/ 46 w 1096"/>
                <a:gd name="T59" fmla="*/ 0 h 104"/>
                <a:gd name="T60" fmla="*/ 1048 w 1096"/>
                <a:gd name="T61" fmla="*/ 0 h 104"/>
                <a:gd name="T62" fmla="*/ 1048 w 1096"/>
                <a:gd name="T63" fmla="*/ 0 h 104"/>
                <a:gd name="T64" fmla="*/ 1058 w 1096"/>
                <a:gd name="T65" fmla="*/ 2 h 104"/>
                <a:gd name="T66" fmla="*/ 1066 w 1096"/>
                <a:gd name="T67" fmla="*/ 4 h 104"/>
                <a:gd name="T68" fmla="*/ 1074 w 1096"/>
                <a:gd name="T69" fmla="*/ 8 h 104"/>
                <a:gd name="T70" fmla="*/ 1082 w 1096"/>
                <a:gd name="T71" fmla="*/ 16 h 104"/>
                <a:gd name="T72" fmla="*/ 1088 w 1096"/>
                <a:gd name="T73" fmla="*/ 22 h 104"/>
                <a:gd name="T74" fmla="*/ 1092 w 1096"/>
                <a:gd name="T75" fmla="*/ 32 h 104"/>
                <a:gd name="T76" fmla="*/ 1094 w 1096"/>
                <a:gd name="T77" fmla="*/ 42 h 104"/>
                <a:gd name="T78" fmla="*/ 1096 w 1096"/>
                <a:gd name="T79" fmla="*/ 52 h 104"/>
                <a:gd name="T80" fmla="*/ 1096 w 1096"/>
                <a:gd name="T81"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6" h="104">
                  <a:moveTo>
                    <a:pt x="1096" y="52"/>
                  </a:moveTo>
                  <a:lnTo>
                    <a:pt x="1096" y="52"/>
                  </a:lnTo>
                  <a:lnTo>
                    <a:pt x="1094" y="62"/>
                  </a:lnTo>
                  <a:lnTo>
                    <a:pt x="1092" y="72"/>
                  </a:lnTo>
                  <a:lnTo>
                    <a:pt x="1088" y="80"/>
                  </a:lnTo>
                  <a:lnTo>
                    <a:pt x="1082" y="88"/>
                  </a:lnTo>
                  <a:lnTo>
                    <a:pt x="1074" y="94"/>
                  </a:lnTo>
                  <a:lnTo>
                    <a:pt x="1066" y="98"/>
                  </a:lnTo>
                  <a:lnTo>
                    <a:pt x="1058" y="102"/>
                  </a:lnTo>
                  <a:lnTo>
                    <a:pt x="1048" y="104"/>
                  </a:lnTo>
                  <a:lnTo>
                    <a:pt x="46" y="104"/>
                  </a:lnTo>
                  <a:lnTo>
                    <a:pt x="46" y="104"/>
                  </a:lnTo>
                  <a:lnTo>
                    <a:pt x="38" y="102"/>
                  </a:lnTo>
                  <a:lnTo>
                    <a:pt x="28" y="98"/>
                  </a:lnTo>
                  <a:lnTo>
                    <a:pt x="20" y="94"/>
                  </a:lnTo>
                  <a:lnTo>
                    <a:pt x="14" y="88"/>
                  </a:lnTo>
                  <a:lnTo>
                    <a:pt x="8" y="80"/>
                  </a:lnTo>
                  <a:lnTo>
                    <a:pt x="4" y="72"/>
                  </a:lnTo>
                  <a:lnTo>
                    <a:pt x="0" y="62"/>
                  </a:lnTo>
                  <a:lnTo>
                    <a:pt x="0" y="52"/>
                  </a:lnTo>
                  <a:lnTo>
                    <a:pt x="0" y="52"/>
                  </a:lnTo>
                  <a:lnTo>
                    <a:pt x="0" y="52"/>
                  </a:lnTo>
                  <a:lnTo>
                    <a:pt x="0" y="42"/>
                  </a:lnTo>
                  <a:lnTo>
                    <a:pt x="4" y="32"/>
                  </a:lnTo>
                  <a:lnTo>
                    <a:pt x="8" y="22"/>
                  </a:lnTo>
                  <a:lnTo>
                    <a:pt x="14" y="16"/>
                  </a:lnTo>
                  <a:lnTo>
                    <a:pt x="20" y="8"/>
                  </a:lnTo>
                  <a:lnTo>
                    <a:pt x="28" y="4"/>
                  </a:lnTo>
                  <a:lnTo>
                    <a:pt x="38" y="2"/>
                  </a:lnTo>
                  <a:lnTo>
                    <a:pt x="46" y="0"/>
                  </a:lnTo>
                  <a:lnTo>
                    <a:pt x="1048" y="0"/>
                  </a:lnTo>
                  <a:lnTo>
                    <a:pt x="1048" y="0"/>
                  </a:lnTo>
                  <a:lnTo>
                    <a:pt x="1058" y="2"/>
                  </a:lnTo>
                  <a:lnTo>
                    <a:pt x="1066" y="4"/>
                  </a:lnTo>
                  <a:lnTo>
                    <a:pt x="1074" y="8"/>
                  </a:lnTo>
                  <a:lnTo>
                    <a:pt x="1082" y="16"/>
                  </a:lnTo>
                  <a:lnTo>
                    <a:pt x="1088" y="22"/>
                  </a:lnTo>
                  <a:lnTo>
                    <a:pt x="1092" y="32"/>
                  </a:lnTo>
                  <a:lnTo>
                    <a:pt x="1094" y="42"/>
                  </a:lnTo>
                  <a:lnTo>
                    <a:pt x="1096" y="52"/>
                  </a:lnTo>
                  <a:lnTo>
                    <a:pt x="1096" y="5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7" name="Freeform 12">
              <a:extLst>
                <a:ext uri="{FF2B5EF4-FFF2-40B4-BE49-F238E27FC236}">
                  <a16:creationId xmlns:a16="http://schemas.microsoft.com/office/drawing/2014/main" id="{8D1426B1-B38C-4430-9D4B-3EB0BEBF655F}"/>
                </a:ext>
              </a:extLst>
            </p:cNvPr>
            <p:cNvSpPr>
              <a:spLocks/>
            </p:cNvSpPr>
            <p:nvPr/>
          </p:nvSpPr>
          <p:spPr bwMode="auto">
            <a:xfrm>
              <a:off x="11547474" y="3552825"/>
              <a:ext cx="2644775" cy="1673225"/>
            </a:xfrm>
            <a:custGeom>
              <a:avLst/>
              <a:gdLst>
                <a:gd name="T0" fmla="*/ 0 w 1666"/>
                <a:gd name="T1" fmla="*/ 0 h 1054"/>
                <a:gd name="T2" fmla="*/ 1666 w 1666"/>
                <a:gd name="T3" fmla="*/ 1054 h 1054"/>
                <a:gd name="T4" fmla="*/ 1348 w 1666"/>
                <a:gd name="T5" fmla="*/ 370 h 1054"/>
                <a:gd name="T6" fmla="*/ 622 w 1666"/>
                <a:gd name="T7" fmla="*/ 0 h 1054"/>
                <a:gd name="T8" fmla="*/ 0 w 1666"/>
                <a:gd name="T9" fmla="*/ 0 h 1054"/>
              </a:gdLst>
              <a:ahLst/>
              <a:cxnLst>
                <a:cxn ang="0">
                  <a:pos x="T0" y="T1"/>
                </a:cxn>
                <a:cxn ang="0">
                  <a:pos x="T2" y="T3"/>
                </a:cxn>
                <a:cxn ang="0">
                  <a:pos x="T4" y="T5"/>
                </a:cxn>
                <a:cxn ang="0">
                  <a:pos x="T6" y="T7"/>
                </a:cxn>
                <a:cxn ang="0">
                  <a:pos x="T8" y="T9"/>
                </a:cxn>
              </a:cxnLst>
              <a:rect l="0" t="0" r="r" b="b"/>
              <a:pathLst>
                <a:path w="1666" h="1054">
                  <a:moveTo>
                    <a:pt x="0" y="0"/>
                  </a:moveTo>
                  <a:lnTo>
                    <a:pt x="1666" y="1054"/>
                  </a:lnTo>
                  <a:lnTo>
                    <a:pt x="1348" y="370"/>
                  </a:lnTo>
                  <a:lnTo>
                    <a:pt x="622" y="0"/>
                  </a:lnTo>
                  <a:lnTo>
                    <a:pt x="0"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8" name="Freeform 13">
              <a:extLst>
                <a:ext uri="{FF2B5EF4-FFF2-40B4-BE49-F238E27FC236}">
                  <a16:creationId xmlns:a16="http://schemas.microsoft.com/office/drawing/2014/main" id="{B8DAF96E-9468-4A18-94E6-90FE617F326D}"/>
                </a:ext>
              </a:extLst>
            </p:cNvPr>
            <p:cNvSpPr>
              <a:spLocks/>
            </p:cNvSpPr>
            <p:nvPr/>
          </p:nvSpPr>
          <p:spPr bwMode="auto">
            <a:xfrm>
              <a:off x="11547475" y="3552825"/>
              <a:ext cx="2644775" cy="1673225"/>
            </a:xfrm>
            <a:custGeom>
              <a:avLst/>
              <a:gdLst>
                <a:gd name="T0" fmla="*/ 0 w 1666"/>
                <a:gd name="T1" fmla="*/ 0 h 1054"/>
                <a:gd name="T2" fmla="*/ 1666 w 1666"/>
                <a:gd name="T3" fmla="*/ 1054 h 1054"/>
                <a:gd name="T4" fmla="*/ 1348 w 1666"/>
                <a:gd name="T5" fmla="*/ 370 h 1054"/>
                <a:gd name="T6" fmla="*/ 622 w 1666"/>
                <a:gd name="T7" fmla="*/ 0 h 1054"/>
              </a:gdLst>
              <a:ahLst/>
              <a:cxnLst>
                <a:cxn ang="0">
                  <a:pos x="T0" y="T1"/>
                </a:cxn>
                <a:cxn ang="0">
                  <a:pos x="T2" y="T3"/>
                </a:cxn>
                <a:cxn ang="0">
                  <a:pos x="T4" y="T5"/>
                </a:cxn>
                <a:cxn ang="0">
                  <a:pos x="T6" y="T7"/>
                </a:cxn>
              </a:cxnLst>
              <a:rect l="0" t="0" r="r" b="b"/>
              <a:pathLst>
                <a:path w="1666" h="1054">
                  <a:moveTo>
                    <a:pt x="0" y="0"/>
                  </a:moveTo>
                  <a:lnTo>
                    <a:pt x="1666" y="1054"/>
                  </a:lnTo>
                  <a:lnTo>
                    <a:pt x="1348" y="370"/>
                  </a:lnTo>
                  <a:lnTo>
                    <a:pt x="6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9" name="Freeform 14">
              <a:extLst>
                <a:ext uri="{FF2B5EF4-FFF2-40B4-BE49-F238E27FC236}">
                  <a16:creationId xmlns:a16="http://schemas.microsoft.com/office/drawing/2014/main" id="{343CD1B4-F0ED-45AC-81C7-B8E2731E3865}"/>
                </a:ext>
              </a:extLst>
            </p:cNvPr>
            <p:cNvSpPr>
              <a:spLocks/>
            </p:cNvSpPr>
            <p:nvPr/>
          </p:nvSpPr>
          <p:spPr bwMode="auto">
            <a:xfrm>
              <a:off x="10185400" y="4918075"/>
              <a:ext cx="4006850" cy="1181100"/>
            </a:xfrm>
            <a:custGeom>
              <a:avLst/>
              <a:gdLst>
                <a:gd name="T0" fmla="*/ 0 w 2524"/>
                <a:gd name="T1" fmla="*/ 0 h 744"/>
                <a:gd name="T2" fmla="*/ 2524 w 2524"/>
                <a:gd name="T3" fmla="*/ 318 h 744"/>
                <a:gd name="T4" fmla="*/ 2498 w 2524"/>
                <a:gd name="T5" fmla="*/ 662 h 744"/>
                <a:gd name="T6" fmla="*/ 0 w 2524"/>
                <a:gd name="T7" fmla="*/ 744 h 744"/>
                <a:gd name="T8" fmla="*/ 0 w 2524"/>
                <a:gd name="T9" fmla="*/ 0 h 744"/>
              </a:gdLst>
              <a:ahLst/>
              <a:cxnLst>
                <a:cxn ang="0">
                  <a:pos x="T0" y="T1"/>
                </a:cxn>
                <a:cxn ang="0">
                  <a:pos x="T2" y="T3"/>
                </a:cxn>
                <a:cxn ang="0">
                  <a:pos x="T4" y="T5"/>
                </a:cxn>
                <a:cxn ang="0">
                  <a:pos x="T6" y="T7"/>
                </a:cxn>
                <a:cxn ang="0">
                  <a:pos x="T8" y="T9"/>
                </a:cxn>
              </a:cxnLst>
              <a:rect l="0" t="0" r="r" b="b"/>
              <a:pathLst>
                <a:path w="2524" h="744">
                  <a:moveTo>
                    <a:pt x="0" y="0"/>
                  </a:moveTo>
                  <a:lnTo>
                    <a:pt x="2524" y="318"/>
                  </a:lnTo>
                  <a:lnTo>
                    <a:pt x="2498" y="662"/>
                  </a:lnTo>
                  <a:lnTo>
                    <a:pt x="0" y="744"/>
                  </a:lnTo>
                  <a:lnTo>
                    <a:pt x="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0" name="Freeform 15">
              <a:extLst>
                <a:ext uri="{FF2B5EF4-FFF2-40B4-BE49-F238E27FC236}">
                  <a16:creationId xmlns:a16="http://schemas.microsoft.com/office/drawing/2014/main" id="{42FAB314-BD75-4508-A28B-754034D423E5}"/>
                </a:ext>
              </a:extLst>
            </p:cNvPr>
            <p:cNvSpPr>
              <a:spLocks/>
            </p:cNvSpPr>
            <p:nvPr/>
          </p:nvSpPr>
          <p:spPr bwMode="auto">
            <a:xfrm>
              <a:off x="10493375" y="4140200"/>
              <a:ext cx="3698875" cy="2911475"/>
            </a:xfrm>
            <a:custGeom>
              <a:avLst/>
              <a:gdLst>
                <a:gd name="T0" fmla="*/ 2012 w 2330"/>
                <a:gd name="T1" fmla="*/ 0 h 1834"/>
                <a:gd name="T2" fmla="*/ 0 w 2330"/>
                <a:gd name="T3" fmla="*/ 1674 h 1834"/>
                <a:gd name="T4" fmla="*/ 88 w 2330"/>
                <a:gd name="T5" fmla="*/ 1834 h 1834"/>
                <a:gd name="T6" fmla="*/ 2330 w 2330"/>
                <a:gd name="T7" fmla="*/ 684 h 1834"/>
                <a:gd name="T8" fmla="*/ 2012 w 2330"/>
                <a:gd name="T9" fmla="*/ 0 h 1834"/>
              </a:gdLst>
              <a:ahLst/>
              <a:cxnLst>
                <a:cxn ang="0">
                  <a:pos x="T0" y="T1"/>
                </a:cxn>
                <a:cxn ang="0">
                  <a:pos x="T2" y="T3"/>
                </a:cxn>
                <a:cxn ang="0">
                  <a:pos x="T4" y="T5"/>
                </a:cxn>
                <a:cxn ang="0">
                  <a:pos x="T6" y="T7"/>
                </a:cxn>
                <a:cxn ang="0">
                  <a:pos x="T8" y="T9"/>
                </a:cxn>
              </a:cxnLst>
              <a:rect l="0" t="0" r="r" b="b"/>
              <a:pathLst>
                <a:path w="2330" h="1834">
                  <a:moveTo>
                    <a:pt x="2012" y="0"/>
                  </a:moveTo>
                  <a:lnTo>
                    <a:pt x="0" y="1674"/>
                  </a:lnTo>
                  <a:lnTo>
                    <a:pt x="88" y="1834"/>
                  </a:lnTo>
                  <a:lnTo>
                    <a:pt x="2330" y="684"/>
                  </a:lnTo>
                  <a:lnTo>
                    <a:pt x="2012"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1" name="Freeform 16">
              <a:extLst>
                <a:ext uri="{FF2B5EF4-FFF2-40B4-BE49-F238E27FC236}">
                  <a16:creationId xmlns:a16="http://schemas.microsoft.com/office/drawing/2014/main" id="{4901F9C0-A573-43CC-BBBB-7348BEE5D442}"/>
                </a:ext>
              </a:extLst>
            </p:cNvPr>
            <p:cNvSpPr>
              <a:spLocks/>
            </p:cNvSpPr>
            <p:nvPr/>
          </p:nvSpPr>
          <p:spPr bwMode="auto">
            <a:xfrm>
              <a:off x="10493375" y="4140200"/>
              <a:ext cx="3698875" cy="2911475"/>
            </a:xfrm>
            <a:custGeom>
              <a:avLst/>
              <a:gdLst>
                <a:gd name="T0" fmla="*/ 2012 w 2330"/>
                <a:gd name="T1" fmla="*/ 0 h 1834"/>
                <a:gd name="T2" fmla="*/ 0 w 2330"/>
                <a:gd name="T3" fmla="*/ 1674 h 1834"/>
                <a:gd name="T4" fmla="*/ 88 w 2330"/>
                <a:gd name="T5" fmla="*/ 1834 h 1834"/>
                <a:gd name="T6" fmla="*/ 2330 w 2330"/>
                <a:gd name="T7" fmla="*/ 684 h 1834"/>
              </a:gdLst>
              <a:ahLst/>
              <a:cxnLst>
                <a:cxn ang="0">
                  <a:pos x="T0" y="T1"/>
                </a:cxn>
                <a:cxn ang="0">
                  <a:pos x="T2" y="T3"/>
                </a:cxn>
                <a:cxn ang="0">
                  <a:pos x="T4" y="T5"/>
                </a:cxn>
                <a:cxn ang="0">
                  <a:pos x="T6" y="T7"/>
                </a:cxn>
              </a:cxnLst>
              <a:rect l="0" t="0" r="r" b="b"/>
              <a:pathLst>
                <a:path w="2330" h="1834">
                  <a:moveTo>
                    <a:pt x="2012" y="0"/>
                  </a:moveTo>
                  <a:lnTo>
                    <a:pt x="0" y="1674"/>
                  </a:lnTo>
                  <a:lnTo>
                    <a:pt x="88" y="1834"/>
                  </a:lnTo>
                  <a:lnTo>
                    <a:pt x="2330" y="6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2" name="Freeform 17">
              <a:extLst>
                <a:ext uri="{FF2B5EF4-FFF2-40B4-BE49-F238E27FC236}">
                  <a16:creationId xmlns:a16="http://schemas.microsoft.com/office/drawing/2014/main" id="{4978F8AA-6C7E-44FE-A92D-8F83F26ABC17}"/>
                </a:ext>
              </a:extLst>
            </p:cNvPr>
            <p:cNvSpPr>
              <a:spLocks/>
            </p:cNvSpPr>
            <p:nvPr/>
          </p:nvSpPr>
          <p:spPr bwMode="auto">
            <a:xfrm>
              <a:off x="10493375" y="6797675"/>
              <a:ext cx="2978150" cy="1190625"/>
            </a:xfrm>
            <a:custGeom>
              <a:avLst/>
              <a:gdLst>
                <a:gd name="T0" fmla="*/ 0 w 1876"/>
                <a:gd name="T1" fmla="*/ 0 h 750"/>
                <a:gd name="T2" fmla="*/ 1876 w 1876"/>
                <a:gd name="T3" fmla="*/ 400 h 750"/>
                <a:gd name="T4" fmla="*/ 1768 w 1876"/>
                <a:gd name="T5" fmla="*/ 750 h 750"/>
                <a:gd name="T6" fmla="*/ 88 w 1876"/>
                <a:gd name="T7" fmla="*/ 160 h 750"/>
                <a:gd name="T8" fmla="*/ 0 w 1876"/>
                <a:gd name="T9" fmla="*/ 0 h 750"/>
              </a:gdLst>
              <a:ahLst/>
              <a:cxnLst>
                <a:cxn ang="0">
                  <a:pos x="T0" y="T1"/>
                </a:cxn>
                <a:cxn ang="0">
                  <a:pos x="T2" y="T3"/>
                </a:cxn>
                <a:cxn ang="0">
                  <a:pos x="T4" y="T5"/>
                </a:cxn>
                <a:cxn ang="0">
                  <a:pos x="T6" y="T7"/>
                </a:cxn>
                <a:cxn ang="0">
                  <a:pos x="T8" y="T9"/>
                </a:cxn>
              </a:cxnLst>
              <a:rect l="0" t="0" r="r" b="b"/>
              <a:pathLst>
                <a:path w="1876" h="750">
                  <a:moveTo>
                    <a:pt x="0" y="0"/>
                  </a:moveTo>
                  <a:lnTo>
                    <a:pt x="1876" y="400"/>
                  </a:lnTo>
                  <a:lnTo>
                    <a:pt x="1768" y="750"/>
                  </a:lnTo>
                  <a:lnTo>
                    <a:pt x="88" y="160"/>
                  </a:lnTo>
                  <a:lnTo>
                    <a:pt x="0"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3" name="Freeform 18">
              <a:extLst>
                <a:ext uri="{FF2B5EF4-FFF2-40B4-BE49-F238E27FC236}">
                  <a16:creationId xmlns:a16="http://schemas.microsoft.com/office/drawing/2014/main" id="{0E4585A6-141B-45F2-86DD-5E8656BF35E2}"/>
                </a:ext>
              </a:extLst>
            </p:cNvPr>
            <p:cNvSpPr>
              <a:spLocks/>
            </p:cNvSpPr>
            <p:nvPr/>
          </p:nvSpPr>
          <p:spPr bwMode="auto">
            <a:xfrm>
              <a:off x="10902950" y="5422900"/>
              <a:ext cx="3289300" cy="2397125"/>
            </a:xfrm>
            <a:custGeom>
              <a:avLst/>
              <a:gdLst>
                <a:gd name="T0" fmla="*/ 2072 w 2072"/>
                <a:gd name="T1" fmla="*/ 0 h 1510"/>
                <a:gd name="T2" fmla="*/ 0 w 2072"/>
                <a:gd name="T3" fmla="*/ 1336 h 1510"/>
                <a:gd name="T4" fmla="*/ 48 w 2072"/>
                <a:gd name="T5" fmla="*/ 1510 h 1510"/>
                <a:gd name="T6" fmla="*/ 2046 w 2072"/>
                <a:gd name="T7" fmla="*/ 344 h 1510"/>
                <a:gd name="T8" fmla="*/ 2072 w 2072"/>
                <a:gd name="T9" fmla="*/ 0 h 1510"/>
              </a:gdLst>
              <a:ahLst/>
              <a:cxnLst>
                <a:cxn ang="0">
                  <a:pos x="T0" y="T1"/>
                </a:cxn>
                <a:cxn ang="0">
                  <a:pos x="T2" y="T3"/>
                </a:cxn>
                <a:cxn ang="0">
                  <a:pos x="T4" y="T5"/>
                </a:cxn>
                <a:cxn ang="0">
                  <a:pos x="T6" y="T7"/>
                </a:cxn>
                <a:cxn ang="0">
                  <a:pos x="T8" y="T9"/>
                </a:cxn>
              </a:cxnLst>
              <a:rect l="0" t="0" r="r" b="b"/>
              <a:pathLst>
                <a:path w="2072" h="1510">
                  <a:moveTo>
                    <a:pt x="2072" y="0"/>
                  </a:moveTo>
                  <a:lnTo>
                    <a:pt x="0" y="1336"/>
                  </a:lnTo>
                  <a:lnTo>
                    <a:pt x="48" y="1510"/>
                  </a:lnTo>
                  <a:lnTo>
                    <a:pt x="2046" y="344"/>
                  </a:lnTo>
                  <a:lnTo>
                    <a:pt x="2072" y="0"/>
                  </a:ln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4" name="Freeform 19">
              <a:extLst>
                <a:ext uri="{FF2B5EF4-FFF2-40B4-BE49-F238E27FC236}">
                  <a16:creationId xmlns:a16="http://schemas.microsoft.com/office/drawing/2014/main" id="{75C8C621-C73E-47CB-B80D-1E8AA1A4AF56}"/>
                </a:ext>
              </a:extLst>
            </p:cNvPr>
            <p:cNvSpPr>
              <a:spLocks/>
            </p:cNvSpPr>
            <p:nvPr/>
          </p:nvSpPr>
          <p:spPr bwMode="auto">
            <a:xfrm>
              <a:off x="10902950" y="5422900"/>
              <a:ext cx="3289300" cy="2397125"/>
            </a:xfrm>
            <a:custGeom>
              <a:avLst/>
              <a:gdLst>
                <a:gd name="T0" fmla="*/ 2072 w 2072"/>
                <a:gd name="T1" fmla="*/ 0 h 1510"/>
                <a:gd name="T2" fmla="*/ 0 w 2072"/>
                <a:gd name="T3" fmla="*/ 1336 h 1510"/>
                <a:gd name="T4" fmla="*/ 48 w 2072"/>
                <a:gd name="T5" fmla="*/ 1510 h 1510"/>
                <a:gd name="T6" fmla="*/ 2046 w 2072"/>
                <a:gd name="T7" fmla="*/ 344 h 1510"/>
              </a:gdLst>
              <a:ahLst/>
              <a:cxnLst>
                <a:cxn ang="0">
                  <a:pos x="T0" y="T1"/>
                </a:cxn>
                <a:cxn ang="0">
                  <a:pos x="T2" y="T3"/>
                </a:cxn>
                <a:cxn ang="0">
                  <a:pos x="T4" y="T5"/>
                </a:cxn>
                <a:cxn ang="0">
                  <a:pos x="T6" y="T7"/>
                </a:cxn>
              </a:cxnLst>
              <a:rect l="0" t="0" r="r" b="b"/>
              <a:pathLst>
                <a:path w="2072" h="1510">
                  <a:moveTo>
                    <a:pt x="2072" y="0"/>
                  </a:moveTo>
                  <a:lnTo>
                    <a:pt x="0" y="1336"/>
                  </a:lnTo>
                  <a:lnTo>
                    <a:pt x="48" y="1510"/>
                  </a:lnTo>
                  <a:lnTo>
                    <a:pt x="2046" y="3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5" name="Freeform 20">
              <a:extLst>
                <a:ext uri="{FF2B5EF4-FFF2-40B4-BE49-F238E27FC236}">
                  <a16:creationId xmlns:a16="http://schemas.microsoft.com/office/drawing/2014/main" id="{31CA24FF-AEAC-4B26-A9D1-78B347695938}"/>
                </a:ext>
              </a:extLst>
            </p:cNvPr>
            <p:cNvSpPr>
              <a:spLocks/>
            </p:cNvSpPr>
            <p:nvPr/>
          </p:nvSpPr>
          <p:spPr bwMode="auto">
            <a:xfrm>
              <a:off x="10902950" y="7543800"/>
              <a:ext cx="2251075" cy="1050925"/>
            </a:xfrm>
            <a:custGeom>
              <a:avLst/>
              <a:gdLst>
                <a:gd name="T0" fmla="*/ 0 w 1418"/>
                <a:gd name="T1" fmla="*/ 0 h 662"/>
                <a:gd name="T2" fmla="*/ 1418 w 1418"/>
                <a:gd name="T3" fmla="*/ 562 h 662"/>
                <a:gd name="T4" fmla="*/ 1342 w 1418"/>
                <a:gd name="T5" fmla="*/ 662 h 662"/>
                <a:gd name="T6" fmla="*/ 48 w 1418"/>
                <a:gd name="T7" fmla="*/ 174 h 662"/>
                <a:gd name="T8" fmla="*/ 0 w 1418"/>
                <a:gd name="T9" fmla="*/ 0 h 662"/>
              </a:gdLst>
              <a:ahLst/>
              <a:cxnLst>
                <a:cxn ang="0">
                  <a:pos x="T0" y="T1"/>
                </a:cxn>
                <a:cxn ang="0">
                  <a:pos x="T2" y="T3"/>
                </a:cxn>
                <a:cxn ang="0">
                  <a:pos x="T4" y="T5"/>
                </a:cxn>
                <a:cxn ang="0">
                  <a:pos x="T6" y="T7"/>
                </a:cxn>
                <a:cxn ang="0">
                  <a:pos x="T8" y="T9"/>
                </a:cxn>
              </a:cxnLst>
              <a:rect l="0" t="0" r="r" b="b"/>
              <a:pathLst>
                <a:path w="1418" h="662">
                  <a:moveTo>
                    <a:pt x="0" y="0"/>
                  </a:moveTo>
                  <a:lnTo>
                    <a:pt x="1418" y="562"/>
                  </a:lnTo>
                  <a:lnTo>
                    <a:pt x="1342" y="662"/>
                  </a:lnTo>
                  <a:lnTo>
                    <a:pt x="48" y="174"/>
                  </a:lnTo>
                  <a:lnTo>
                    <a:pt x="0"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6" name="Freeform 21">
              <a:extLst>
                <a:ext uri="{FF2B5EF4-FFF2-40B4-BE49-F238E27FC236}">
                  <a16:creationId xmlns:a16="http://schemas.microsoft.com/office/drawing/2014/main" id="{40767F38-439F-4D2F-A634-11068E9080C9}"/>
                </a:ext>
              </a:extLst>
            </p:cNvPr>
            <p:cNvSpPr>
              <a:spLocks/>
            </p:cNvSpPr>
            <p:nvPr/>
          </p:nvSpPr>
          <p:spPr bwMode="auto">
            <a:xfrm>
              <a:off x="10185400" y="3552825"/>
              <a:ext cx="2349500" cy="2546350"/>
            </a:xfrm>
            <a:custGeom>
              <a:avLst/>
              <a:gdLst>
                <a:gd name="T0" fmla="*/ 858 w 1480"/>
                <a:gd name="T1" fmla="*/ 0 h 1604"/>
                <a:gd name="T2" fmla="*/ 0 w 1480"/>
                <a:gd name="T3" fmla="*/ 860 h 1604"/>
                <a:gd name="T4" fmla="*/ 0 w 1480"/>
                <a:gd name="T5" fmla="*/ 1604 h 1604"/>
                <a:gd name="T6" fmla="*/ 1480 w 1480"/>
                <a:gd name="T7" fmla="*/ 0 h 1604"/>
                <a:gd name="T8" fmla="*/ 858 w 1480"/>
                <a:gd name="T9" fmla="*/ 0 h 1604"/>
              </a:gdLst>
              <a:ahLst/>
              <a:cxnLst>
                <a:cxn ang="0">
                  <a:pos x="T0" y="T1"/>
                </a:cxn>
                <a:cxn ang="0">
                  <a:pos x="T2" y="T3"/>
                </a:cxn>
                <a:cxn ang="0">
                  <a:pos x="T4" y="T5"/>
                </a:cxn>
                <a:cxn ang="0">
                  <a:pos x="T6" y="T7"/>
                </a:cxn>
                <a:cxn ang="0">
                  <a:pos x="T8" y="T9"/>
                </a:cxn>
              </a:cxnLst>
              <a:rect l="0" t="0" r="r" b="b"/>
              <a:pathLst>
                <a:path w="1480" h="1604">
                  <a:moveTo>
                    <a:pt x="858" y="0"/>
                  </a:moveTo>
                  <a:lnTo>
                    <a:pt x="0" y="860"/>
                  </a:lnTo>
                  <a:lnTo>
                    <a:pt x="0" y="1604"/>
                  </a:lnTo>
                  <a:lnTo>
                    <a:pt x="1480" y="0"/>
                  </a:lnTo>
                  <a:lnTo>
                    <a:pt x="858" y="0"/>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7" name="Freeform 22">
              <a:extLst>
                <a:ext uri="{FF2B5EF4-FFF2-40B4-BE49-F238E27FC236}">
                  <a16:creationId xmlns:a16="http://schemas.microsoft.com/office/drawing/2014/main" id="{61687947-5DD4-453B-872C-F38A118797D9}"/>
                </a:ext>
              </a:extLst>
            </p:cNvPr>
            <p:cNvSpPr>
              <a:spLocks/>
            </p:cNvSpPr>
            <p:nvPr/>
          </p:nvSpPr>
          <p:spPr bwMode="auto">
            <a:xfrm>
              <a:off x="11201400" y="7432675"/>
              <a:ext cx="2270125" cy="1162050"/>
            </a:xfrm>
            <a:custGeom>
              <a:avLst/>
              <a:gdLst>
                <a:gd name="T0" fmla="*/ 90 w 1430"/>
                <a:gd name="T1" fmla="*/ 732 h 732"/>
                <a:gd name="T2" fmla="*/ 1322 w 1430"/>
                <a:gd name="T3" fmla="*/ 350 h 732"/>
                <a:gd name="T4" fmla="*/ 1430 w 1430"/>
                <a:gd name="T5" fmla="*/ 0 h 732"/>
                <a:gd name="T6" fmla="*/ 0 w 1430"/>
                <a:gd name="T7" fmla="*/ 646 h 732"/>
                <a:gd name="T8" fmla="*/ 90 w 1430"/>
                <a:gd name="T9" fmla="*/ 732 h 732"/>
              </a:gdLst>
              <a:ahLst/>
              <a:cxnLst>
                <a:cxn ang="0">
                  <a:pos x="T0" y="T1"/>
                </a:cxn>
                <a:cxn ang="0">
                  <a:pos x="T2" y="T3"/>
                </a:cxn>
                <a:cxn ang="0">
                  <a:pos x="T4" y="T5"/>
                </a:cxn>
                <a:cxn ang="0">
                  <a:pos x="T6" y="T7"/>
                </a:cxn>
                <a:cxn ang="0">
                  <a:pos x="T8" y="T9"/>
                </a:cxn>
              </a:cxnLst>
              <a:rect l="0" t="0" r="r" b="b"/>
              <a:pathLst>
                <a:path w="1430" h="732">
                  <a:moveTo>
                    <a:pt x="90" y="732"/>
                  </a:moveTo>
                  <a:lnTo>
                    <a:pt x="1322" y="350"/>
                  </a:lnTo>
                  <a:lnTo>
                    <a:pt x="1430" y="0"/>
                  </a:lnTo>
                  <a:lnTo>
                    <a:pt x="0" y="646"/>
                  </a:lnTo>
                  <a:lnTo>
                    <a:pt x="90" y="732"/>
                  </a:ln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8" name="Freeform 23">
              <a:extLst>
                <a:ext uri="{FF2B5EF4-FFF2-40B4-BE49-F238E27FC236}">
                  <a16:creationId xmlns:a16="http://schemas.microsoft.com/office/drawing/2014/main" id="{532652E7-8C7E-406D-B332-0DEDC3D71204}"/>
                </a:ext>
              </a:extLst>
            </p:cNvPr>
            <p:cNvSpPr>
              <a:spLocks/>
            </p:cNvSpPr>
            <p:nvPr/>
          </p:nvSpPr>
          <p:spPr bwMode="auto">
            <a:xfrm>
              <a:off x="11201400" y="8435975"/>
              <a:ext cx="1952625" cy="158750"/>
            </a:xfrm>
            <a:custGeom>
              <a:avLst/>
              <a:gdLst>
                <a:gd name="T0" fmla="*/ 0 w 1230"/>
                <a:gd name="T1" fmla="*/ 14 h 100"/>
                <a:gd name="T2" fmla="*/ 1230 w 1230"/>
                <a:gd name="T3" fmla="*/ 0 h 100"/>
                <a:gd name="T4" fmla="*/ 1154 w 1230"/>
                <a:gd name="T5" fmla="*/ 100 h 100"/>
                <a:gd name="T6" fmla="*/ 90 w 1230"/>
                <a:gd name="T7" fmla="*/ 100 h 100"/>
                <a:gd name="T8" fmla="*/ 0 w 1230"/>
                <a:gd name="T9" fmla="*/ 14 h 100"/>
              </a:gdLst>
              <a:ahLst/>
              <a:cxnLst>
                <a:cxn ang="0">
                  <a:pos x="T0" y="T1"/>
                </a:cxn>
                <a:cxn ang="0">
                  <a:pos x="T2" y="T3"/>
                </a:cxn>
                <a:cxn ang="0">
                  <a:pos x="T4" y="T5"/>
                </a:cxn>
                <a:cxn ang="0">
                  <a:pos x="T6" y="T7"/>
                </a:cxn>
                <a:cxn ang="0">
                  <a:pos x="T8" y="T9"/>
                </a:cxn>
              </a:cxnLst>
              <a:rect l="0" t="0" r="r" b="b"/>
              <a:pathLst>
                <a:path w="1230" h="100">
                  <a:moveTo>
                    <a:pt x="0" y="14"/>
                  </a:moveTo>
                  <a:lnTo>
                    <a:pt x="1230" y="0"/>
                  </a:lnTo>
                  <a:lnTo>
                    <a:pt x="1154" y="100"/>
                  </a:lnTo>
                  <a:lnTo>
                    <a:pt x="90" y="100"/>
                  </a:lnTo>
                  <a:lnTo>
                    <a:pt x="0" y="14"/>
                  </a:ln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grpSp>
      <p:sp>
        <p:nvSpPr>
          <p:cNvPr id="49" name="Oval 48">
            <a:extLst>
              <a:ext uri="{FF2B5EF4-FFF2-40B4-BE49-F238E27FC236}">
                <a16:creationId xmlns:a16="http://schemas.microsoft.com/office/drawing/2014/main" id="{F2A236D5-6403-415B-843D-2F382A57E083}"/>
              </a:ext>
            </a:extLst>
          </p:cNvPr>
          <p:cNvSpPr/>
          <p:nvPr/>
        </p:nvSpPr>
        <p:spPr>
          <a:xfrm>
            <a:off x="1729909" y="5551236"/>
            <a:ext cx="706530" cy="713822"/>
          </a:xfrm>
          <a:prstGeom prst="ellipse">
            <a:avLst/>
          </a:prstGeom>
          <a:solidFill>
            <a:schemeClr val="tx1">
              <a:lumMod val="65000"/>
              <a:lumOff val="35000"/>
            </a:schemeClr>
          </a:solidFill>
          <a:ln w="12700" cap="flat" cmpd="sng" algn="ctr">
            <a:noFill/>
            <a:prstDash val="solid"/>
            <a:miter lim="800000"/>
          </a:ln>
          <a:effectLst/>
        </p:spPr>
        <p:txBody>
          <a:bodyPr rtlCol="0" anchor="ctr"/>
          <a:lstStyle/>
          <a:p>
            <a:pPr algn="ctr" defTabSz="457200">
              <a:defRPr/>
            </a:pPr>
            <a:r>
              <a:rPr lang="en-US" sz="3200" b="1" kern="0" dirty="0">
                <a:solidFill>
                  <a:prstClr val="white"/>
                </a:solidFill>
                <a:latin typeface="Calibri" panose="020F0502020204030204"/>
              </a:rPr>
              <a:t>1</a:t>
            </a:r>
            <a:endParaRPr lang="en-US" b="1" kern="0" dirty="0">
              <a:solidFill>
                <a:prstClr val="white"/>
              </a:solidFill>
              <a:latin typeface="Calibri" panose="020F0502020204030204"/>
            </a:endParaRPr>
          </a:p>
        </p:txBody>
      </p:sp>
      <p:sp>
        <p:nvSpPr>
          <p:cNvPr id="2" name="Subtitle 3">
            <a:extLst>
              <a:ext uri="{FF2B5EF4-FFF2-40B4-BE49-F238E27FC236}">
                <a16:creationId xmlns:a16="http://schemas.microsoft.com/office/drawing/2014/main" id="{4319AF90-C13A-430C-BFBA-A42BF65D6602}"/>
              </a:ext>
            </a:extLst>
          </p:cNvPr>
          <p:cNvSpPr txBox="1">
            <a:spLocks/>
          </p:cNvSpPr>
          <p:nvPr/>
        </p:nvSpPr>
        <p:spPr>
          <a:xfrm>
            <a:off x="3950288" y="761903"/>
            <a:ext cx="4871140" cy="5691806"/>
          </a:xfrm>
          <a:prstGeom prst="rect">
            <a:avLst/>
          </a:prstGeom>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50000"/>
              </a:lnSpc>
              <a:spcAft>
                <a:spcPts val="1000"/>
              </a:spcAft>
              <a:buNone/>
              <a:defRPr/>
            </a:pPr>
            <a:endParaRPr lang="en-IN" b="1" dirty="0">
              <a:solidFill>
                <a:prstClr val="black"/>
              </a:solidFill>
            </a:endParaRPr>
          </a:p>
        </p:txBody>
      </p:sp>
      <p:sp>
        <p:nvSpPr>
          <p:cNvPr id="25" name="Slide Number Placeholder 7">
            <a:extLst>
              <a:ext uri="{FF2B5EF4-FFF2-40B4-BE49-F238E27FC236}">
                <a16:creationId xmlns:a16="http://schemas.microsoft.com/office/drawing/2014/main" id="{08D792CC-BC7C-4DEE-A4BB-81EE4E92D7D2}"/>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1100" dirty="0">
              <a:solidFill>
                <a:prstClr val="white"/>
              </a:solidFill>
              <a:latin typeface="Calibri" panose="020F0502020204030204"/>
            </a:endParaRPr>
          </a:p>
        </p:txBody>
      </p:sp>
      <p:sp>
        <p:nvSpPr>
          <p:cNvPr id="51" name="Subtitle 3">
            <a:extLst>
              <a:ext uri="{FF2B5EF4-FFF2-40B4-BE49-F238E27FC236}">
                <a16:creationId xmlns:a16="http://schemas.microsoft.com/office/drawing/2014/main" id="{FA2FF32C-8653-CEDA-4A59-28EA4E92FB40}"/>
              </a:ext>
            </a:extLst>
          </p:cNvPr>
          <p:cNvSpPr txBox="1">
            <a:spLocks/>
          </p:cNvSpPr>
          <p:nvPr/>
        </p:nvSpPr>
        <p:spPr>
          <a:xfrm>
            <a:off x="4076715" y="844441"/>
            <a:ext cx="4872661" cy="5603876"/>
          </a:xfrm>
          <a:prstGeom prst="rect">
            <a:avLst/>
          </a:prstGeom>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250000"/>
              </a:lnSpc>
              <a:spcAft>
                <a:spcPts val="1000"/>
              </a:spcAft>
              <a:buNone/>
              <a:defRPr/>
            </a:pPr>
            <a:r>
              <a:rPr lang="en-IN" b="1" dirty="0">
                <a:solidFill>
                  <a:prstClr val="black"/>
                </a:solidFill>
              </a:rPr>
              <a:t>Preference technology for production </a:t>
            </a:r>
          </a:p>
          <a:p>
            <a:pPr>
              <a:spcAft>
                <a:spcPts val="1000"/>
              </a:spcAft>
              <a:buFont typeface="Arial" panose="020B0604020202020204" pitchFamily="34" charset="0"/>
              <a:buChar char="•"/>
              <a:defRPr/>
            </a:pPr>
            <a:r>
              <a:rPr lang="en-IN" dirty="0">
                <a:solidFill>
                  <a:prstClr val="black"/>
                </a:solidFill>
              </a:rPr>
              <a:t>KBR has pioneered the development of advanced digital and proprietary tools, as well as floating systems solutions, and has provided innovative and dependable process technologies. Superior technologies and solutions optimise production, decrease capital costs, and assure dependable, efficient, and flexible operation, which is why companies chose KBR technology for producing water soluble fertilisers. KBR technologies provide a wide range of solutions, from ammonia and nitric acid to UAN.</a:t>
            </a:r>
          </a:p>
          <a:p>
            <a:pPr>
              <a:spcAft>
                <a:spcPts val="1000"/>
              </a:spcAft>
              <a:buFont typeface="Arial" panose="020B0604020202020204" pitchFamily="34" charset="0"/>
              <a:buChar char="•"/>
              <a:defRPr/>
            </a:pPr>
            <a:r>
              <a:rPr lang="en-IN" dirty="0">
                <a:solidFill>
                  <a:prstClr val="black"/>
                </a:solidFill>
              </a:rPr>
              <a:t>Crystallization systems from Veolia Water Technologies, which provides innovative process solutions for water soluble fertiliser around the world, are also popular among businesses. For fertiliser products such as ammonium sulphate, potassium chloride, potassium sulphate, and potassium nitrate, these unique crystallisation methods provide the flexibility to meet a wide range of production requirements while ensuring crystal size and purity.</a:t>
            </a:r>
          </a:p>
        </p:txBody>
      </p:sp>
      <p:sp>
        <p:nvSpPr>
          <p:cNvPr id="4" name="Slide Number Placeholder 3">
            <a:extLst>
              <a:ext uri="{FF2B5EF4-FFF2-40B4-BE49-F238E27FC236}">
                <a16:creationId xmlns:a16="http://schemas.microsoft.com/office/drawing/2014/main" id="{E99D2485-D5C5-DA2F-9CAA-2F94709EFF7E}"/>
              </a:ext>
            </a:extLst>
          </p:cNvPr>
          <p:cNvSpPr>
            <a:spLocks noGrp="1"/>
          </p:cNvSpPr>
          <p:nvPr>
            <p:ph type="sldNum" sz="quarter" idx="7"/>
          </p:nvPr>
        </p:nvSpPr>
        <p:spPr>
          <a:xfrm>
            <a:off x="8679478" y="6703034"/>
            <a:ext cx="353396" cy="154966"/>
          </a:xfrm>
        </p:spPr>
        <p:txBody>
          <a:bodyPr/>
          <a:lstStyle/>
          <a:p>
            <a:pPr marL="38100">
              <a:lnSpc>
                <a:spcPts val="1150"/>
              </a:lnSpc>
            </a:pPr>
            <a:fld id="{81D60167-4931-47E6-BA6A-407CBD079E47}" type="slidenum">
              <a:rPr lang="en-IN" smtClean="0"/>
              <a:pPr marL="38100">
                <a:lnSpc>
                  <a:spcPts val="1150"/>
                </a:lnSpc>
              </a:pPr>
              <a:t>124</a:t>
            </a:fld>
            <a:endParaRPr lang="en-IN" dirty="0"/>
          </a:p>
        </p:txBody>
      </p:sp>
    </p:spTree>
    <p:extLst>
      <p:ext uri="{BB962C8B-B14F-4D97-AF65-F5344CB8AC3E}">
        <p14:creationId xmlns:p14="http://schemas.microsoft.com/office/powerpoint/2010/main" val="9607174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27FF8C1E-A6D5-4962-8D21-59422976EDC5}"/>
              </a:ext>
            </a:extLst>
          </p:cNvPr>
          <p:cNvGrpSpPr/>
          <p:nvPr/>
        </p:nvGrpSpPr>
        <p:grpSpPr>
          <a:xfrm>
            <a:off x="249382" y="894065"/>
            <a:ext cx="3745102" cy="5772864"/>
            <a:chOff x="10185400" y="3552825"/>
            <a:chExt cx="4006850" cy="6610350"/>
          </a:xfrm>
        </p:grpSpPr>
        <p:sp>
          <p:nvSpPr>
            <p:cNvPr id="30" name="Freeform 5">
              <a:extLst>
                <a:ext uri="{FF2B5EF4-FFF2-40B4-BE49-F238E27FC236}">
                  <a16:creationId xmlns:a16="http://schemas.microsoft.com/office/drawing/2014/main" id="{9FF736AC-DA16-4B85-8EDD-D7A659A6DED2}"/>
                </a:ext>
              </a:extLst>
            </p:cNvPr>
            <p:cNvSpPr>
              <a:spLocks/>
            </p:cNvSpPr>
            <p:nvPr/>
          </p:nvSpPr>
          <p:spPr bwMode="auto">
            <a:xfrm>
              <a:off x="11633200" y="9880600"/>
              <a:ext cx="1076325" cy="282575"/>
            </a:xfrm>
            <a:custGeom>
              <a:avLst/>
              <a:gdLst>
                <a:gd name="T0" fmla="*/ 678 w 678"/>
                <a:gd name="T1" fmla="*/ 90 h 178"/>
                <a:gd name="T2" fmla="*/ 678 w 678"/>
                <a:gd name="T3" fmla="*/ 90 h 178"/>
                <a:gd name="T4" fmla="*/ 676 w 678"/>
                <a:gd name="T5" fmla="*/ 108 h 178"/>
                <a:gd name="T6" fmla="*/ 670 w 678"/>
                <a:gd name="T7" fmla="*/ 124 h 178"/>
                <a:gd name="T8" fmla="*/ 662 w 678"/>
                <a:gd name="T9" fmla="*/ 140 h 178"/>
                <a:gd name="T10" fmla="*/ 650 w 678"/>
                <a:gd name="T11" fmla="*/ 152 h 178"/>
                <a:gd name="T12" fmla="*/ 636 w 678"/>
                <a:gd name="T13" fmla="*/ 164 h 178"/>
                <a:gd name="T14" fmla="*/ 620 w 678"/>
                <a:gd name="T15" fmla="*/ 172 h 178"/>
                <a:gd name="T16" fmla="*/ 602 w 678"/>
                <a:gd name="T17" fmla="*/ 176 h 178"/>
                <a:gd name="T18" fmla="*/ 582 w 678"/>
                <a:gd name="T19" fmla="*/ 178 h 178"/>
                <a:gd name="T20" fmla="*/ 96 w 678"/>
                <a:gd name="T21" fmla="*/ 178 h 178"/>
                <a:gd name="T22" fmla="*/ 96 w 678"/>
                <a:gd name="T23" fmla="*/ 178 h 178"/>
                <a:gd name="T24" fmla="*/ 76 w 678"/>
                <a:gd name="T25" fmla="*/ 176 h 178"/>
                <a:gd name="T26" fmla="*/ 58 w 678"/>
                <a:gd name="T27" fmla="*/ 172 h 178"/>
                <a:gd name="T28" fmla="*/ 42 w 678"/>
                <a:gd name="T29" fmla="*/ 164 h 178"/>
                <a:gd name="T30" fmla="*/ 28 w 678"/>
                <a:gd name="T31" fmla="*/ 152 h 178"/>
                <a:gd name="T32" fmla="*/ 16 w 678"/>
                <a:gd name="T33" fmla="*/ 140 h 178"/>
                <a:gd name="T34" fmla="*/ 8 w 678"/>
                <a:gd name="T35" fmla="*/ 124 h 178"/>
                <a:gd name="T36" fmla="*/ 2 w 678"/>
                <a:gd name="T37" fmla="*/ 108 h 178"/>
                <a:gd name="T38" fmla="*/ 0 w 678"/>
                <a:gd name="T39" fmla="*/ 90 h 178"/>
                <a:gd name="T40" fmla="*/ 0 w 678"/>
                <a:gd name="T41" fmla="*/ 90 h 178"/>
                <a:gd name="T42" fmla="*/ 0 w 678"/>
                <a:gd name="T43" fmla="*/ 90 h 178"/>
                <a:gd name="T44" fmla="*/ 2 w 678"/>
                <a:gd name="T45" fmla="*/ 72 h 178"/>
                <a:gd name="T46" fmla="*/ 8 w 678"/>
                <a:gd name="T47" fmla="*/ 54 h 178"/>
                <a:gd name="T48" fmla="*/ 16 w 678"/>
                <a:gd name="T49" fmla="*/ 40 h 178"/>
                <a:gd name="T50" fmla="*/ 28 w 678"/>
                <a:gd name="T51" fmla="*/ 26 h 178"/>
                <a:gd name="T52" fmla="*/ 42 w 678"/>
                <a:gd name="T53" fmla="*/ 16 h 178"/>
                <a:gd name="T54" fmla="*/ 58 w 678"/>
                <a:gd name="T55" fmla="*/ 8 h 178"/>
                <a:gd name="T56" fmla="*/ 76 w 678"/>
                <a:gd name="T57" fmla="*/ 2 h 178"/>
                <a:gd name="T58" fmla="*/ 96 w 678"/>
                <a:gd name="T59" fmla="*/ 0 h 178"/>
                <a:gd name="T60" fmla="*/ 582 w 678"/>
                <a:gd name="T61" fmla="*/ 0 h 178"/>
                <a:gd name="T62" fmla="*/ 582 w 678"/>
                <a:gd name="T63" fmla="*/ 0 h 178"/>
                <a:gd name="T64" fmla="*/ 602 w 678"/>
                <a:gd name="T65" fmla="*/ 2 h 178"/>
                <a:gd name="T66" fmla="*/ 620 w 678"/>
                <a:gd name="T67" fmla="*/ 8 h 178"/>
                <a:gd name="T68" fmla="*/ 636 w 678"/>
                <a:gd name="T69" fmla="*/ 16 h 178"/>
                <a:gd name="T70" fmla="*/ 650 w 678"/>
                <a:gd name="T71" fmla="*/ 26 h 178"/>
                <a:gd name="T72" fmla="*/ 662 w 678"/>
                <a:gd name="T73" fmla="*/ 40 h 178"/>
                <a:gd name="T74" fmla="*/ 670 w 678"/>
                <a:gd name="T75" fmla="*/ 54 h 178"/>
                <a:gd name="T76" fmla="*/ 676 w 678"/>
                <a:gd name="T77" fmla="*/ 72 h 178"/>
                <a:gd name="T78" fmla="*/ 678 w 678"/>
                <a:gd name="T79" fmla="*/ 90 h 178"/>
                <a:gd name="T80" fmla="*/ 678 w 678"/>
                <a:gd name="T81" fmla="*/ 9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8" h="178">
                  <a:moveTo>
                    <a:pt x="678" y="90"/>
                  </a:moveTo>
                  <a:lnTo>
                    <a:pt x="678" y="90"/>
                  </a:lnTo>
                  <a:lnTo>
                    <a:pt x="676" y="108"/>
                  </a:lnTo>
                  <a:lnTo>
                    <a:pt x="670" y="124"/>
                  </a:lnTo>
                  <a:lnTo>
                    <a:pt x="662" y="140"/>
                  </a:lnTo>
                  <a:lnTo>
                    <a:pt x="650" y="152"/>
                  </a:lnTo>
                  <a:lnTo>
                    <a:pt x="636" y="164"/>
                  </a:lnTo>
                  <a:lnTo>
                    <a:pt x="620" y="172"/>
                  </a:lnTo>
                  <a:lnTo>
                    <a:pt x="602" y="176"/>
                  </a:lnTo>
                  <a:lnTo>
                    <a:pt x="582" y="178"/>
                  </a:lnTo>
                  <a:lnTo>
                    <a:pt x="96" y="178"/>
                  </a:lnTo>
                  <a:lnTo>
                    <a:pt x="96" y="178"/>
                  </a:lnTo>
                  <a:lnTo>
                    <a:pt x="76" y="176"/>
                  </a:lnTo>
                  <a:lnTo>
                    <a:pt x="58" y="172"/>
                  </a:lnTo>
                  <a:lnTo>
                    <a:pt x="42" y="164"/>
                  </a:lnTo>
                  <a:lnTo>
                    <a:pt x="28" y="152"/>
                  </a:lnTo>
                  <a:lnTo>
                    <a:pt x="16" y="140"/>
                  </a:lnTo>
                  <a:lnTo>
                    <a:pt x="8" y="124"/>
                  </a:lnTo>
                  <a:lnTo>
                    <a:pt x="2" y="108"/>
                  </a:lnTo>
                  <a:lnTo>
                    <a:pt x="0" y="90"/>
                  </a:lnTo>
                  <a:lnTo>
                    <a:pt x="0" y="90"/>
                  </a:lnTo>
                  <a:lnTo>
                    <a:pt x="0" y="90"/>
                  </a:lnTo>
                  <a:lnTo>
                    <a:pt x="2" y="72"/>
                  </a:lnTo>
                  <a:lnTo>
                    <a:pt x="8" y="54"/>
                  </a:lnTo>
                  <a:lnTo>
                    <a:pt x="16" y="40"/>
                  </a:lnTo>
                  <a:lnTo>
                    <a:pt x="28" y="26"/>
                  </a:lnTo>
                  <a:lnTo>
                    <a:pt x="42" y="16"/>
                  </a:lnTo>
                  <a:lnTo>
                    <a:pt x="58" y="8"/>
                  </a:lnTo>
                  <a:lnTo>
                    <a:pt x="76" y="2"/>
                  </a:lnTo>
                  <a:lnTo>
                    <a:pt x="96" y="0"/>
                  </a:lnTo>
                  <a:lnTo>
                    <a:pt x="582" y="0"/>
                  </a:lnTo>
                  <a:lnTo>
                    <a:pt x="582" y="0"/>
                  </a:lnTo>
                  <a:lnTo>
                    <a:pt x="602" y="2"/>
                  </a:lnTo>
                  <a:lnTo>
                    <a:pt x="620" y="8"/>
                  </a:lnTo>
                  <a:lnTo>
                    <a:pt x="636" y="16"/>
                  </a:lnTo>
                  <a:lnTo>
                    <a:pt x="650" y="26"/>
                  </a:lnTo>
                  <a:lnTo>
                    <a:pt x="662" y="40"/>
                  </a:lnTo>
                  <a:lnTo>
                    <a:pt x="670" y="54"/>
                  </a:lnTo>
                  <a:lnTo>
                    <a:pt x="676" y="72"/>
                  </a:lnTo>
                  <a:lnTo>
                    <a:pt x="678" y="90"/>
                  </a:lnTo>
                  <a:lnTo>
                    <a:pt x="678" y="9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1" name="Freeform 6">
              <a:extLst>
                <a:ext uri="{FF2B5EF4-FFF2-40B4-BE49-F238E27FC236}">
                  <a16:creationId xmlns:a16="http://schemas.microsoft.com/office/drawing/2014/main" id="{2CE51453-00E3-4C79-A289-85FE536BED71}"/>
                </a:ext>
              </a:extLst>
            </p:cNvPr>
            <p:cNvSpPr>
              <a:spLocks/>
            </p:cNvSpPr>
            <p:nvPr/>
          </p:nvSpPr>
          <p:spPr bwMode="auto">
            <a:xfrm>
              <a:off x="11372850" y="9772650"/>
              <a:ext cx="1597025" cy="238125"/>
            </a:xfrm>
            <a:custGeom>
              <a:avLst/>
              <a:gdLst>
                <a:gd name="T0" fmla="*/ 136 w 1006"/>
                <a:gd name="T1" fmla="*/ 150 h 150"/>
                <a:gd name="T2" fmla="*/ 868 w 1006"/>
                <a:gd name="T3" fmla="*/ 150 h 150"/>
                <a:gd name="T4" fmla="*/ 868 w 1006"/>
                <a:gd name="T5" fmla="*/ 150 h 150"/>
                <a:gd name="T6" fmla="*/ 928 w 1006"/>
                <a:gd name="T7" fmla="*/ 90 h 150"/>
                <a:gd name="T8" fmla="*/ 928 w 1006"/>
                <a:gd name="T9" fmla="*/ 90 h 150"/>
                <a:gd name="T10" fmla="*/ 956 w 1006"/>
                <a:gd name="T11" fmla="*/ 60 h 150"/>
                <a:gd name="T12" fmla="*/ 978 w 1006"/>
                <a:gd name="T13" fmla="*/ 36 h 150"/>
                <a:gd name="T14" fmla="*/ 994 w 1006"/>
                <a:gd name="T15" fmla="*/ 16 h 150"/>
                <a:gd name="T16" fmla="*/ 1006 w 1006"/>
                <a:gd name="T17" fmla="*/ 0 h 150"/>
                <a:gd name="T18" fmla="*/ 0 w 1006"/>
                <a:gd name="T19" fmla="*/ 0 h 150"/>
                <a:gd name="T20" fmla="*/ 0 w 1006"/>
                <a:gd name="T21" fmla="*/ 0 h 150"/>
                <a:gd name="T22" fmla="*/ 6 w 1006"/>
                <a:gd name="T23" fmla="*/ 12 h 150"/>
                <a:gd name="T24" fmla="*/ 6 w 1006"/>
                <a:gd name="T25" fmla="*/ 12 h 150"/>
                <a:gd name="T26" fmla="*/ 66 w 1006"/>
                <a:gd name="T27" fmla="*/ 76 h 150"/>
                <a:gd name="T28" fmla="*/ 136 w 1006"/>
                <a:gd name="T29" fmla="*/ 150 h 150"/>
                <a:gd name="T30" fmla="*/ 136 w 1006"/>
                <a:gd name="T3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6" h="150">
                  <a:moveTo>
                    <a:pt x="136" y="150"/>
                  </a:moveTo>
                  <a:lnTo>
                    <a:pt x="868" y="150"/>
                  </a:lnTo>
                  <a:lnTo>
                    <a:pt x="868" y="150"/>
                  </a:lnTo>
                  <a:lnTo>
                    <a:pt x="928" y="90"/>
                  </a:lnTo>
                  <a:lnTo>
                    <a:pt x="928" y="90"/>
                  </a:lnTo>
                  <a:lnTo>
                    <a:pt x="956" y="60"/>
                  </a:lnTo>
                  <a:lnTo>
                    <a:pt x="978" y="36"/>
                  </a:lnTo>
                  <a:lnTo>
                    <a:pt x="994" y="16"/>
                  </a:lnTo>
                  <a:lnTo>
                    <a:pt x="1006" y="0"/>
                  </a:lnTo>
                  <a:lnTo>
                    <a:pt x="0" y="0"/>
                  </a:lnTo>
                  <a:lnTo>
                    <a:pt x="0" y="0"/>
                  </a:lnTo>
                  <a:lnTo>
                    <a:pt x="6" y="12"/>
                  </a:lnTo>
                  <a:lnTo>
                    <a:pt x="6" y="12"/>
                  </a:lnTo>
                  <a:lnTo>
                    <a:pt x="66" y="76"/>
                  </a:lnTo>
                  <a:lnTo>
                    <a:pt x="136" y="150"/>
                  </a:lnTo>
                  <a:lnTo>
                    <a:pt x="136" y="15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2" name="Freeform 7">
              <a:extLst>
                <a:ext uri="{FF2B5EF4-FFF2-40B4-BE49-F238E27FC236}">
                  <a16:creationId xmlns:a16="http://schemas.microsoft.com/office/drawing/2014/main" id="{5B9998DD-44C1-4094-9794-62C72172EE77}"/>
                </a:ext>
              </a:extLst>
            </p:cNvPr>
            <p:cNvSpPr>
              <a:spLocks/>
            </p:cNvSpPr>
            <p:nvPr/>
          </p:nvSpPr>
          <p:spPr bwMode="auto">
            <a:xfrm>
              <a:off x="11318875" y="8988425"/>
              <a:ext cx="1714500" cy="161925"/>
            </a:xfrm>
            <a:custGeom>
              <a:avLst/>
              <a:gdLst>
                <a:gd name="T0" fmla="*/ 1080 w 1080"/>
                <a:gd name="T1" fmla="*/ 50 h 102"/>
                <a:gd name="T2" fmla="*/ 1080 w 1080"/>
                <a:gd name="T3" fmla="*/ 50 h 102"/>
                <a:gd name="T4" fmla="*/ 1078 w 1080"/>
                <a:gd name="T5" fmla="*/ 62 h 102"/>
                <a:gd name="T6" fmla="*/ 1076 w 1080"/>
                <a:gd name="T7" fmla="*/ 70 h 102"/>
                <a:gd name="T8" fmla="*/ 1072 w 1080"/>
                <a:gd name="T9" fmla="*/ 80 h 102"/>
                <a:gd name="T10" fmla="*/ 1066 w 1080"/>
                <a:gd name="T11" fmla="*/ 88 h 102"/>
                <a:gd name="T12" fmla="*/ 1058 w 1080"/>
                <a:gd name="T13" fmla="*/ 94 h 102"/>
                <a:gd name="T14" fmla="*/ 1052 w 1080"/>
                <a:gd name="T15" fmla="*/ 98 h 102"/>
                <a:gd name="T16" fmla="*/ 1042 w 1080"/>
                <a:gd name="T17" fmla="*/ 102 h 102"/>
                <a:gd name="T18" fmla="*/ 1034 w 1080"/>
                <a:gd name="T19" fmla="*/ 102 h 102"/>
                <a:gd name="T20" fmla="*/ 46 w 1080"/>
                <a:gd name="T21" fmla="*/ 102 h 102"/>
                <a:gd name="T22" fmla="*/ 46 w 1080"/>
                <a:gd name="T23" fmla="*/ 102 h 102"/>
                <a:gd name="T24" fmla="*/ 36 w 1080"/>
                <a:gd name="T25" fmla="*/ 102 h 102"/>
                <a:gd name="T26" fmla="*/ 28 w 1080"/>
                <a:gd name="T27" fmla="*/ 98 h 102"/>
                <a:gd name="T28" fmla="*/ 20 w 1080"/>
                <a:gd name="T29" fmla="*/ 94 h 102"/>
                <a:gd name="T30" fmla="*/ 14 w 1080"/>
                <a:gd name="T31" fmla="*/ 88 h 102"/>
                <a:gd name="T32" fmla="*/ 8 w 1080"/>
                <a:gd name="T33" fmla="*/ 80 h 102"/>
                <a:gd name="T34" fmla="*/ 4 w 1080"/>
                <a:gd name="T35" fmla="*/ 70 h 102"/>
                <a:gd name="T36" fmla="*/ 0 w 1080"/>
                <a:gd name="T37" fmla="*/ 62 h 102"/>
                <a:gd name="T38" fmla="*/ 0 w 1080"/>
                <a:gd name="T39" fmla="*/ 50 h 102"/>
                <a:gd name="T40" fmla="*/ 0 w 1080"/>
                <a:gd name="T41" fmla="*/ 50 h 102"/>
                <a:gd name="T42" fmla="*/ 0 w 1080"/>
                <a:gd name="T43" fmla="*/ 50 h 102"/>
                <a:gd name="T44" fmla="*/ 0 w 1080"/>
                <a:gd name="T45" fmla="*/ 40 h 102"/>
                <a:gd name="T46" fmla="*/ 4 w 1080"/>
                <a:gd name="T47" fmla="*/ 32 h 102"/>
                <a:gd name="T48" fmla="*/ 8 w 1080"/>
                <a:gd name="T49" fmla="*/ 22 h 102"/>
                <a:gd name="T50" fmla="*/ 14 w 1080"/>
                <a:gd name="T51" fmla="*/ 14 h 102"/>
                <a:gd name="T52" fmla="*/ 20 w 1080"/>
                <a:gd name="T53" fmla="*/ 8 h 102"/>
                <a:gd name="T54" fmla="*/ 28 w 1080"/>
                <a:gd name="T55" fmla="*/ 4 h 102"/>
                <a:gd name="T56" fmla="*/ 36 w 1080"/>
                <a:gd name="T57" fmla="*/ 0 h 102"/>
                <a:gd name="T58" fmla="*/ 46 w 1080"/>
                <a:gd name="T59" fmla="*/ 0 h 102"/>
                <a:gd name="T60" fmla="*/ 1034 w 1080"/>
                <a:gd name="T61" fmla="*/ 0 h 102"/>
                <a:gd name="T62" fmla="*/ 1034 w 1080"/>
                <a:gd name="T63" fmla="*/ 0 h 102"/>
                <a:gd name="T64" fmla="*/ 1042 w 1080"/>
                <a:gd name="T65" fmla="*/ 0 h 102"/>
                <a:gd name="T66" fmla="*/ 1052 w 1080"/>
                <a:gd name="T67" fmla="*/ 4 h 102"/>
                <a:gd name="T68" fmla="*/ 1058 w 1080"/>
                <a:gd name="T69" fmla="*/ 8 h 102"/>
                <a:gd name="T70" fmla="*/ 1066 w 1080"/>
                <a:gd name="T71" fmla="*/ 14 h 102"/>
                <a:gd name="T72" fmla="*/ 1072 w 1080"/>
                <a:gd name="T73" fmla="*/ 22 h 102"/>
                <a:gd name="T74" fmla="*/ 1076 w 1080"/>
                <a:gd name="T75" fmla="*/ 32 h 102"/>
                <a:gd name="T76" fmla="*/ 1078 w 1080"/>
                <a:gd name="T77" fmla="*/ 40 h 102"/>
                <a:gd name="T78" fmla="*/ 1080 w 1080"/>
                <a:gd name="T79" fmla="*/ 50 h 102"/>
                <a:gd name="T80" fmla="*/ 1080 w 1080"/>
                <a:gd name="T81"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 h="102">
                  <a:moveTo>
                    <a:pt x="1080" y="50"/>
                  </a:moveTo>
                  <a:lnTo>
                    <a:pt x="1080" y="50"/>
                  </a:lnTo>
                  <a:lnTo>
                    <a:pt x="1078" y="62"/>
                  </a:lnTo>
                  <a:lnTo>
                    <a:pt x="1076" y="70"/>
                  </a:lnTo>
                  <a:lnTo>
                    <a:pt x="1072" y="80"/>
                  </a:lnTo>
                  <a:lnTo>
                    <a:pt x="1066" y="88"/>
                  </a:lnTo>
                  <a:lnTo>
                    <a:pt x="1058" y="94"/>
                  </a:lnTo>
                  <a:lnTo>
                    <a:pt x="1052" y="98"/>
                  </a:lnTo>
                  <a:lnTo>
                    <a:pt x="1042" y="102"/>
                  </a:lnTo>
                  <a:lnTo>
                    <a:pt x="1034" y="102"/>
                  </a:lnTo>
                  <a:lnTo>
                    <a:pt x="46" y="102"/>
                  </a:lnTo>
                  <a:lnTo>
                    <a:pt x="46" y="102"/>
                  </a:lnTo>
                  <a:lnTo>
                    <a:pt x="36" y="102"/>
                  </a:lnTo>
                  <a:lnTo>
                    <a:pt x="28" y="98"/>
                  </a:lnTo>
                  <a:lnTo>
                    <a:pt x="20" y="94"/>
                  </a:lnTo>
                  <a:lnTo>
                    <a:pt x="14" y="88"/>
                  </a:lnTo>
                  <a:lnTo>
                    <a:pt x="8" y="80"/>
                  </a:lnTo>
                  <a:lnTo>
                    <a:pt x="4" y="70"/>
                  </a:lnTo>
                  <a:lnTo>
                    <a:pt x="0" y="62"/>
                  </a:lnTo>
                  <a:lnTo>
                    <a:pt x="0" y="50"/>
                  </a:lnTo>
                  <a:lnTo>
                    <a:pt x="0" y="50"/>
                  </a:lnTo>
                  <a:lnTo>
                    <a:pt x="0" y="50"/>
                  </a:lnTo>
                  <a:lnTo>
                    <a:pt x="0" y="40"/>
                  </a:lnTo>
                  <a:lnTo>
                    <a:pt x="4" y="32"/>
                  </a:lnTo>
                  <a:lnTo>
                    <a:pt x="8" y="22"/>
                  </a:lnTo>
                  <a:lnTo>
                    <a:pt x="14" y="14"/>
                  </a:lnTo>
                  <a:lnTo>
                    <a:pt x="20" y="8"/>
                  </a:lnTo>
                  <a:lnTo>
                    <a:pt x="28" y="4"/>
                  </a:lnTo>
                  <a:lnTo>
                    <a:pt x="36" y="0"/>
                  </a:lnTo>
                  <a:lnTo>
                    <a:pt x="46" y="0"/>
                  </a:lnTo>
                  <a:lnTo>
                    <a:pt x="1034" y="0"/>
                  </a:lnTo>
                  <a:lnTo>
                    <a:pt x="1034" y="0"/>
                  </a:lnTo>
                  <a:lnTo>
                    <a:pt x="1042" y="0"/>
                  </a:lnTo>
                  <a:lnTo>
                    <a:pt x="1052" y="4"/>
                  </a:lnTo>
                  <a:lnTo>
                    <a:pt x="1058" y="8"/>
                  </a:lnTo>
                  <a:lnTo>
                    <a:pt x="1066" y="14"/>
                  </a:lnTo>
                  <a:lnTo>
                    <a:pt x="1072" y="22"/>
                  </a:lnTo>
                  <a:lnTo>
                    <a:pt x="1076" y="32"/>
                  </a:lnTo>
                  <a:lnTo>
                    <a:pt x="1078" y="40"/>
                  </a:lnTo>
                  <a:lnTo>
                    <a:pt x="1080" y="50"/>
                  </a:lnTo>
                  <a:lnTo>
                    <a:pt x="1080" y="5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3" name="Freeform 8">
              <a:extLst>
                <a:ext uri="{FF2B5EF4-FFF2-40B4-BE49-F238E27FC236}">
                  <a16:creationId xmlns:a16="http://schemas.microsoft.com/office/drawing/2014/main" id="{A3F439A5-8529-4C90-9292-121F64D11A45}"/>
                </a:ext>
              </a:extLst>
            </p:cNvPr>
            <p:cNvSpPr>
              <a:spLocks/>
            </p:cNvSpPr>
            <p:nvPr/>
          </p:nvSpPr>
          <p:spPr bwMode="auto">
            <a:xfrm>
              <a:off x="11318875" y="9226550"/>
              <a:ext cx="1714500" cy="165100"/>
            </a:xfrm>
            <a:custGeom>
              <a:avLst/>
              <a:gdLst>
                <a:gd name="T0" fmla="*/ 1080 w 1080"/>
                <a:gd name="T1" fmla="*/ 52 h 104"/>
                <a:gd name="T2" fmla="*/ 1080 w 1080"/>
                <a:gd name="T3" fmla="*/ 52 h 104"/>
                <a:gd name="T4" fmla="*/ 1078 w 1080"/>
                <a:gd name="T5" fmla="*/ 62 h 104"/>
                <a:gd name="T6" fmla="*/ 1076 w 1080"/>
                <a:gd name="T7" fmla="*/ 72 h 104"/>
                <a:gd name="T8" fmla="*/ 1072 w 1080"/>
                <a:gd name="T9" fmla="*/ 82 h 104"/>
                <a:gd name="T10" fmla="*/ 1066 w 1080"/>
                <a:gd name="T11" fmla="*/ 88 h 104"/>
                <a:gd name="T12" fmla="*/ 1058 w 1080"/>
                <a:gd name="T13" fmla="*/ 94 h 104"/>
                <a:gd name="T14" fmla="*/ 1052 w 1080"/>
                <a:gd name="T15" fmla="*/ 100 h 104"/>
                <a:gd name="T16" fmla="*/ 1042 w 1080"/>
                <a:gd name="T17" fmla="*/ 102 h 104"/>
                <a:gd name="T18" fmla="*/ 1034 w 1080"/>
                <a:gd name="T19" fmla="*/ 104 h 104"/>
                <a:gd name="T20" fmla="*/ 46 w 1080"/>
                <a:gd name="T21" fmla="*/ 104 h 104"/>
                <a:gd name="T22" fmla="*/ 46 w 1080"/>
                <a:gd name="T23" fmla="*/ 104 h 104"/>
                <a:gd name="T24" fmla="*/ 36 w 1080"/>
                <a:gd name="T25" fmla="*/ 102 h 104"/>
                <a:gd name="T26" fmla="*/ 28 w 1080"/>
                <a:gd name="T27" fmla="*/ 100 h 104"/>
                <a:gd name="T28" fmla="*/ 20 w 1080"/>
                <a:gd name="T29" fmla="*/ 94 h 104"/>
                <a:gd name="T30" fmla="*/ 14 w 1080"/>
                <a:gd name="T31" fmla="*/ 88 h 104"/>
                <a:gd name="T32" fmla="*/ 8 w 1080"/>
                <a:gd name="T33" fmla="*/ 82 h 104"/>
                <a:gd name="T34" fmla="*/ 4 w 1080"/>
                <a:gd name="T35" fmla="*/ 72 h 104"/>
                <a:gd name="T36" fmla="*/ 0 w 1080"/>
                <a:gd name="T37" fmla="*/ 62 h 104"/>
                <a:gd name="T38" fmla="*/ 0 w 1080"/>
                <a:gd name="T39" fmla="*/ 52 h 104"/>
                <a:gd name="T40" fmla="*/ 0 w 1080"/>
                <a:gd name="T41" fmla="*/ 52 h 104"/>
                <a:gd name="T42" fmla="*/ 0 w 1080"/>
                <a:gd name="T43" fmla="*/ 52 h 104"/>
                <a:gd name="T44" fmla="*/ 0 w 1080"/>
                <a:gd name="T45" fmla="*/ 42 h 104"/>
                <a:gd name="T46" fmla="*/ 4 w 1080"/>
                <a:gd name="T47" fmla="*/ 32 h 104"/>
                <a:gd name="T48" fmla="*/ 8 w 1080"/>
                <a:gd name="T49" fmla="*/ 24 h 104"/>
                <a:gd name="T50" fmla="*/ 14 w 1080"/>
                <a:gd name="T51" fmla="*/ 16 h 104"/>
                <a:gd name="T52" fmla="*/ 20 w 1080"/>
                <a:gd name="T53" fmla="*/ 10 h 104"/>
                <a:gd name="T54" fmla="*/ 28 w 1080"/>
                <a:gd name="T55" fmla="*/ 4 h 104"/>
                <a:gd name="T56" fmla="*/ 36 w 1080"/>
                <a:gd name="T57" fmla="*/ 2 h 104"/>
                <a:gd name="T58" fmla="*/ 46 w 1080"/>
                <a:gd name="T59" fmla="*/ 0 h 104"/>
                <a:gd name="T60" fmla="*/ 1034 w 1080"/>
                <a:gd name="T61" fmla="*/ 0 h 104"/>
                <a:gd name="T62" fmla="*/ 1034 w 1080"/>
                <a:gd name="T63" fmla="*/ 0 h 104"/>
                <a:gd name="T64" fmla="*/ 1042 w 1080"/>
                <a:gd name="T65" fmla="*/ 2 h 104"/>
                <a:gd name="T66" fmla="*/ 1052 w 1080"/>
                <a:gd name="T67" fmla="*/ 4 h 104"/>
                <a:gd name="T68" fmla="*/ 1058 w 1080"/>
                <a:gd name="T69" fmla="*/ 10 h 104"/>
                <a:gd name="T70" fmla="*/ 1066 w 1080"/>
                <a:gd name="T71" fmla="*/ 16 h 104"/>
                <a:gd name="T72" fmla="*/ 1072 w 1080"/>
                <a:gd name="T73" fmla="*/ 24 h 104"/>
                <a:gd name="T74" fmla="*/ 1076 w 1080"/>
                <a:gd name="T75" fmla="*/ 32 h 104"/>
                <a:gd name="T76" fmla="*/ 1078 w 1080"/>
                <a:gd name="T77" fmla="*/ 42 h 104"/>
                <a:gd name="T78" fmla="*/ 1080 w 1080"/>
                <a:gd name="T79" fmla="*/ 52 h 104"/>
                <a:gd name="T80" fmla="*/ 1080 w 1080"/>
                <a:gd name="T81"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 h="104">
                  <a:moveTo>
                    <a:pt x="1080" y="52"/>
                  </a:moveTo>
                  <a:lnTo>
                    <a:pt x="1080" y="52"/>
                  </a:lnTo>
                  <a:lnTo>
                    <a:pt x="1078" y="62"/>
                  </a:lnTo>
                  <a:lnTo>
                    <a:pt x="1076" y="72"/>
                  </a:lnTo>
                  <a:lnTo>
                    <a:pt x="1072" y="82"/>
                  </a:lnTo>
                  <a:lnTo>
                    <a:pt x="1066" y="88"/>
                  </a:lnTo>
                  <a:lnTo>
                    <a:pt x="1058" y="94"/>
                  </a:lnTo>
                  <a:lnTo>
                    <a:pt x="1052" y="100"/>
                  </a:lnTo>
                  <a:lnTo>
                    <a:pt x="1042" y="102"/>
                  </a:lnTo>
                  <a:lnTo>
                    <a:pt x="1034" y="104"/>
                  </a:lnTo>
                  <a:lnTo>
                    <a:pt x="46" y="104"/>
                  </a:lnTo>
                  <a:lnTo>
                    <a:pt x="46" y="104"/>
                  </a:lnTo>
                  <a:lnTo>
                    <a:pt x="36" y="102"/>
                  </a:lnTo>
                  <a:lnTo>
                    <a:pt x="28" y="100"/>
                  </a:lnTo>
                  <a:lnTo>
                    <a:pt x="20" y="94"/>
                  </a:lnTo>
                  <a:lnTo>
                    <a:pt x="14" y="88"/>
                  </a:lnTo>
                  <a:lnTo>
                    <a:pt x="8" y="82"/>
                  </a:lnTo>
                  <a:lnTo>
                    <a:pt x="4" y="72"/>
                  </a:lnTo>
                  <a:lnTo>
                    <a:pt x="0" y="62"/>
                  </a:lnTo>
                  <a:lnTo>
                    <a:pt x="0" y="52"/>
                  </a:lnTo>
                  <a:lnTo>
                    <a:pt x="0" y="52"/>
                  </a:lnTo>
                  <a:lnTo>
                    <a:pt x="0" y="52"/>
                  </a:lnTo>
                  <a:lnTo>
                    <a:pt x="0" y="42"/>
                  </a:lnTo>
                  <a:lnTo>
                    <a:pt x="4" y="32"/>
                  </a:lnTo>
                  <a:lnTo>
                    <a:pt x="8" y="24"/>
                  </a:lnTo>
                  <a:lnTo>
                    <a:pt x="14" y="16"/>
                  </a:lnTo>
                  <a:lnTo>
                    <a:pt x="20" y="10"/>
                  </a:lnTo>
                  <a:lnTo>
                    <a:pt x="28" y="4"/>
                  </a:lnTo>
                  <a:lnTo>
                    <a:pt x="36" y="2"/>
                  </a:lnTo>
                  <a:lnTo>
                    <a:pt x="46" y="0"/>
                  </a:lnTo>
                  <a:lnTo>
                    <a:pt x="1034" y="0"/>
                  </a:lnTo>
                  <a:lnTo>
                    <a:pt x="1034" y="0"/>
                  </a:lnTo>
                  <a:lnTo>
                    <a:pt x="1042" y="2"/>
                  </a:lnTo>
                  <a:lnTo>
                    <a:pt x="1052" y="4"/>
                  </a:lnTo>
                  <a:lnTo>
                    <a:pt x="1058" y="10"/>
                  </a:lnTo>
                  <a:lnTo>
                    <a:pt x="1066" y="16"/>
                  </a:lnTo>
                  <a:lnTo>
                    <a:pt x="1072" y="24"/>
                  </a:lnTo>
                  <a:lnTo>
                    <a:pt x="1076" y="32"/>
                  </a:lnTo>
                  <a:lnTo>
                    <a:pt x="1078" y="42"/>
                  </a:lnTo>
                  <a:lnTo>
                    <a:pt x="1080" y="52"/>
                  </a:lnTo>
                  <a:lnTo>
                    <a:pt x="1080" y="5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4" name="Freeform 9">
              <a:extLst>
                <a:ext uri="{FF2B5EF4-FFF2-40B4-BE49-F238E27FC236}">
                  <a16:creationId xmlns:a16="http://schemas.microsoft.com/office/drawing/2014/main" id="{F4BBFABE-589E-4F0B-A0EA-1F5C1EA4D3C3}"/>
                </a:ext>
              </a:extLst>
            </p:cNvPr>
            <p:cNvSpPr>
              <a:spLocks/>
            </p:cNvSpPr>
            <p:nvPr/>
          </p:nvSpPr>
          <p:spPr bwMode="auto">
            <a:xfrm>
              <a:off x="11318875" y="9467850"/>
              <a:ext cx="1714500" cy="165100"/>
            </a:xfrm>
            <a:custGeom>
              <a:avLst/>
              <a:gdLst>
                <a:gd name="T0" fmla="*/ 1080 w 1080"/>
                <a:gd name="T1" fmla="*/ 52 h 104"/>
                <a:gd name="T2" fmla="*/ 1080 w 1080"/>
                <a:gd name="T3" fmla="*/ 52 h 104"/>
                <a:gd name="T4" fmla="*/ 1078 w 1080"/>
                <a:gd name="T5" fmla="*/ 62 h 104"/>
                <a:gd name="T6" fmla="*/ 1076 w 1080"/>
                <a:gd name="T7" fmla="*/ 72 h 104"/>
                <a:gd name="T8" fmla="*/ 1072 w 1080"/>
                <a:gd name="T9" fmla="*/ 80 h 104"/>
                <a:gd name="T10" fmla="*/ 1066 w 1080"/>
                <a:gd name="T11" fmla="*/ 88 h 104"/>
                <a:gd name="T12" fmla="*/ 1058 w 1080"/>
                <a:gd name="T13" fmla="*/ 94 h 104"/>
                <a:gd name="T14" fmla="*/ 1052 w 1080"/>
                <a:gd name="T15" fmla="*/ 100 h 104"/>
                <a:gd name="T16" fmla="*/ 1042 w 1080"/>
                <a:gd name="T17" fmla="*/ 102 h 104"/>
                <a:gd name="T18" fmla="*/ 1034 w 1080"/>
                <a:gd name="T19" fmla="*/ 104 h 104"/>
                <a:gd name="T20" fmla="*/ 46 w 1080"/>
                <a:gd name="T21" fmla="*/ 104 h 104"/>
                <a:gd name="T22" fmla="*/ 46 w 1080"/>
                <a:gd name="T23" fmla="*/ 104 h 104"/>
                <a:gd name="T24" fmla="*/ 36 w 1080"/>
                <a:gd name="T25" fmla="*/ 102 h 104"/>
                <a:gd name="T26" fmla="*/ 28 w 1080"/>
                <a:gd name="T27" fmla="*/ 100 h 104"/>
                <a:gd name="T28" fmla="*/ 20 w 1080"/>
                <a:gd name="T29" fmla="*/ 94 h 104"/>
                <a:gd name="T30" fmla="*/ 14 w 1080"/>
                <a:gd name="T31" fmla="*/ 88 h 104"/>
                <a:gd name="T32" fmla="*/ 8 w 1080"/>
                <a:gd name="T33" fmla="*/ 80 h 104"/>
                <a:gd name="T34" fmla="*/ 4 w 1080"/>
                <a:gd name="T35" fmla="*/ 72 h 104"/>
                <a:gd name="T36" fmla="*/ 0 w 1080"/>
                <a:gd name="T37" fmla="*/ 62 h 104"/>
                <a:gd name="T38" fmla="*/ 0 w 1080"/>
                <a:gd name="T39" fmla="*/ 52 h 104"/>
                <a:gd name="T40" fmla="*/ 0 w 1080"/>
                <a:gd name="T41" fmla="*/ 52 h 104"/>
                <a:gd name="T42" fmla="*/ 0 w 1080"/>
                <a:gd name="T43" fmla="*/ 52 h 104"/>
                <a:gd name="T44" fmla="*/ 0 w 1080"/>
                <a:gd name="T45" fmla="*/ 42 h 104"/>
                <a:gd name="T46" fmla="*/ 4 w 1080"/>
                <a:gd name="T47" fmla="*/ 32 h 104"/>
                <a:gd name="T48" fmla="*/ 8 w 1080"/>
                <a:gd name="T49" fmla="*/ 24 h 104"/>
                <a:gd name="T50" fmla="*/ 14 w 1080"/>
                <a:gd name="T51" fmla="*/ 16 h 104"/>
                <a:gd name="T52" fmla="*/ 20 w 1080"/>
                <a:gd name="T53" fmla="*/ 10 h 104"/>
                <a:gd name="T54" fmla="*/ 28 w 1080"/>
                <a:gd name="T55" fmla="*/ 4 h 104"/>
                <a:gd name="T56" fmla="*/ 36 w 1080"/>
                <a:gd name="T57" fmla="*/ 2 h 104"/>
                <a:gd name="T58" fmla="*/ 46 w 1080"/>
                <a:gd name="T59" fmla="*/ 0 h 104"/>
                <a:gd name="T60" fmla="*/ 1034 w 1080"/>
                <a:gd name="T61" fmla="*/ 0 h 104"/>
                <a:gd name="T62" fmla="*/ 1034 w 1080"/>
                <a:gd name="T63" fmla="*/ 0 h 104"/>
                <a:gd name="T64" fmla="*/ 1042 w 1080"/>
                <a:gd name="T65" fmla="*/ 2 h 104"/>
                <a:gd name="T66" fmla="*/ 1052 w 1080"/>
                <a:gd name="T67" fmla="*/ 4 h 104"/>
                <a:gd name="T68" fmla="*/ 1058 w 1080"/>
                <a:gd name="T69" fmla="*/ 10 h 104"/>
                <a:gd name="T70" fmla="*/ 1066 w 1080"/>
                <a:gd name="T71" fmla="*/ 16 h 104"/>
                <a:gd name="T72" fmla="*/ 1072 w 1080"/>
                <a:gd name="T73" fmla="*/ 24 h 104"/>
                <a:gd name="T74" fmla="*/ 1076 w 1080"/>
                <a:gd name="T75" fmla="*/ 32 h 104"/>
                <a:gd name="T76" fmla="*/ 1078 w 1080"/>
                <a:gd name="T77" fmla="*/ 42 h 104"/>
                <a:gd name="T78" fmla="*/ 1080 w 1080"/>
                <a:gd name="T79" fmla="*/ 52 h 104"/>
                <a:gd name="T80" fmla="*/ 1080 w 1080"/>
                <a:gd name="T81"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 h="104">
                  <a:moveTo>
                    <a:pt x="1080" y="52"/>
                  </a:moveTo>
                  <a:lnTo>
                    <a:pt x="1080" y="52"/>
                  </a:lnTo>
                  <a:lnTo>
                    <a:pt x="1078" y="62"/>
                  </a:lnTo>
                  <a:lnTo>
                    <a:pt x="1076" y="72"/>
                  </a:lnTo>
                  <a:lnTo>
                    <a:pt x="1072" y="80"/>
                  </a:lnTo>
                  <a:lnTo>
                    <a:pt x="1066" y="88"/>
                  </a:lnTo>
                  <a:lnTo>
                    <a:pt x="1058" y="94"/>
                  </a:lnTo>
                  <a:lnTo>
                    <a:pt x="1052" y="100"/>
                  </a:lnTo>
                  <a:lnTo>
                    <a:pt x="1042" y="102"/>
                  </a:lnTo>
                  <a:lnTo>
                    <a:pt x="1034" y="104"/>
                  </a:lnTo>
                  <a:lnTo>
                    <a:pt x="46" y="104"/>
                  </a:lnTo>
                  <a:lnTo>
                    <a:pt x="46" y="104"/>
                  </a:lnTo>
                  <a:lnTo>
                    <a:pt x="36" y="102"/>
                  </a:lnTo>
                  <a:lnTo>
                    <a:pt x="28" y="100"/>
                  </a:lnTo>
                  <a:lnTo>
                    <a:pt x="20" y="94"/>
                  </a:lnTo>
                  <a:lnTo>
                    <a:pt x="14" y="88"/>
                  </a:lnTo>
                  <a:lnTo>
                    <a:pt x="8" y="80"/>
                  </a:lnTo>
                  <a:lnTo>
                    <a:pt x="4" y="72"/>
                  </a:lnTo>
                  <a:lnTo>
                    <a:pt x="0" y="62"/>
                  </a:lnTo>
                  <a:lnTo>
                    <a:pt x="0" y="52"/>
                  </a:lnTo>
                  <a:lnTo>
                    <a:pt x="0" y="52"/>
                  </a:lnTo>
                  <a:lnTo>
                    <a:pt x="0" y="52"/>
                  </a:lnTo>
                  <a:lnTo>
                    <a:pt x="0" y="42"/>
                  </a:lnTo>
                  <a:lnTo>
                    <a:pt x="4" y="32"/>
                  </a:lnTo>
                  <a:lnTo>
                    <a:pt x="8" y="24"/>
                  </a:lnTo>
                  <a:lnTo>
                    <a:pt x="14" y="16"/>
                  </a:lnTo>
                  <a:lnTo>
                    <a:pt x="20" y="10"/>
                  </a:lnTo>
                  <a:lnTo>
                    <a:pt x="28" y="4"/>
                  </a:lnTo>
                  <a:lnTo>
                    <a:pt x="36" y="2"/>
                  </a:lnTo>
                  <a:lnTo>
                    <a:pt x="46" y="0"/>
                  </a:lnTo>
                  <a:lnTo>
                    <a:pt x="1034" y="0"/>
                  </a:lnTo>
                  <a:lnTo>
                    <a:pt x="1034" y="0"/>
                  </a:lnTo>
                  <a:lnTo>
                    <a:pt x="1042" y="2"/>
                  </a:lnTo>
                  <a:lnTo>
                    <a:pt x="1052" y="4"/>
                  </a:lnTo>
                  <a:lnTo>
                    <a:pt x="1058" y="10"/>
                  </a:lnTo>
                  <a:lnTo>
                    <a:pt x="1066" y="16"/>
                  </a:lnTo>
                  <a:lnTo>
                    <a:pt x="1072" y="24"/>
                  </a:lnTo>
                  <a:lnTo>
                    <a:pt x="1076" y="32"/>
                  </a:lnTo>
                  <a:lnTo>
                    <a:pt x="1078" y="42"/>
                  </a:lnTo>
                  <a:lnTo>
                    <a:pt x="1080" y="52"/>
                  </a:lnTo>
                  <a:lnTo>
                    <a:pt x="1080" y="5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5" name="Freeform 10">
              <a:extLst>
                <a:ext uri="{FF2B5EF4-FFF2-40B4-BE49-F238E27FC236}">
                  <a16:creationId xmlns:a16="http://schemas.microsoft.com/office/drawing/2014/main" id="{4667C848-4C78-4C68-9E6E-C39F71D74554}"/>
                </a:ext>
              </a:extLst>
            </p:cNvPr>
            <p:cNvSpPr>
              <a:spLocks/>
            </p:cNvSpPr>
            <p:nvPr/>
          </p:nvSpPr>
          <p:spPr bwMode="auto">
            <a:xfrm>
              <a:off x="11318875" y="9683750"/>
              <a:ext cx="1698625" cy="101600"/>
            </a:xfrm>
            <a:custGeom>
              <a:avLst/>
              <a:gdLst>
                <a:gd name="T0" fmla="*/ 1070 w 1070"/>
                <a:gd name="T1" fmla="*/ 32 h 64"/>
                <a:gd name="T2" fmla="*/ 1070 w 1070"/>
                <a:gd name="T3" fmla="*/ 32 h 64"/>
                <a:gd name="T4" fmla="*/ 1070 w 1070"/>
                <a:gd name="T5" fmla="*/ 38 h 64"/>
                <a:gd name="T6" fmla="*/ 1068 w 1070"/>
                <a:gd name="T7" fmla="*/ 44 h 64"/>
                <a:gd name="T8" fmla="*/ 1064 w 1070"/>
                <a:gd name="T9" fmla="*/ 50 h 64"/>
                <a:gd name="T10" fmla="*/ 1058 w 1070"/>
                <a:gd name="T11" fmla="*/ 56 h 64"/>
                <a:gd name="T12" fmla="*/ 1050 w 1070"/>
                <a:gd name="T13" fmla="*/ 60 h 64"/>
                <a:gd name="T14" fmla="*/ 1044 w 1070"/>
                <a:gd name="T15" fmla="*/ 62 h 64"/>
                <a:gd name="T16" fmla="*/ 1034 w 1070"/>
                <a:gd name="T17" fmla="*/ 64 h 64"/>
                <a:gd name="T18" fmla="*/ 1026 w 1070"/>
                <a:gd name="T19" fmla="*/ 64 h 64"/>
                <a:gd name="T20" fmla="*/ 46 w 1070"/>
                <a:gd name="T21" fmla="*/ 64 h 64"/>
                <a:gd name="T22" fmla="*/ 46 w 1070"/>
                <a:gd name="T23" fmla="*/ 64 h 64"/>
                <a:gd name="T24" fmla="*/ 36 w 1070"/>
                <a:gd name="T25" fmla="*/ 64 h 64"/>
                <a:gd name="T26" fmla="*/ 28 w 1070"/>
                <a:gd name="T27" fmla="*/ 62 h 64"/>
                <a:gd name="T28" fmla="*/ 20 w 1070"/>
                <a:gd name="T29" fmla="*/ 60 h 64"/>
                <a:gd name="T30" fmla="*/ 14 w 1070"/>
                <a:gd name="T31" fmla="*/ 56 h 64"/>
                <a:gd name="T32" fmla="*/ 8 w 1070"/>
                <a:gd name="T33" fmla="*/ 50 h 64"/>
                <a:gd name="T34" fmla="*/ 4 w 1070"/>
                <a:gd name="T35" fmla="*/ 44 h 64"/>
                <a:gd name="T36" fmla="*/ 0 w 1070"/>
                <a:gd name="T37" fmla="*/ 38 h 64"/>
                <a:gd name="T38" fmla="*/ 0 w 1070"/>
                <a:gd name="T39" fmla="*/ 32 h 64"/>
                <a:gd name="T40" fmla="*/ 0 w 1070"/>
                <a:gd name="T41" fmla="*/ 32 h 64"/>
                <a:gd name="T42" fmla="*/ 0 w 1070"/>
                <a:gd name="T43" fmla="*/ 32 h 64"/>
                <a:gd name="T44" fmla="*/ 0 w 1070"/>
                <a:gd name="T45" fmla="*/ 26 h 64"/>
                <a:gd name="T46" fmla="*/ 4 w 1070"/>
                <a:gd name="T47" fmla="*/ 20 h 64"/>
                <a:gd name="T48" fmla="*/ 8 w 1070"/>
                <a:gd name="T49" fmla="*/ 14 h 64"/>
                <a:gd name="T50" fmla="*/ 14 w 1070"/>
                <a:gd name="T51" fmla="*/ 10 h 64"/>
                <a:gd name="T52" fmla="*/ 20 w 1070"/>
                <a:gd name="T53" fmla="*/ 4 h 64"/>
                <a:gd name="T54" fmla="*/ 28 w 1070"/>
                <a:gd name="T55" fmla="*/ 2 h 64"/>
                <a:gd name="T56" fmla="*/ 36 w 1070"/>
                <a:gd name="T57" fmla="*/ 0 h 64"/>
                <a:gd name="T58" fmla="*/ 46 w 1070"/>
                <a:gd name="T59" fmla="*/ 0 h 64"/>
                <a:gd name="T60" fmla="*/ 1026 w 1070"/>
                <a:gd name="T61" fmla="*/ 0 h 64"/>
                <a:gd name="T62" fmla="*/ 1026 w 1070"/>
                <a:gd name="T63" fmla="*/ 0 h 64"/>
                <a:gd name="T64" fmla="*/ 1034 w 1070"/>
                <a:gd name="T65" fmla="*/ 0 h 64"/>
                <a:gd name="T66" fmla="*/ 1044 w 1070"/>
                <a:gd name="T67" fmla="*/ 2 h 64"/>
                <a:gd name="T68" fmla="*/ 1050 w 1070"/>
                <a:gd name="T69" fmla="*/ 4 h 64"/>
                <a:gd name="T70" fmla="*/ 1058 w 1070"/>
                <a:gd name="T71" fmla="*/ 10 h 64"/>
                <a:gd name="T72" fmla="*/ 1064 w 1070"/>
                <a:gd name="T73" fmla="*/ 14 h 64"/>
                <a:gd name="T74" fmla="*/ 1068 w 1070"/>
                <a:gd name="T75" fmla="*/ 20 h 64"/>
                <a:gd name="T76" fmla="*/ 1070 w 1070"/>
                <a:gd name="T77" fmla="*/ 26 h 64"/>
                <a:gd name="T78" fmla="*/ 1070 w 1070"/>
                <a:gd name="T79" fmla="*/ 32 h 64"/>
                <a:gd name="T80" fmla="*/ 1070 w 1070"/>
                <a:gd name="T81"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0" h="64">
                  <a:moveTo>
                    <a:pt x="1070" y="32"/>
                  </a:moveTo>
                  <a:lnTo>
                    <a:pt x="1070" y="32"/>
                  </a:lnTo>
                  <a:lnTo>
                    <a:pt x="1070" y="38"/>
                  </a:lnTo>
                  <a:lnTo>
                    <a:pt x="1068" y="44"/>
                  </a:lnTo>
                  <a:lnTo>
                    <a:pt x="1064" y="50"/>
                  </a:lnTo>
                  <a:lnTo>
                    <a:pt x="1058" y="56"/>
                  </a:lnTo>
                  <a:lnTo>
                    <a:pt x="1050" y="60"/>
                  </a:lnTo>
                  <a:lnTo>
                    <a:pt x="1044" y="62"/>
                  </a:lnTo>
                  <a:lnTo>
                    <a:pt x="1034" y="64"/>
                  </a:lnTo>
                  <a:lnTo>
                    <a:pt x="1026" y="64"/>
                  </a:lnTo>
                  <a:lnTo>
                    <a:pt x="46" y="64"/>
                  </a:lnTo>
                  <a:lnTo>
                    <a:pt x="46" y="64"/>
                  </a:lnTo>
                  <a:lnTo>
                    <a:pt x="36" y="64"/>
                  </a:lnTo>
                  <a:lnTo>
                    <a:pt x="28" y="62"/>
                  </a:lnTo>
                  <a:lnTo>
                    <a:pt x="20" y="60"/>
                  </a:lnTo>
                  <a:lnTo>
                    <a:pt x="14" y="56"/>
                  </a:lnTo>
                  <a:lnTo>
                    <a:pt x="8" y="50"/>
                  </a:lnTo>
                  <a:lnTo>
                    <a:pt x="4" y="44"/>
                  </a:lnTo>
                  <a:lnTo>
                    <a:pt x="0" y="38"/>
                  </a:lnTo>
                  <a:lnTo>
                    <a:pt x="0" y="32"/>
                  </a:lnTo>
                  <a:lnTo>
                    <a:pt x="0" y="32"/>
                  </a:lnTo>
                  <a:lnTo>
                    <a:pt x="0" y="32"/>
                  </a:lnTo>
                  <a:lnTo>
                    <a:pt x="0" y="26"/>
                  </a:lnTo>
                  <a:lnTo>
                    <a:pt x="4" y="20"/>
                  </a:lnTo>
                  <a:lnTo>
                    <a:pt x="8" y="14"/>
                  </a:lnTo>
                  <a:lnTo>
                    <a:pt x="14" y="10"/>
                  </a:lnTo>
                  <a:lnTo>
                    <a:pt x="20" y="4"/>
                  </a:lnTo>
                  <a:lnTo>
                    <a:pt x="28" y="2"/>
                  </a:lnTo>
                  <a:lnTo>
                    <a:pt x="36" y="0"/>
                  </a:lnTo>
                  <a:lnTo>
                    <a:pt x="46" y="0"/>
                  </a:lnTo>
                  <a:lnTo>
                    <a:pt x="1026" y="0"/>
                  </a:lnTo>
                  <a:lnTo>
                    <a:pt x="1026" y="0"/>
                  </a:lnTo>
                  <a:lnTo>
                    <a:pt x="1034" y="0"/>
                  </a:lnTo>
                  <a:lnTo>
                    <a:pt x="1044" y="2"/>
                  </a:lnTo>
                  <a:lnTo>
                    <a:pt x="1050" y="4"/>
                  </a:lnTo>
                  <a:lnTo>
                    <a:pt x="1058" y="10"/>
                  </a:lnTo>
                  <a:lnTo>
                    <a:pt x="1064" y="14"/>
                  </a:lnTo>
                  <a:lnTo>
                    <a:pt x="1068" y="20"/>
                  </a:lnTo>
                  <a:lnTo>
                    <a:pt x="1070" y="26"/>
                  </a:lnTo>
                  <a:lnTo>
                    <a:pt x="1070" y="32"/>
                  </a:lnTo>
                  <a:lnTo>
                    <a:pt x="1070" y="3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6" name="Freeform 11">
              <a:extLst>
                <a:ext uri="{FF2B5EF4-FFF2-40B4-BE49-F238E27FC236}">
                  <a16:creationId xmlns:a16="http://schemas.microsoft.com/office/drawing/2014/main" id="{6BD620CB-1291-4B4B-8CD7-3A11CDF0A354}"/>
                </a:ext>
              </a:extLst>
            </p:cNvPr>
            <p:cNvSpPr>
              <a:spLocks/>
            </p:cNvSpPr>
            <p:nvPr/>
          </p:nvSpPr>
          <p:spPr bwMode="auto">
            <a:xfrm>
              <a:off x="11306175" y="8747125"/>
              <a:ext cx="1739900" cy="165100"/>
            </a:xfrm>
            <a:custGeom>
              <a:avLst/>
              <a:gdLst>
                <a:gd name="T0" fmla="*/ 1096 w 1096"/>
                <a:gd name="T1" fmla="*/ 52 h 104"/>
                <a:gd name="T2" fmla="*/ 1096 w 1096"/>
                <a:gd name="T3" fmla="*/ 52 h 104"/>
                <a:gd name="T4" fmla="*/ 1094 w 1096"/>
                <a:gd name="T5" fmla="*/ 62 h 104"/>
                <a:gd name="T6" fmla="*/ 1092 w 1096"/>
                <a:gd name="T7" fmla="*/ 72 h 104"/>
                <a:gd name="T8" fmla="*/ 1088 w 1096"/>
                <a:gd name="T9" fmla="*/ 80 h 104"/>
                <a:gd name="T10" fmla="*/ 1082 w 1096"/>
                <a:gd name="T11" fmla="*/ 88 h 104"/>
                <a:gd name="T12" fmla="*/ 1074 w 1096"/>
                <a:gd name="T13" fmla="*/ 94 h 104"/>
                <a:gd name="T14" fmla="*/ 1066 w 1096"/>
                <a:gd name="T15" fmla="*/ 98 h 104"/>
                <a:gd name="T16" fmla="*/ 1058 w 1096"/>
                <a:gd name="T17" fmla="*/ 102 h 104"/>
                <a:gd name="T18" fmla="*/ 1048 w 1096"/>
                <a:gd name="T19" fmla="*/ 104 h 104"/>
                <a:gd name="T20" fmla="*/ 46 w 1096"/>
                <a:gd name="T21" fmla="*/ 104 h 104"/>
                <a:gd name="T22" fmla="*/ 46 w 1096"/>
                <a:gd name="T23" fmla="*/ 104 h 104"/>
                <a:gd name="T24" fmla="*/ 38 w 1096"/>
                <a:gd name="T25" fmla="*/ 102 h 104"/>
                <a:gd name="T26" fmla="*/ 28 w 1096"/>
                <a:gd name="T27" fmla="*/ 98 h 104"/>
                <a:gd name="T28" fmla="*/ 20 w 1096"/>
                <a:gd name="T29" fmla="*/ 94 h 104"/>
                <a:gd name="T30" fmla="*/ 14 w 1096"/>
                <a:gd name="T31" fmla="*/ 88 h 104"/>
                <a:gd name="T32" fmla="*/ 8 w 1096"/>
                <a:gd name="T33" fmla="*/ 80 h 104"/>
                <a:gd name="T34" fmla="*/ 4 w 1096"/>
                <a:gd name="T35" fmla="*/ 72 h 104"/>
                <a:gd name="T36" fmla="*/ 0 w 1096"/>
                <a:gd name="T37" fmla="*/ 62 h 104"/>
                <a:gd name="T38" fmla="*/ 0 w 1096"/>
                <a:gd name="T39" fmla="*/ 52 h 104"/>
                <a:gd name="T40" fmla="*/ 0 w 1096"/>
                <a:gd name="T41" fmla="*/ 52 h 104"/>
                <a:gd name="T42" fmla="*/ 0 w 1096"/>
                <a:gd name="T43" fmla="*/ 52 h 104"/>
                <a:gd name="T44" fmla="*/ 0 w 1096"/>
                <a:gd name="T45" fmla="*/ 42 h 104"/>
                <a:gd name="T46" fmla="*/ 4 w 1096"/>
                <a:gd name="T47" fmla="*/ 32 h 104"/>
                <a:gd name="T48" fmla="*/ 8 w 1096"/>
                <a:gd name="T49" fmla="*/ 22 h 104"/>
                <a:gd name="T50" fmla="*/ 14 w 1096"/>
                <a:gd name="T51" fmla="*/ 16 h 104"/>
                <a:gd name="T52" fmla="*/ 20 w 1096"/>
                <a:gd name="T53" fmla="*/ 8 h 104"/>
                <a:gd name="T54" fmla="*/ 28 w 1096"/>
                <a:gd name="T55" fmla="*/ 4 h 104"/>
                <a:gd name="T56" fmla="*/ 38 w 1096"/>
                <a:gd name="T57" fmla="*/ 2 h 104"/>
                <a:gd name="T58" fmla="*/ 46 w 1096"/>
                <a:gd name="T59" fmla="*/ 0 h 104"/>
                <a:gd name="T60" fmla="*/ 1048 w 1096"/>
                <a:gd name="T61" fmla="*/ 0 h 104"/>
                <a:gd name="T62" fmla="*/ 1048 w 1096"/>
                <a:gd name="T63" fmla="*/ 0 h 104"/>
                <a:gd name="T64" fmla="*/ 1058 w 1096"/>
                <a:gd name="T65" fmla="*/ 2 h 104"/>
                <a:gd name="T66" fmla="*/ 1066 w 1096"/>
                <a:gd name="T67" fmla="*/ 4 h 104"/>
                <a:gd name="T68" fmla="*/ 1074 w 1096"/>
                <a:gd name="T69" fmla="*/ 8 h 104"/>
                <a:gd name="T70" fmla="*/ 1082 w 1096"/>
                <a:gd name="T71" fmla="*/ 16 h 104"/>
                <a:gd name="T72" fmla="*/ 1088 w 1096"/>
                <a:gd name="T73" fmla="*/ 22 h 104"/>
                <a:gd name="T74" fmla="*/ 1092 w 1096"/>
                <a:gd name="T75" fmla="*/ 32 h 104"/>
                <a:gd name="T76" fmla="*/ 1094 w 1096"/>
                <a:gd name="T77" fmla="*/ 42 h 104"/>
                <a:gd name="T78" fmla="*/ 1096 w 1096"/>
                <a:gd name="T79" fmla="*/ 52 h 104"/>
                <a:gd name="T80" fmla="*/ 1096 w 1096"/>
                <a:gd name="T81"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6" h="104">
                  <a:moveTo>
                    <a:pt x="1096" y="52"/>
                  </a:moveTo>
                  <a:lnTo>
                    <a:pt x="1096" y="52"/>
                  </a:lnTo>
                  <a:lnTo>
                    <a:pt x="1094" y="62"/>
                  </a:lnTo>
                  <a:lnTo>
                    <a:pt x="1092" y="72"/>
                  </a:lnTo>
                  <a:lnTo>
                    <a:pt x="1088" y="80"/>
                  </a:lnTo>
                  <a:lnTo>
                    <a:pt x="1082" y="88"/>
                  </a:lnTo>
                  <a:lnTo>
                    <a:pt x="1074" y="94"/>
                  </a:lnTo>
                  <a:lnTo>
                    <a:pt x="1066" y="98"/>
                  </a:lnTo>
                  <a:lnTo>
                    <a:pt x="1058" y="102"/>
                  </a:lnTo>
                  <a:lnTo>
                    <a:pt x="1048" y="104"/>
                  </a:lnTo>
                  <a:lnTo>
                    <a:pt x="46" y="104"/>
                  </a:lnTo>
                  <a:lnTo>
                    <a:pt x="46" y="104"/>
                  </a:lnTo>
                  <a:lnTo>
                    <a:pt x="38" y="102"/>
                  </a:lnTo>
                  <a:lnTo>
                    <a:pt x="28" y="98"/>
                  </a:lnTo>
                  <a:lnTo>
                    <a:pt x="20" y="94"/>
                  </a:lnTo>
                  <a:lnTo>
                    <a:pt x="14" y="88"/>
                  </a:lnTo>
                  <a:lnTo>
                    <a:pt x="8" y="80"/>
                  </a:lnTo>
                  <a:lnTo>
                    <a:pt x="4" y="72"/>
                  </a:lnTo>
                  <a:lnTo>
                    <a:pt x="0" y="62"/>
                  </a:lnTo>
                  <a:lnTo>
                    <a:pt x="0" y="52"/>
                  </a:lnTo>
                  <a:lnTo>
                    <a:pt x="0" y="52"/>
                  </a:lnTo>
                  <a:lnTo>
                    <a:pt x="0" y="52"/>
                  </a:lnTo>
                  <a:lnTo>
                    <a:pt x="0" y="42"/>
                  </a:lnTo>
                  <a:lnTo>
                    <a:pt x="4" y="32"/>
                  </a:lnTo>
                  <a:lnTo>
                    <a:pt x="8" y="22"/>
                  </a:lnTo>
                  <a:lnTo>
                    <a:pt x="14" y="16"/>
                  </a:lnTo>
                  <a:lnTo>
                    <a:pt x="20" y="8"/>
                  </a:lnTo>
                  <a:lnTo>
                    <a:pt x="28" y="4"/>
                  </a:lnTo>
                  <a:lnTo>
                    <a:pt x="38" y="2"/>
                  </a:lnTo>
                  <a:lnTo>
                    <a:pt x="46" y="0"/>
                  </a:lnTo>
                  <a:lnTo>
                    <a:pt x="1048" y="0"/>
                  </a:lnTo>
                  <a:lnTo>
                    <a:pt x="1048" y="0"/>
                  </a:lnTo>
                  <a:lnTo>
                    <a:pt x="1058" y="2"/>
                  </a:lnTo>
                  <a:lnTo>
                    <a:pt x="1066" y="4"/>
                  </a:lnTo>
                  <a:lnTo>
                    <a:pt x="1074" y="8"/>
                  </a:lnTo>
                  <a:lnTo>
                    <a:pt x="1082" y="16"/>
                  </a:lnTo>
                  <a:lnTo>
                    <a:pt x="1088" y="22"/>
                  </a:lnTo>
                  <a:lnTo>
                    <a:pt x="1092" y="32"/>
                  </a:lnTo>
                  <a:lnTo>
                    <a:pt x="1094" y="42"/>
                  </a:lnTo>
                  <a:lnTo>
                    <a:pt x="1096" y="52"/>
                  </a:lnTo>
                  <a:lnTo>
                    <a:pt x="1096" y="5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7" name="Freeform 12">
              <a:extLst>
                <a:ext uri="{FF2B5EF4-FFF2-40B4-BE49-F238E27FC236}">
                  <a16:creationId xmlns:a16="http://schemas.microsoft.com/office/drawing/2014/main" id="{8D1426B1-B38C-4430-9D4B-3EB0BEBF655F}"/>
                </a:ext>
              </a:extLst>
            </p:cNvPr>
            <p:cNvSpPr>
              <a:spLocks/>
            </p:cNvSpPr>
            <p:nvPr/>
          </p:nvSpPr>
          <p:spPr bwMode="auto">
            <a:xfrm>
              <a:off x="11547474" y="3552825"/>
              <a:ext cx="2644775" cy="1673225"/>
            </a:xfrm>
            <a:custGeom>
              <a:avLst/>
              <a:gdLst>
                <a:gd name="T0" fmla="*/ 0 w 1666"/>
                <a:gd name="T1" fmla="*/ 0 h 1054"/>
                <a:gd name="T2" fmla="*/ 1666 w 1666"/>
                <a:gd name="T3" fmla="*/ 1054 h 1054"/>
                <a:gd name="T4" fmla="*/ 1348 w 1666"/>
                <a:gd name="T5" fmla="*/ 370 h 1054"/>
                <a:gd name="T6" fmla="*/ 622 w 1666"/>
                <a:gd name="T7" fmla="*/ 0 h 1054"/>
                <a:gd name="T8" fmla="*/ 0 w 1666"/>
                <a:gd name="T9" fmla="*/ 0 h 1054"/>
              </a:gdLst>
              <a:ahLst/>
              <a:cxnLst>
                <a:cxn ang="0">
                  <a:pos x="T0" y="T1"/>
                </a:cxn>
                <a:cxn ang="0">
                  <a:pos x="T2" y="T3"/>
                </a:cxn>
                <a:cxn ang="0">
                  <a:pos x="T4" y="T5"/>
                </a:cxn>
                <a:cxn ang="0">
                  <a:pos x="T6" y="T7"/>
                </a:cxn>
                <a:cxn ang="0">
                  <a:pos x="T8" y="T9"/>
                </a:cxn>
              </a:cxnLst>
              <a:rect l="0" t="0" r="r" b="b"/>
              <a:pathLst>
                <a:path w="1666" h="1054">
                  <a:moveTo>
                    <a:pt x="0" y="0"/>
                  </a:moveTo>
                  <a:lnTo>
                    <a:pt x="1666" y="1054"/>
                  </a:lnTo>
                  <a:lnTo>
                    <a:pt x="1348" y="370"/>
                  </a:lnTo>
                  <a:lnTo>
                    <a:pt x="622" y="0"/>
                  </a:lnTo>
                  <a:lnTo>
                    <a:pt x="0"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8" name="Freeform 13">
              <a:extLst>
                <a:ext uri="{FF2B5EF4-FFF2-40B4-BE49-F238E27FC236}">
                  <a16:creationId xmlns:a16="http://schemas.microsoft.com/office/drawing/2014/main" id="{B8DAF96E-9468-4A18-94E6-90FE617F326D}"/>
                </a:ext>
              </a:extLst>
            </p:cNvPr>
            <p:cNvSpPr>
              <a:spLocks/>
            </p:cNvSpPr>
            <p:nvPr/>
          </p:nvSpPr>
          <p:spPr bwMode="auto">
            <a:xfrm>
              <a:off x="11547475" y="3552825"/>
              <a:ext cx="2644775" cy="1673225"/>
            </a:xfrm>
            <a:custGeom>
              <a:avLst/>
              <a:gdLst>
                <a:gd name="T0" fmla="*/ 0 w 1666"/>
                <a:gd name="T1" fmla="*/ 0 h 1054"/>
                <a:gd name="T2" fmla="*/ 1666 w 1666"/>
                <a:gd name="T3" fmla="*/ 1054 h 1054"/>
                <a:gd name="T4" fmla="*/ 1348 w 1666"/>
                <a:gd name="T5" fmla="*/ 370 h 1054"/>
                <a:gd name="T6" fmla="*/ 622 w 1666"/>
                <a:gd name="T7" fmla="*/ 0 h 1054"/>
              </a:gdLst>
              <a:ahLst/>
              <a:cxnLst>
                <a:cxn ang="0">
                  <a:pos x="T0" y="T1"/>
                </a:cxn>
                <a:cxn ang="0">
                  <a:pos x="T2" y="T3"/>
                </a:cxn>
                <a:cxn ang="0">
                  <a:pos x="T4" y="T5"/>
                </a:cxn>
                <a:cxn ang="0">
                  <a:pos x="T6" y="T7"/>
                </a:cxn>
              </a:cxnLst>
              <a:rect l="0" t="0" r="r" b="b"/>
              <a:pathLst>
                <a:path w="1666" h="1054">
                  <a:moveTo>
                    <a:pt x="0" y="0"/>
                  </a:moveTo>
                  <a:lnTo>
                    <a:pt x="1666" y="1054"/>
                  </a:lnTo>
                  <a:lnTo>
                    <a:pt x="1348" y="370"/>
                  </a:lnTo>
                  <a:lnTo>
                    <a:pt x="6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9" name="Freeform 14">
              <a:extLst>
                <a:ext uri="{FF2B5EF4-FFF2-40B4-BE49-F238E27FC236}">
                  <a16:creationId xmlns:a16="http://schemas.microsoft.com/office/drawing/2014/main" id="{343CD1B4-F0ED-45AC-81C7-B8E2731E3865}"/>
                </a:ext>
              </a:extLst>
            </p:cNvPr>
            <p:cNvSpPr>
              <a:spLocks/>
            </p:cNvSpPr>
            <p:nvPr/>
          </p:nvSpPr>
          <p:spPr bwMode="auto">
            <a:xfrm>
              <a:off x="10185400" y="4918075"/>
              <a:ext cx="4006850" cy="1181100"/>
            </a:xfrm>
            <a:custGeom>
              <a:avLst/>
              <a:gdLst>
                <a:gd name="T0" fmla="*/ 0 w 2524"/>
                <a:gd name="T1" fmla="*/ 0 h 744"/>
                <a:gd name="T2" fmla="*/ 2524 w 2524"/>
                <a:gd name="T3" fmla="*/ 318 h 744"/>
                <a:gd name="T4" fmla="*/ 2498 w 2524"/>
                <a:gd name="T5" fmla="*/ 662 h 744"/>
                <a:gd name="T6" fmla="*/ 0 w 2524"/>
                <a:gd name="T7" fmla="*/ 744 h 744"/>
                <a:gd name="T8" fmla="*/ 0 w 2524"/>
                <a:gd name="T9" fmla="*/ 0 h 744"/>
              </a:gdLst>
              <a:ahLst/>
              <a:cxnLst>
                <a:cxn ang="0">
                  <a:pos x="T0" y="T1"/>
                </a:cxn>
                <a:cxn ang="0">
                  <a:pos x="T2" y="T3"/>
                </a:cxn>
                <a:cxn ang="0">
                  <a:pos x="T4" y="T5"/>
                </a:cxn>
                <a:cxn ang="0">
                  <a:pos x="T6" y="T7"/>
                </a:cxn>
                <a:cxn ang="0">
                  <a:pos x="T8" y="T9"/>
                </a:cxn>
              </a:cxnLst>
              <a:rect l="0" t="0" r="r" b="b"/>
              <a:pathLst>
                <a:path w="2524" h="744">
                  <a:moveTo>
                    <a:pt x="0" y="0"/>
                  </a:moveTo>
                  <a:lnTo>
                    <a:pt x="2524" y="318"/>
                  </a:lnTo>
                  <a:lnTo>
                    <a:pt x="2498" y="662"/>
                  </a:lnTo>
                  <a:lnTo>
                    <a:pt x="0" y="744"/>
                  </a:lnTo>
                  <a:lnTo>
                    <a:pt x="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0" name="Freeform 15">
              <a:extLst>
                <a:ext uri="{FF2B5EF4-FFF2-40B4-BE49-F238E27FC236}">
                  <a16:creationId xmlns:a16="http://schemas.microsoft.com/office/drawing/2014/main" id="{42FAB314-BD75-4508-A28B-754034D423E5}"/>
                </a:ext>
              </a:extLst>
            </p:cNvPr>
            <p:cNvSpPr>
              <a:spLocks/>
            </p:cNvSpPr>
            <p:nvPr/>
          </p:nvSpPr>
          <p:spPr bwMode="auto">
            <a:xfrm>
              <a:off x="10493375" y="4140200"/>
              <a:ext cx="3698875" cy="2911475"/>
            </a:xfrm>
            <a:custGeom>
              <a:avLst/>
              <a:gdLst>
                <a:gd name="T0" fmla="*/ 2012 w 2330"/>
                <a:gd name="T1" fmla="*/ 0 h 1834"/>
                <a:gd name="T2" fmla="*/ 0 w 2330"/>
                <a:gd name="T3" fmla="*/ 1674 h 1834"/>
                <a:gd name="T4" fmla="*/ 88 w 2330"/>
                <a:gd name="T5" fmla="*/ 1834 h 1834"/>
                <a:gd name="T6" fmla="*/ 2330 w 2330"/>
                <a:gd name="T7" fmla="*/ 684 h 1834"/>
                <a:gd name="T8" fmla="*/ 2012 w 2330"/>
                <a:gd name="T9" fmla="*/ 0 h 1834"/>
              </a:gdLst>
              <a:ahLst/>
              <a:cxnLst>
                <a:cxn ang="0">
                  <a:pos x="T0" y="T1"/>
                </a:cxn>
                <a:cxn ang="0">
                  <a:pos x="T2" y="T3"/>
                </a:cxn>
                <a:cxn ang="0">
                  <a:pos x="T4" y="T5"/>
                </a:cxn>
                <a:cxn ang="0">
                  <a:pos x="T6" y="T7"/>
                </a:cxn>
                <a:cxn ang="0">
                  <a:pos x="T8" y="T9"/>
                </a:cxn>
              </a:cxnLst>
              <a:rect l="0" t="0" r="r" b="b"/>
              <a:pathLst>
                <a:path w="2330" h="1834">
                  <a:moveTo>
                    <a:pt x="2012" y="0"/>
                  </a:moveTo>
                  <a:lnTo>
                    <a:pt x="0" y="1674"/>
                  </a:lnTo>
                  <a:lnTo>
                    <a:pt x="88" y="1834"/>
                  </a:lnTo>
                  <a:lnTo>
                    <a:pt x="2330" y="684"/>
                  </a:lnTo>
                  <a:lnTo>
                    <a:pt x="2012"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1" name="Freeform 16">
              <a:extLst>
                <a:ext uri="{FF2B5EF4-FFF2-40B4-BE49-F238E27FC236}">
                  <a16:creationId xmlns:a16="http://schemas.microsoft.com/office/drawing/2014/main" id="{4901F9C0-A573-43CC-BBBB-7348BEE5D442}"/>
                </a:ext>
              </a:extLst>
            </p:cNvPr>
            <p:cNvSpPr>
              <a:spLocks/>
            </p:cNvSpPr>
            <p:nvPr/>
          </p:nvSpPr>
          <p:spPr bwMode="auto">
            <a:xfrm>
              <a:off x="10493375" y="4140200"/>
              <a:ext cx="3698875" cy="2911475"/>
            </a:xfrm>
            <a:custGeom>
              <a:avLst/>
              <a:gdLst>
                <a:gd name="T0" fmla="*/ 2012 w 2330"/>
                <a:gd name="T1" fmla="*/ 0 h 1834"/>
                <a:gd name="T2" fmla="*/ 0 w 2330"/>
                <a:gd name="T3" fmla="*/ 1674 h 1834"/>
                <a:gd name="T4" fmla="*/ 88 w 2330"/>
                <a:gd name="T5" fmla="*/ 1834 h 1834"/>
                <a:gd name="T6" fmla="*/ 2330 w 2330"/>
                <a:gd name="T7" fmla="*/ 684 h 1834"/>
              </a:gdLst>
              <a:ahLst/>
              <a:cxnLst>
                <a:cxn ang="0">
                  <a:pos x="T0" y="T1"/>
                </a:cxn>
                <a:cxn ang="0">
                  <a:pos x="T2" y="T3"/>
                </a:cxn>
                <a:cxn ang="0">
                  <a:pos x="T4" y="T5"/>
                </a:cxn>
                <a:cxn ang="0">
                  <a:pos x="T6" y="T7"/>
                </a:cxn>
              </a:cxnLst>
              <a:rect l="0" t="0" r="r" b="b"/>
              <a:pathLst>
                <a:path w="2330" h="1834">
                  <a:moveTo>
                    <a:pt x="2012" y="0"/>
                  </a:moveTo>
                  <a:lnTo>
                    <a:pt x="0" y="1674"/>
                  </a:lnTo>
                  <a:lnTo>
                    <a:pt x="88" y="1834"/>
                  </a:lnTo>
                  <a:lnTo>
                    <a:pt x="2330" y="6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2" name="Freeform 17">
              <a:extLst>
                <a:ext uri="{FF2B5EF4-FFF2-40B4-BE49-F238E27FC236}">
                  <a16:creationId xmlns:a16="http://schemas.microsoft.com/office/drawing/2014/main" id="{4978F8AA-6C7E-44FE-A92D-8F83F26ABC17}"/>
                </a:ext>
              </a:extLst>
            </p:cNvPr>
            <p:cNvSpPr>
              <a:spLocks/>
            </p:cNvSpPr>
            <p:nvPr/>
          </p:nvSpPr>
          <p:spPr bwMode="auto">
            <a:xfrm>
              <a:off x="10493375" y="6797675"/>
              <a:ext cx="2978150" cy="1190625"/>
            </a:xfrm>
            <a:custGeom>
              <a:avLst/>
              <a:gdLst>
                <a:gd name="T0" fmla="*/ 0 w 1876"/>
                <a:gd name="T1" fmla="*/ 0 h 750"/>
                <a:gd name="T2" fmla="*/ 1876 w 1876"/>
                <a:gd name="T3" fmla="*/ 400 h 750"/>
                <a:gd name="T4" fmla="*/ 1768 w 1876"/>
                <a:gd name="T5" fmla="*/ 750 h 750"/>
                <a:gd name="T6" fmla="*/ 88 w 1876"/>
                <a:gd name="T7" fmla="*/ 160 h 750"/>
                <a:gd name="T8" fmla="*/ 0 w 1876"/>
                <a:gd name="T9" fmla="*/ 0 h 750"/>
              </a:gdLst>
              <a:ahLst/>
              <a:cxnLst>
                <a:cxn ang="0">
                  <a:pos x="T0" y="T1"/>
                </a:cxn>
                <a:cxn ang="0">
                  <a:pos x="T2" y="T3"/>
                </a:cxn>
                <a:cxn ang="0">
                  <a:pos x="T4" y="T5"/>
                </a:cxn>
                <a:cxn ang="0">
                  <a:pos x="T6" y="T7"/>
                </a:cxn>
                <a:cxn ang="0">
                  <a:pos x="T8" y="T9"/>
                </a:cxn>
              </a:cxnLst>
              <a:rect l="0" t="0" r="r" b="b"/>
              <a:pathLst>
                <a:path w="1876" h="750">
                  <a:moveTo>
                    <a:pt x="0" y="0"/>
                  </a:moveTo>
                  <a:lnTo>
                    <a:pt x="1876" y="400"/>
                  </a:lnTo>
                  <a:lnTo>
                    <a:pt x="1768" y="750"/>
                  </a:lnTo>
                  <a:lnTo>
                    <a:pt x="88" y="160"/>
                  </a:lnTo>
                  <a:lnTo>
                    <a:pt x="0"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3" name="Freeform 18">
              <a:extLst>
                <a:ext uri="{FF2B5EF4-FFF2-40B4-BE49-F238E27FC236}">
                  <a16:creationId xmlns:a16="http://schemas.microsoft.com/office/drawing/2014/main" id="{0E4585A6-141B-45F2-86DD-5E8656BF35E2}"/>
                </a:ext>
              </a:extLst>
            </p:cNvPr>
            <p:cNvSpPr>
              <a:spLocks/>
            </p:cNvSpPr>
            <p:nvPr/>
          </p:nvSpPr>
          <p:spPr bwMode="auto">
            <a:xfrm>
              <a:off x="10902950" y="5422900"/>
              <a:ext cx="3289300" cy="2397125"/>
            </a:xfrm>
            <a:custGeom>
              <a:avLst/>
              <a:gdLst>
                <a:gd name="T0" fmla="*/ 2072 w 2072"/>
                <a:gd name="T1" fmla="*/ 0 h 1510"/>
                <a:gd name="T2" fmla="*/ 0 w 2072"/>
                <a:gd name="T3" fmla="*/ 1336 h 1510"/>
                <a:gd name="T4" fmla="*/ 48 w 2072"/>
                <a:gd name="T5" fmla="*/ 1510 h 1510"/>
                <a:gd name="T6" fmla="*/ 2046 w 2072"/>
                <a:gd name="T7" fmla="*/ 344 h 1510"/>
                <a:gd name="T8" fmla="*/ 2072 w 2072"/>
                <a:gd name="T9" fmla="*/ 0 h 1510"/>
              </a:gdLst>
              <a:ahLst/>
              <a:cxnLst>
                <a:cxn ang="0">
                  <a:pos x="T0" y="T1"/>
                </a:cxn>
                <a:cxn ang="0">
                  <a:pos x="T2" y="T3"/>
                </a:cxn>
                <a:cxn ang="0">
                  <a:pos x="T4" y="T5"/>
                </a:cxn>
                <a:cxn ang="0">
                  <a:pos x="T6" y="T7"/>
                </a:cxn>
                <a:cxn ang="0">
                  <a:pos x="T8" y="T9"/>
                </a:cxn>
              </a:cxnLst>
              <a:rect l="0" t="0" r="r" b="b"/>
              <a:pathLst>
                <a:path w="2072" h="1510">
                  <a:moveTo>
                    <a:pt x="2072" y="0"/>
                  </a:moveTo>
                  <a:lnTo>
                    <a:pt x="0" y="1336"/>
                  </a:lnTo>
                  <a:lnTo>
                    <a:pt x="48" y="1510"/>
                  </a:lnTo>
                  <a:lnTo>
                    <a:pt x="2046" y="344"/>
                  </a:lnTo>
                  <a:lnTo>
                    <a:pt x="2072" y="0"/>
                  </a:ln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4" name="Freeform 19">
              <a:extLst>
                <a:ext uri="{FF2B5EF4-FFF2-40B4-BE49-F238E27FC236}">
                  <a16:creationId xmlns:a16="http://schemas.microsoft.com/office/drawing/2014/main" id="{75C8C621-C73E-47CB-B80D-1E8AA1A4AF56}"/>
                </a:ext>
              </a:extLst>
            </p:cNvPr>
            <p:cNvSpPr>
              <a:spLocks/>
            </p:cNvSpPr>
            <p:nvPr/>
          </p:nvSpPr>
          <p:spPr bwMode="auto">
            <a:xfrm>
              <a:off x="10902950" y="5422900"/>
              <a:ext cx="3289300" cy="2397125"/>
            </a:xfrm>
            <a:custGeom>
              <a:avLst/>
              <a:gdLst>
                <a:gd name="T0" fmla="*/ 2072 w 2072"/>
                <a:gd name="T1" fmla="*/ 0 h 1510"/>
                <a:gd name="T2" fmla="*/ 0 w 2072"/>
                <a:gd name="T3" fmla="*/ 1336 h 1510"/>
                <a:gd name="T4" fmla="*/ 48 w 2072"/>
                <a:gd name="T5" fmla="*/ 1510 h 1510"/>
                <a:gd name="T6" fmla="*/ 2046 w 2072"/>
                <a:gd name="T7" fmla="*/ 344 h 1510"/>
              </a:gdLst>
              <a:ahLst/>
              <a:cxnLst>
                <a:cxn ang="0">
                  <a:pos x="T0" y="T1"/>
                </a:cxn>
                <a:cxn ang="0">
                  <a:pos x="T2" y="T3"/>
                </a:cxn>
                <a:cxn ang="0">
                  <a:pos x="T4" y="T5"/>
                </a:cxn>
                <a:cxn ang="0">
                  <a:pos x="T6" y="T7"/>
                </a:cxn>
              </a:cxnLst>
              <a:rect l="0" t="0" r="r" b="b"/>
              <a:pathLst>
                <a:path w="2072" h="1510">
                  <a:moveTo>
                    <a:pt x="2072" y="0"/>
                  </a:moveTo>
                  <a:lnTo>
                    <a:pt x="0" y="1336"/>
                  </a:lnTo>
                  <a:lnTo>
                    <a:pt x="48" y="1510"/>
                  </a:lnTo>
                  <a:lnTo>
                    <a:pt x="2046" y="3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5" name="Freeform 20">
              <a:extLst>
                <a:ext uri="{FF2B5EF4-FFF2-40B4-BE49-F238E27FC236}">
                  <a16:creationId xmlns:a16="http://schemas.microsoft.com/office/drawing/2014/main" id="{31CA24FF-AEAC-4B26-A9D1-78B347695938}"/>
                </a:ext>
              </a:extLst>
            </p:cNvPr>
            <p:cNvSpPr>
              <a:spLocks/>
            </p:cNvSpPr>
            <p:nvPr/>
          </p:nvSpPr>
          <p:spPr bwMode="auto">
            <a:xfrm>
              <a:off x="10902950" y="7543800"/>
              <a:ext cx="2251075" cy="1050925"/>
            </a:xfrm>
            <a:custGeom>
              <a:avLst/>
              <a:gdLst>
                <a:gd name="T0" fmla="*/ 0 w 1418"/>
                <a:gd name="T1" fmla="*/ 0 h 662"/>
                <a:gd name="T2" fmla="*/ 1418 w 1418"/>
                <a:gd name="T3" fmla="*/ 562 h 662"/>
                <a:gd name="T4" fmla="*/ 1342 w 1418"/>
                <a:gd name="T5" fmla="*/ 662 h 662"/>
                <a:gd name="T6" fmla="*/ 48 w 1418"/>
                <a:gd name="T7" fmla="*/ 174 h 662"/>
                <a:gd name="T8" fmla="*/ 0 w 1418"/>
                <a:gd name="T9" fmla="*/ 0 h 662"/>
              </a:gdLst>
              <a:ahLst/>
              <a:cxnLst>
                <a:cxn ang="0">
                  <a:pos x="T0" y="T1"/>
                </a:cxn>
                <a:cxn ang="0">
                  <a:pos x="T2" y="T3"/>
                </a:cxn>
                <a:cxn ang="0">
                  <a:pos x="T4" y="T5"/>
                </a:cxn>
                <a:cxn ang="0">
                  <a:pos x="T6" y="T7"/>
                </a:cxn>
                <a:cxn ang="0">
                  <a:pos x="T8" y="T9"/>
                </a:cxn>
              </a:cxnLst>
              <a:rect l="0" t="0" r="r" b="b"/>
              <a:pathLst>
                <a:path w="1418" h="662">
                  <a:moveTo>
                    <a:pt x="0" y="0"/>
                  </a:moveTo>
                  <a:lnTo>
                    <a:pt x="1418" y="562"/>
                  </a:lnTo>
                  <a:lnTo>
                    <a:pt x="1342" y="662"/>
                  </a:lnTo>
                  <a:lnTo>
                    <a:pt x="48" y="174"/>
                  </a:lnTo>
                  <a:lnTo>
                    <a:pt x="0"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6" name="Freeform 21">
              <a:extLst>
                <a:ext uri="{FF2B5EF4-FFF2-40B4-BE49-F238E27FC236}">
                  <a16:creationId xmlns:a16="http://schemas.microsoft.com/office/drawing/2014/main" id="{40767F38-439F-4D2F-A634-11068E9080C9}"/>
                </a:ext>
              </a:extLst>
            </p:cNvPr>
            <p:cNvSpPr>
              <a:spLocks/>
            </p:cNvSpPr>
            <p:nvPr/>
          </p:nvSpPr>
          <p:spPr bwMode="auto">
            <a:xfrm>
              <a:off x="10185400" y="3552825"/>
              <a:ext cx="2349500" cy="2546350"/>
            </a:xfrm>
            <a:custGeom>
              <a:avLst/>
              <a:gdLst>
                <a:gd name="T0" fmla="*/ 858 w 1480"/>
                <a:gd name="T1" fmla="*/ 0 h 1604"/>
                <a:gd name="T2" fmla="*/ 0 w 1480"/>
                <a:gd name="T3" fmla="*/ 860 h 1604"/>
                <a:gd name="T4" fmla="*/ 0 w 1480"/>
                <a:gd name="T5" fmla="*/ 1604 h 1604"/>
                <a:gd name="T6" fmla="*/ 1480 w 1480"/>
                <a:gd name="T7" fmla="*/ 0 h 1604"/>
                <a:gd name="T8" fmla="*/ 858 w 1480"/>
                <a:gd name="T9" fmla="*/ 0 h 1604"/>
              </a:gdLst>
              <a:ahLst/>
              <a:cxnLst>
                <a:cxn ang="0">
                  <a:pos x="T0" y="T1"/>
                </a:cxn>
                <a:cxn ang="0">
                  <a:pos x="T2" y="T3"/>
                </a:cxn>
                <a:cxn ang="0">
                  <a:pos x="T4" y="T5"/>
                </a:cxn>
                <a:cxn ang="0">
                  <a:pos x="T6" y="T7"/>
                </a:cxn>
                <a:cxn ang="0">
                  <a:pos x="T8" y="T9"/>
                </a:cxn>
              </a:cxnLst>
              <a:rect l="0" t="0" r="r" b="b"/>
              <a:pathLst>
                <a:path w="1480" h="1604">
                  <a:moveTo>
                    <a:pt x="858" y="0"/>
                  </a:moveTo>
                  <a:lnTo>
                    <a:pt x="0" y="860"/>
                  </a:lnTo>
                  <a:lnTo>
                    <a:pt x="0" y="1604"/>
                  </a:lnTo>
                  <a:lnTo>
                    <a:pt x="1480" y="0"/>
                  </a:lnTo>
                  <a:lnTo>
                    <a:pt x="858" y="0"/>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7" name="Freeform 22">
              <a:extLst>
                <a:ext uri="{FF2B5EF4-FFF2-40B4-BE49-F238E27FC236}">
                  <a16:creationId xmlns:a16="http://schemas.microsoft.com/office/drawing/2014/main" id="{61687947-5DD4-453B-872C-F38A118797D9}"/>
                </a:ext>
              </a:extLst>
            </p:cNvPr>
            <p:cNvSpPr>
              <a:spLocks/>
            </p:cNvSpPr>
            <p:nvPr/>
          </p:nvSpPr>
          <p:spPr bwMode="auto">
            <a:xfrm>
              <a:off x="11201400" y="7432675"/>
              <a:ext cx="2270125" cy="1162050"/>
            </a:xfrm>
            <a:custGeom>
              <a:avLst/>
              <a:gdLst>
                <a:gd name="T0" fmla="*/ 90 w 1430"/>
                <a:gd name="T1" fmla="*/ 732 h 732"/>
                <a:gd name="T2" fmla="*/ 1322 w 1430"/>
                <a:gd name="T3" fmla="*/ 350 h 732"/>
                <a:gd name="T4" fmla="*/ 1430 w 1430"/>
                <a:gd name="T5" fmla="*/ 0 h 732"/>
                <a:gd name="T6" fmla="*/ 0 w 1430"/>
                <a:gd name="T7" fmla="*/ 646 h 732"/>
                <a:gd name="T8" fmla="*/ 90 w 1430"/>
                <a:gd name="T9" fmla="*/ 732 h 732"/>
              </a:gdLst>
              <a:ahLst/>
              <a:cxnLst>
                <a:cxn ang="0">
                  <a:pos x="T0" y="T1"/>
                </a:cxn>
                <a:cxn ang="0">
                  <a:pos x="T2" y="T3"/>
                </a:cxn>
                <a:cxn ang="0">
                  <a:pos x="T4" y="T5"/>
                </a:cxn>
                <a:cxn ang="0">
                  <a:pos x="T6" y="T7"/>
                </a:cxn>
                <a:cxn ang="0">
                  <a:pos x="T8" y="T9"/>
                </a:cxn>
              </a:cxnLst>
              <a:rect l="0" t="0" r="r" b="b"/>
              <a:pathLst>
                <a:path w="1430" h="732">
                  <a:moveTo>
                    <a:pt x="90" y="732"/>
                  </a:moveTo>
                  <a:lnTo>
                    <a:pt x="1322" y="350"/>
                  </a:lnTo>
                  <a:lnTo>
                    <a:pt x="1430" y="0"/>
                  </a:lnTo>
                  <a:lnTo>
                    <a:pt x="0" y="646"/>
                  </a:lnTo>
                  <a:lnTo>
                    <a:pt x="90" y="732"/>
                  </a:ln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8" name="Freeform 23">
              <a:extLst>
                <a:ext uri="{FF2B5EF4-FFF2-40B4-BE49-F238E27FC236}">
                  <a16:creationId xmlns:a16="http://schemas.microsoft.com/office/drawing/2014/main" id="{532652E7-8C7E-406D-B332-0DEDC3D71204}"/>
                </a:ext>
              </a:extLst>
            </p:cNvPr>
            <p:cNvSpPr>
              <a:spLocks/>
            </p:cNvSpPr>
            <p:nvPr/>
          </p:nvSpPr>
          <p:spPr bwMode="auto">
            <a:xfrm>
              <a:off x="11201400" y="8435975"/>
              <a:ext cx="1952625" cy="158750"/>
            </a:xfrm>
            <a:custGeom>
              <a:avLst/>
              <a:gdLst>
                <a:gd name="T0" fmla="*/ 0 w 1230"/>
                <a:gd name="T1" fmla="*/ 14 h 100"/>
                <a:gd name="T2" fmla="*/ 1230 w 1230"/>
                <a:gd name="T3" fmla="*/ 0 h 100"/>
                <a:gd name="T4" fmla="*/ 1154 w 1230"/>
                <a:gd name="T5" fmla="*/ 100 h 100"/>
                <a:gd name="T6" fmla="*/ 90 w 1230"/>
                <a:gd name="T7" fmla="*/ 100 h 100"/>
                <a:gd name="T8" fmla="*/ 0 w 1230"/>
                <a:gd name="T9" fmla="*/ 14 h 100"/>
              </a:gdLst>
              <a:ahLst/>
              <a:cxnLst>
                <a:cxn ang="0">
                  <a:pos x="T0" y="T1"/>
                </a:cxn>
                <a:cxn ang="0">
                  <a:pos x="T2" y="T3"/>
                </a:cxn>
                <a:cxn ang="0">
                  <a:pos x="T4" y="T5"/>
                </a:cxn>
                <a:cxn ang="0">
                  <a:pos x="T6" y="T7"/>
                </a:cxn>
                <a:cxn ang="0">
                  <a:pos x="T8" y="T9"/>
                </a:cxn>
              </a:cxnLst>
              <a:rect l="0" t="0" r="r" b="b"/>
              <a:pathLst>
                <a:path w="1230" h="100">
                  <a:moveTo>
                    <a:pt x="0" y="14"/>
                  </a:moveTo>
                  <a:lnTo>
                    <a:pt x="1230" y="0"/>
                  </a:lnTo>
                  <a:lnTo>
                    <a:pt x="1154" y="100"/>
                  </a:lnTo>
                  <a:lnTo>
                    <a:pt x="90" y="100"/>
                  </a:lnTo>
                  <a:lnTo>
                    <a:pt x="0" y="14"/>
                  </a:ln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grpSp>
      <p:sp>
        <p:nvSpPr>
          <p:cNvPr id="49" name="Oval 48">
            <a:extLst>
              <a:ext uri="{FF2B5EF4-FFF2-40B4-BE49-F238E27FC236}">
                <a16:creationId xmlns:a16="http://schemas.microsoft.com/office/drawing/2014/main" id="{F2A236D5-6403-415B-843D-2F382A57E083}"/>
              </a:ext>
            </a:extLst>
          </p:cNvPr>
          <p:cNvSpPr/>
          <p:nvPr/>
        </p:nvSpPr>
        <p:spPr>
          <a:xfrm>
            <a:off x="1729909" y="5551236"/>
            <a:ext cx="706530" cy="713822"/>
          </a:xfrm>
          <a:prstGeom prst="ellipse">
            <a:avLst/>
          </a:prstGeom>
          <a:solidFill>
            <a:schemeClr val="tx1">
              <a:lumMod val="65000"/>
              <a:lumOff val="35000"/>
            </a:schemeClr>
          </a:solidFill>
          <a:ln w="12700" cap="flat" cmpd="sng" algn="ctr">
            <a:noFill/>
            <a:prstDash val="solid"/>
            <a:miter lim="800000"/>
          </a:ln>
          <a:effectLst/>
        </p:spPr>
        <p:txBody>
          <a:bodyPr rtlCol="0" anchor="ctr"/>
          <a:lstStyle/>
          <a:p>
            <a:pPr algn="ctr" defTabSz="457200">
              <a:defRPr/>
            </a:pPr>
            <a:r>
              <a:rPr lang="en-US" sz="3200" b="1" kern="0" dirty="0">
                <a:solidFill>
                  <a:prstClr val="white"/>
                </a:solidFill>
                <a:latin typeface="Calibri" panose="020F0502020204030204"/>
              </a:rPr>
              <a:t>2</a:t>
            </a:r>
            <a:endParaRPr lang="en-US" b="1" kern="0" dirty="0">
              <a:solidFill>
                <a:prstClr val="white"/>
              </a:solidFill>
              <a:latin typeface="Calibri" panose="020F0502020204030204"/>
            </a:endParaRPr>
          </a:p>
        </p:txBody>
      </p:sp>
      <p:sp>
        <p:nvSpPr>
          <p:cNvPr id="2" name="Subtitle 3">
            <a:extLst>
              <a:ext uri="{FF2B5EF4-FFF2-40B4-BE49-F238E27FC236}">
                <a16:creationId xmlns:a16="http://schemas.microsoft.com/office/drawing/2014/main" id="{4319AF90-C13A-430C-BFBA-A42BF65D6602}"/>
              </a:ext>
            </a:extLst>
          </p:cNvPr>
          <p:cNvSpPr txBox="1">
            <a:spLocks/>
          </p:cNvSpPr>
          <p:nvPr/>
        </p:nvSpPr>
        <p:spPr>
          <a:xfrm>
            <a:off x="4202015" y="890904"/>
            <a:ext cx="4692605" cy="5642935"/>
          </a:xfrm>
          <a:prstGeom prst="rect">
            <a:avLst/>
          </a:prstGeom>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250000"/>
              </a:lnSpc>
              <a:spcAft>
                <a:spcPts val="1000"/>
              </a:spcAft>
              <a:buNone/>
              <a:defRPr/>
            </a:pPr>
            <a:r>
              <a:rPr lang="en-IN" b="1" dirty="0">
                <a:solidFill>
                  <a:prstClr val="black"/>
                </a:solidFill>
              </a:rPr>
              <a:t>India Market scenario</a:t>
            </a:r>
          </a:p>
          <a:p>
            <a:pPr>
              <a:spcAft>
                <a:spcPts val="1000"/>
              </a:spcAft>
              <a:buFont typeface="Arial" panose="020B0604020202020204" pitchFamily="34" charset="0"/>
              <a:buChar char="•"/>
              <a:defRPr/>
            </a:pPr>
            <a:r>
              <a:rPr lang="en-IN" dirty="0">
                <a:solidFill>
                  <a:prstClr val="black"/>
                </a:solidFill>
              </a:rPr>
              <a:t>In India, as the raw material prices of water soluble fertilizers are high which are used as feedstock in comparison to other importing countries, for instance: phosphoric acid cost 47.34/Kg and nitric acid 21.80/kg  therefore majority of the companies in India don't manufacture water soluble fertilizer in India, rather import from various countries as feedstock prices are extremely high.</a:t>
            </a:r>
          </a:p>
          <a:p>
            <a:pPr>
              <a:spcAft>
                <a:spcPts val="1000"/>
              </a:spcAft>
              <a:buFont typeface="Arial" panose="020B0604020202020204" pitchFamily="34" charset="0"/>
              <a:buChar char="•"/>
              <a:defRPr/>
            </a:pPr>
            <a:r>
              <a:rPr lang="en-IN" dirty="0">
                <a:solidFill>
                  <a:prstClr val="black"/>
                </a:solidFill>
              </a:rPr>
              <a:t> Drip and Sprinkler irrigation technologies are promoted under the Per Drop More Crop component of Pradhan Mantri Krishi Sinchayee Yojana(PMKSY). Fertigation devices are integral part of the Drip Irrigation System supported under the programme to promote fertigation. </a:t>
            </a:r>
          </a:p>
          <a:p>
            <a:pPr>
              <a:spcAft>
                <a:spcPts val="1000"/>
              </a:spcAft>
              <a:buFont typeface="Arial" panose="020B0604020202020204" pitchFamily="34" charset="0"/>
              <a:buChar char="•"/>
              <a:defRPr/>
            </a:pPr>
            <a:r>
              <a:rPr lang="en-IN" dirty="0">
                <a:solidFill>
                  <a:prstClr val="black"/>
                </a:solidFill>
              </a:rPr>
              <a:t>Besides this, the Indian Council of Agricultural Research (ICAR) imparts training, organizes field demonstrations to educate farmers on advantages of use of water soluble fertilizers.</a:t>
            </a:r>
          </a:p>
          <a:p>
            <a:pPr marL="0" indent="0" algn="ctr">
              <a:lnSpc>
                <a:spcPct val="150000"/>
              </a:lnSpc>
              <a:spcAft>
                <a:spcPts val="1000"/>
              </a:spcAft>
              <a:buNone/>
              <a:defRPr/>
            </a:pPr>
            <a:r>
              <a:rPr lang="en-IN" dirty="0">
                <a:solidFill>
                  <a:prstClr val="black"/>
                </a:solidFill>
              </a:rPr>
              <a:t> </a:t>
            </a:r>
          </a:p>
        </p:txBody>
      </p:sp>
      <p:sp>
        <p:nvSpPr>
          <p:cNvPr id="25" name="Slide Number Placeholder 7">
            <a:extLst>
              <a:ext uri="{FF2B5EF4-FFF2-40B4-BE49-F238E27FC236}">
                <a16:creationId xmlns:a16="http://schemas.microsoft.com/office/drawing/2014/main" id="{7340E419-20FD-4DC6-A213-04F53D2BACAF}"/>
              </a:ext>
            </a:extLst>
          </p:cNvPr>
          <p:cNvSpPr txBox="1">
            <a:spLocks/>
          </p:cNvSpPr>
          <p:nvPr/>
        </p:nvSpPr>
        <p:spPr>
          <a:xfrm>
            <a:off x="8458202" y="6581363"/>
            <a:ext cx="666681"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1100" dirty="0">
              <a:solidFill>
                <a:prstClr val="white"/>
              </a:solidFill>
              <a:latin typeface="Calibri" panose="020F0502020204030204"/>
            </a:endParaRPr>
          </a:p>
        </p:txBody>
      </p:sp>
      <p:sp>
        <p:nvSpPr>
          <p:cNvPr id="26" name="Text Placeholder 2">
            <a:extLst>
              <a:ext uri="{FF2B5EF4-FFF2-40B4-BE49-F238E27FC236}">
                <a16:creationId xmlns:a16="http://schemas.microsoft.com/office/drawing/2014/main" id="{F1FB6580-6034-F047-D1AF-D4809E42EC69}"/>
              </a:ext>
            </a:extLst>
          </p:cNvPr>
          <p:cNvSpPr txBox="1">
            <a:spLocks/>
          </p:cNvSpPr>
          <p:nvPr/>
        </p:nvSpPr>
        <p:spPr>
          <a:xfrm>
            <a:off x="526863" y="154837"/>
            <a:ext cx="5340538" cy="332564"/>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a:r>
              <a:rPr lang="en-IN" b="1" kern="0"/>
              <a:t>Strategic Recommendations                                                                                                                                                                                                                                                                                                                                                                                                                                                                                                                                                                                                                                                                                                                                                                                                                                                                                                                                                                                                                                                                                                                                                                                                                                                                                                                                                                                                                                                                                                                                                                                                                                                                                                                                                                                                                                                                                                                                                                                                                                                                                                                                                                                                                                                                                                                                                                                                                                                                                                                                                                                                                                                                                                                                                                                                                                                                                                                                                                                                                                                                                                                                                                                                                                                                                                                                                                                                                                                    </a:t>
            </a:r>
            <a:endParaRPr lang="en-IN" b="1" kern="0" dirty="0"/>
          </a:p>
        </p:txBody>
      </p:sp>
      <p:sp>
        <p:nvSpPr>
          <p:cNvPr id="3" name="Slide Number Placeholder 2">
            <a:extLst>
              <a:ext uri="{FF2B5EF4-FFF2-40B4-BE49-F238E27FC236}">
                <a16:creationId xmlns:a16="http://schemas.microsoft.com/office/drawing/2014/main" id="{BADDC089-8E9B-B9B7-44CE-B67248B16545}"/>
              </a:ext>
            </a:extLst>
          </p:cNvPr>
          <p:cNvSpPr>
            <a:spLocks noGrp="1"/>
          </p:cNvSpPr>
          <p:nvPr>
            <p:ph type="sldNum" sz="quarter" idx="7"/>
          </p:nvPr>
        </p:nvSpPr>
        <p:spPr>
          <a:xfrm>
            <a:off x="8610600" y="6703034"/>
            <a:ext cx="422274" cy="154966"/>
          </a:xfrm>
        </p:spPr>
        <p:txBody>
          <a:bodyPr/>
          <a:lstStyle/>
          <a:p>
            <a:pPr marL="38100">
              <a:lnSpc>
                <a:spcPts val="1150"/>
              </a:lnSpc>
            </a:pPr>
            <a:fld id="{81D60167-4931-47E6-BA6A-407CBD079E47}" type="slidenum">
              <a:rPr lang="en-IN" smtClean="0"/>
              <a:pPr marL="38100">
                <a:lnSpc>
                  <a:spcPts val="1150"/>
                </a:lnSpc>
              </a:pPr>
              <a:t>125</a:t>
            </a:fld>
            <a:endParaRPr lang="en-IN" dirty="0"/>
          </a:p>
        </p:txBody>
      </p:sp>
    </p:spTree>
    <p:extLst>
      <p:ext uri="{BB962C8B-B14F-4D97-AF65-F5344CB8AC3E}">
        <p14:creationId xmlns:p14="http://schemas.microsoft.com/office/powerpoint/2010/main" val="12187367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27FF8C1E-A6D5-4962-8D21-59422976EDC5}"/>
              </a:ext>
            </a:extLst>
          </p:cNvPr>
          <p:cNvGrpSpPr/>
          <p:nvPr/>
        </p:nvGrpSpPr>
        <p:grpSpPr>
          <a:xfrm>
            <a:off x="249382" y="894065"/>
            <a:ext cx="3745102" cy="5772864"/>
            <a:chOff x="10185400" y="3552825"/>
            <a:chExt cx="4006850" cy="6610350"/>
          </a:xfrm>
        </p:grpSpPr>
        <p:sp>
          <p:nvSpPr>
            <p:cNvPr id="30" name="Freeform 5">
              <a:extLst>
                <a:ext uri="{FF2B5EF4-FFF2-40B4-BE49-F238E27FC236}">
                  <a16:creationId xmlns:a16="http://schemas.microsoft.com/office/drawing/2014/main" id="{9FF736AC-DA16-4B85-8EDD-D7A659A6DED2}"/>
                </a:ext>
              </a:extLst>
            </p:cNvPr>
            <p:cNvSpPr>
              <a:spLocks/>
            </p:cNvSpPr>
            <p:nvPr/>
          </p:nvSpPr>
          <p:spPr bwMode="auto">
            <a:xfrm>
              <a:off x="11633200" y="9880600"/>
              <a:ext cx="1076325" cy="282575"/>
            </a:xfrm>
            <a:custGeom>
              <a:avLst/>
              <a:gdLst>
                <a:gd name="T0" fmla="*/ 678 w 678"/>
                <a:gd name="T1" fmla="*/ 90 h 178"/>
                <a:gd name="T2" fmla="*/ 678 w 678"/>
                <a:gd name="T3" fmla="*/ 90 h 178"/>
                <a:gd name="T4" fmla="*/ 676 w 678"/>
                <a:gd name="T5" fmla="*/ 108 h 178"/>
                <a:gd name="T6" fmla="*/ 670 w 678"/>
                <a:gd name="T7" fmla="*/ 124 h 178"/>
                <a:gd name="T8" fmla="*/ 662 w 678"/>
                <a:gd name="T9" fmla="*/ 140 h 178"/>
                <a:gd name="T10" fmla="*/ 650 w 678"/>
                <a:gd name="T11" fmla="*/ 152 h 178"/>
                <a:gd name="T12" fmla="*/ 636 w 678"/>
                <a:gd name="T13" fmla="*/ 164 h 178"/>
                <a:gd name="T14" fmla="*/ 620 w 678"/>
                <a:gd name="T15" fmla="*/ 172 h 178"/>
                <a:gd name="T16" fmla="*/ 602 w 678"/>
                <a:gd name="T17" fmla="*/ 176 h 178"/>
                <a:gd name="T18" fmla="*/ 582 w 678"/>
                <a:gd name="T19" fmla="*/ 178 h 178"/>
                <a:gd name="T20" fmla="*/ 96 w 678"/>
                <a:gd name="T21" fmla="*/ 178 h 178"/>
                <a:gd name="T22" fmla="*/ 96 w 678"/>
                <a:gd name="T23" fmla="*/ 178 h 178"/>
                <a:gd name="T24" fmla="*/ 76 w 678"/>
                <a:gd name="T25" fmla="*/ 176 h 178"/>
                <a:gd name="T26" fmla="*/ 58 w 678"/>
                <a:gd name="T27" fmla="*/ 172 h 178"/>
                <a:gd name="T28" fmla="*/ 42 w 678"/>
                <a:gd name="T29" fmla="*/ 164 h 178"/>
                <a:gd name="T30" fmla="*/ 28 w 678"/>
                <a:gd name="T31" fmla="*/ 152 h 178"/>
                <a:gd name="T32" fmla="*/ 16 w 678"/>
                <a:gd name="T33" fmla="*/ 140 h 178"/>
                <a:gd name="T34" fmla="*/ 8 w 678"/>
                <a:gd name="T35" fmla="*/ 124 h 178"/>
                <a:gd name="T36" fmla="*/ 2 w 678"/>
                <a:gd name="T37" fmla="*/ 108 h 178"/>
                <a:gd name="T38" fmla="*/ 0 w 678"/>
                <a:gd name="T39" fmla="*/ 90 h 178"/>
                <a:gd name="T40" fmla="*/ 0 w 678"/>
                <a:gd name="T41" fmla="*/ 90 h 178"/>
                <a:gd name="T42" fmla="*/ 0 w 678"/>
                <a:gd name="T43" fmla="*/ 90 h 178"/>
                <a:gd name="T44" fmla="*/ 2 w 678"/>
                <a:gd name="T45" fmla="*/ 72 h 178"/>
                <a:gd name="T46" fmla="*/ 8 w 678"/>
                <a:gd name="T47" fmla="*/ 54 h 178"/>
                <a:gd name="T48" fmla="*/ 16 w 678"/>
                <a:gd name="T49" fmla="*/ 40 h 178"/>
                <a:gd name="T50" fmla="*/ 28 w 678"/>
                <a:gd name="T51" fmla="*/ 26 h 178"/>
                <a:gd name="T52" fmla="*/ 42 w 678"/>
                <a:gd name="T53" fmla="*/ 16 h 178"/>
                <a:gd name="T54" fmla="*/ 58 w 678"/>
                <a:gd name="T55" fmla="*/ 8 h 178"/>
                <a:gd name="T56" fmla="*/ 76 w 678"/>
                <a:gd name="T57" fmla="*/ 2 h 178"/>
                <a:gd name="T58" fmla="*/ 96 w 678"/>
                <a:gd name="T59" fmla="*/ 0 h 178"/>
                <a:gd name="T60" fmla="*/ 582 w 678"/>
                <a:gd name="T61" fmla="*/ 0 h 178"/>
                <a:gd name="T62" fmla="*/ 582 w 678"/>
                <a:gd name="T63" fmla="*/ 0 h 178"/>
                <a:gd name="T64" fmla="*/ 602 w 678"/>
                <a:gd name="T65" fmla="*/ 2 h 178"/>
                <a:gd name="T66" fmla="*/ 620 w 678"/>
                <a:gd name="T67" fmla="*/ 8 h 178"/>
                <a:gd name="T68" fmla="*/ 636 w 678"/>
                <a:gd name="T69" fmla="*/ 16 h 178"/>
                <a:gd name="T70" fmla="*/ 650 w 678"/>
                <a:gd name="T71" fmla="*/ 26 h 178"/>
                <a:gd name="T72" fmla="*/ 662 w 678"/>
                <a:gd name="T73" fmla="*/ 40 h 178"/>
                <a:gd name="T74" fmla="*/ 670 w 678"/>
                <a:gd name="T75" fmla="*/ 54 h 178"/>
                <a:gd name="T76" fmla="*/ 676 w 678"/>
                <a:gd name="T77" fmla="*/ 72 h 178"/>
                <a:gd name="T78" fmla="*/ 678 w 678"/>
                <a:gd name="T79" fmla="*/ 90 h 178"/>
                <a:gd name="T80" fmla="*/ 678 w 678"/>
                <a:gd name="T81" fmla="*/ 9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8" h="178">
                  <a:moveTo>
                    <a:pt x="678" y="90"/>
                  </a:moveTo>
                  <a:lnTo>
                    <a:pt x="678" y="90"/>
                  </a:lnTo>
                  <a:lnTo>
                    <a:pt x="676" y="108"/>
                  </a:lnTo>
                  <a:lnTo>
                    <a:pt x="670" y="124"/>
                  </a:lnTo>
                  <a:lnTo>
                    <a:pt x="662" y="140"/>
                  </a:lnTo>
                  <a:lnTo>
                    <a:pt x="650" y="152"/>
                  </a:lnTo>
                  <a:lnTo>
                    <a:pt x="636" y="164"/>
                  </a:lnTo>
                  <a:lnTo>
                    <a:pt x="620" y="172"/>
                  </a:lnTo>
                  <a:lnTo>
                    <a:pt x="602" y="176"/>
                  </a:lnTo>
                  <a:lnTo>
                    <a:pt x="582" y="178"/>
                  </a:lnTo>
                  <a:lnTo>
                    <a:pt x="96" y="178"/>
                  </a:lnTo>
                  <a:lnTo>
                    <a:pt x="96" y="178"/>
                  </a:lnTo>
                  <a:lnTo>
                    <a:pt x="76" y="176"/>
                  </a:lnTo>
                  <a:lnTo>
                    <a:pt x="58" y="172"/>
                  </a:lnTo>
                  <a:lnTo>
                    <a:pt x="42" y="164"/>
                  </a:lnTo>
                  <a:lnTo>
                    <a:pt x="28" y="152"/>
                  </a:lnTo>
                  <a:lnTo>
                    <a:pt x="16" y="140"/>
                  </a:lnTo>
                  <a:lnTo>
                    <a:pt x="8" y="124"/>
                  </a:lnTo>
                  <a:lnTo>
                    <a:pt x="2" y="108"/>
                  </a:lnTo>
                  <a:lnTo>
                    <a:pt x="0" y="90"/>
                  </a:lnTo>
                  <a:lnTo>
                    <a:pt x="0" y="90"/>
                  </a:lnTo>
                  <a:lnTo>
                    <a:pt x="0" y="90"/>
                  </a:lnTo>
                  <a:lnTo>
                    <a:pt x="2" y="72"/>
                  </a:lnTo>
                  <a:lnTo>
                    <a:pt x="8" y="54"/>
                  </a:lnTo>
                  <a:lnTo>
                    <a:pt x="16" y="40"/>
                  </a:lnTo>
                  <a:lnTo>
                    <a:pt x="28" y="26"/>
                  </a:lnTo>
                  <a:lnTo>
                    <a:pt x="42" y="16"/>
                  </a:lnTo>
                  <a:lnTo>
                    <a:pt x="58" y="8"/>
                  </a:lnTo>
                  <a:lnTo>
                    <a:pt x="76" y="2"/>
                  </a:lnTo>
                  <a:lnTo>
                    <a:pt x="96" y="0"/>
                  </a:lnTo>
                  <a:lnTo>
                    <a:pt x="582" y="0"/>
                  </a:lnTo>
                  <a:lnTo>
                    <a:pt x="582" y="0"/>
                  </a:lnTo>
                  <a:lnTo>
                    <a:pt x="602" y="2"/>
                  </a:lnTo>
                  <a:lnTo>
                    <a:pt x="620" y="8"/>
                  </a:lnTo>
                  <a:lnTo>
                    <a:pt x="636" y="16"/>
                  </a:lnTo>
                  <a:lnTo>
                    <a:pt x="650" y="26"/>
                  </a:lnTo>
                  <a:lnTo>
                    <a:pt x="662" y="40"/>
                  </a:lnTo>
                  <a:lnTo>
                    <a:pt x="670" y="54"/>
                  </a:lnTo>
                  <a:lnTo>
                    <a:pt x="676" y="72"/>
                  </a:lnTo>
                  <a:lnTo>
                    <a:pt x="678" y="90"/>
                  </a:lnTo>
                  <a:lnTo>
                    <a:pt x="678" y="9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1" name="Freeform 6">
              <a:extLst>
                <a:ext uri="{FF2B5EF4-FFF2-40B4-BE49-F238E27FC236}">
                  <a16:creationId xmlns:a16="http://schemas.microsoft.com/office/drawing/2014/main" id="{2CE51453-00E3-4C79-A289-85FE536BED71}"/>
                </a:ext>
              </a:extLst>
            </p:cNvPr>
            <p:cNvSpPr>
              <a:spLocks/>
            </p:cNvSpPr>
            <p:nvPr/>
          </p:nvSpPr>
          <p:spPr bwMode="auto">
            <a:xfrm>
              <a:off x="11372850" y="9772650"/>
              <a:ext cx="1597025" cy="238125"/>
            </a:xfrm>
            <a:custGeom>
              <a:avLst/>
              <a:gdLst>
                <a:gd name="T0" fmla="*/ 136 w 1006"/>
                <a:gd name="T1" fmla="*/ 150 h 150"/>
                <a:gd name="T2" fmla="*/ 868 w 1006"/>
                <a:gd name="T3" fmla="*/ 150 h 150"/>
                <a:gd name="T4" fmla="*/ 868 w 1006"/>
                <a:gd name="T5" fmla="*/ 150 h 150"/>
                <a:gd name="T6" fmla="*/ 928 w 1006"/>
                <a:gd name="T7" fmla="*/ 90 h 150"/>
                <a:gd name="T8" fmla="*/ 928 w 1006"/>
                <a:gd name="T9" fmla="*/ 90 h 150"/>
                <a:gd name="T10" fmla="*/ 956 w 1006"/>
                <a:gd name="T11" fmla="*/ 60 h 150"/>
                <a:gd name="T12" fmla="*/ 978 w 1006"/>
                <a:gd name="T13" fmla="*/ 36 h 150"/>
                <a:gd name="T14" fmla="*/ 994 w 1006"/>
                <a:gd name="T15" fmla="*/ 16 h 150"/>
                <a:gd name="T16" fmla="*/ 1006 w 1006"/>
                <a:gd name="T17" fmla="*/ 0 h 150"/>
                <a:gd name="T18" fmla="*/ 0 w 1006"/>
                <a:gd name="T19" fmla="*/ 0 h 150"/>
                <a:gd name="T20" fmla="*/ 0 w 1006"/>
                <a:gd name="T21" fmla="*/ 0 h 150"/>
                <a:gd name="T22" fmla="*/ 6 w 1006"/>
                <a:gd name="T23" fmla="*/ 12 h 150"/>
                <a:gd name="T24" fmla="*/ 6 w 1006"/>
                <a:gd name="T25" fmla="*/ 12 h 150"/>
                <a:gd name="T26" fmla="*/ 66 w 1006"/>
                <a:gd name="T27" fmla="*/ 76 h 150"/>
                <a:gd name="T28" fmla="*/ 136 w 1006"/>
                <a:gd name="T29" fmla="*/ 150 h 150"/>
                <a:gd name="T30" fmla="*/ 136 w 1006"/>
                <a:gd name="T3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6" h="150">
                  <a:moveTo>
                    <a:pt x="136" y="150"/>
                  </a:moveTo>
                  <a:lnTo>
                    <a:pt x="868" y="150"/>
                  </a:lnTo>
                  <a:lnTo>
                    <a:pt x="868" y="150"/>
                  </a:lnTo>
                  <a:lnTo>
                    <a:pt x="928" y="90"/>
                  </a:lnTo>
                  <a:lnTo>
                    <a:pt x="928" y="90"/>
                  </a:lnTo>
                  <a:lnTo>
                    <a:pt x="956" y="60"/>
                  </a:lnTo>
                  <a:lnTo>
                    <a:pt x="978" y="36"/>
                  </a:lnTo>
                  <a:lnTo>
                    <a:pt x="994" y="16"/>
                  </a:lnTo>
                  <a:lnTo>
                    <a:pt x="1006" y="0"/>
                  </a:lnTo>
                  <a:lnTo>
                    <a:pt x="0" y="0"/>
                  </a:lnTo>
                  <a:lnTo>
                    <a:pt x="0" y="0"/>
                  </a:lnTo>
                  <a:lnTo>
                    <a:pt x="6" y="12"/>
                  </a:lnTo>
                  <a:lnTo>
                    <a:pt x="6" y="12"/>
                  </a:lnTo>
                  <a:lnTo>
                    <a:pt x="66" y="76"/>
                  </a:lnTo>
                  <a:lnTo>
                    <a:pt x="136" y="150"/>
                  </a:lnTo>
                  <a:lnTo>
                    <a:pt x="136" y="15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2" name="Freeform 7">
              <a:extLst>
                <a:ext uri="{FF2B5EF4-FFF2-40B4-BE49-F238E27FC236}">
                  <a16:creationId xmlns:a16="http://schemas.microsoft.com/office/drawing/2014/main" id="{5B9998DD-44C1-4094-9794-62C72172EE77}"/>
                </a:ext>
              </a:extLst>
            </p:cNvPr>
            <p:cNvSpPr>
              <a:spLocks/>
            </p:cNvSpPr>
            <p:nvPr/>
          </p:nvSpPr>
          <p:spPr bwMode="auto">
            <a:xfrm>
              <a:off x="11318875" y="8988425"/>
              <a:ext cx="1714500" cy="161925"/>
            </a:xfrm>
            <a:custGeom>
              <a:avLst/>
              <a:gdLst>
                <a:gd name="T0" fmla="*/ 1080 w 1080"/>
                <a:gd name="T1" fmla="*/ 50 h 102"/>
                <a:gd name="T2" fmla="*/ 1080 w 1080"/>
                <a:gd name="T3" fmla="*/ 50 h 102"/>
                <a:gd name="T4" fmla="*/ 1078 w 1080"/>
                <a:gd name="T5" fmla="*/ 62 h 102"/>
                <a:gd name="T6" fmla="*/ 1076 w 1080"/>
                <a:gd name="T7" fmla="*/ 70 h 102"/>
                <a:gd name="T8" fmla="*/ 1072 w 1080"/>
                <a:gd name="T9" fmla="*/ 80 h 102"/>
                <a:gd name="T10" fmla="*/ 1066 w 1080"/>
                <a:gd name="T11" fmla="*/ 88 h 102"/>
                <a:gd name="T12" fmla="*/ 1058 w 1080"/>
                <a:gd name="T13" fmla="*/ 94 h 102"/>
                <a:gd name="T14" fmla="*/ 1052 w 1080"/>
                <a:gd name="T15" fmla="*/ 98 h 102"/>
                <a:gd name="T16" fmla="*/ 1042 w 1080"/>
                <a:gd name="T17" fmla="*/ 102 h 102"/>
                <a:gd name="T18" fmla="*/ 1034 w 1080"/>
                <a:gd name="T19" fmla="*/ 102 h 102"/>
                <a:gd name="T20" fmla="*/ 46 w 1080"/>
                <a:gd name="T21" fmla="*/ 102 h 102"/>
                <a:gd name="T22" fmla="*/ 46 w 1080"/>
                <a:gd name="T23" fmla="*/ 102 h 102"/>
                <a:gd name="T24" fmla="*/ 36 w 1080"/>
                <a:gd name="T25" fmla="*/ 102 h 102"/>
                <a:gd name="T26" fmla="*/ 28 w 1080"/>
                <a:gd name="T27" fmla="*/ 98 h 102"/>
                <a:gd name="T28" fmla="*/ 20 w 1080"/>
                <a:gd name="T29" fmla="*/ 94 h 102"/>
                <a:gd name="T30" fmla="*/ 14 w 1080"/>
                <a:gd name="T31" fmla="*/ 88 h 102"/>
                <a:gd name="T32" fmla="*/ 8 w 1080"/>
                <a:gd name="T33" fmla="*/ 80 h 102"/>
                <a:gd name="T34" fmla="*/ 4 w 1080"/>
                <a:gd name="T35" fmla="*/ 70 h 102"/>
                <a:gd name="T36" fmla="*/ 0 w 1080"/>
                <a:gd name="T37" fmla="*/ 62 h 102"/>
                <a:gd name="T38" fmla="*/ 0 w 1080"/>
                <a:gd name="T39" fmla="*/ 50 h 102"/>
                <a:gd name="T40" fmla="*/ 0 w 1080"/>
                <a:gd name="T41" fmla="*/ 50 h 102"/>
                <a:gd name="T42" fmla="*/ 0 w 1080"/>
                <a:gd name="T43" fmla="*/ 50 h 102"/>
                <a:gd name="T44" fmla="*/ 0 w 1080"/>
                <a:gd name="T45" fmla="*/ 40 h 102"/>
                <a:gd name="T46" fmla="*/ 4 w 1080"/>
                <a:gd name="T47" fmla="*/ 32 h 102"/>
                <a:gd name="T48" fmla="*/ 8 w 1080"/>
                <a:gd name="T49" fmla="*/ 22 h 102"/>
                <a:gd name="T50" fmla="*/ 14 w 1080"/>
                <a:gd name="T51" fmla="*/ 14 h 102"/>
                <a:gd name="T52" fmla="*/ 20 w 1080"/>
                <a:gd name="T53" fmla="*/ 8 h 102"/>
                <a:gd name="T54" fmla="*/ 28 w 1080"/>
                <a:gd name="T55" fmla="*/ 4 h 102"/>
                <a:gd name="T56" fmla="*/ 36 w 1080"/>
                <a:gd name="T57" fmla="*/ 0 h 102"/>
                <a:gd name="T58" fmla="*/ 46 w 1080"/>
                <a:gd name="T59" fmla="*/ 0 h 102"/>
                <a:gd name="T60" fmla="*/ 1034 w 1080"/>
                <a:gd name="T61" fmla="*/ 0 h 102"/>
                <a:gd name="T62" fmla="*/ 1034 w 1080"/>
                <a:gd name="T63" fmla="*/ 0 h 102"/>
                <a:gd name="T64" fmla="*/ 1042 w 1080"/>
                <a:gd name="T65" fmla="*/ 0 h 102"/>
                <a:gd name="T66" fmla="*/ 1052 w 1080"/>
                <a:gd name="T67" fmla="*/ 4 h 102"/>
                <a:gd name="T68" fmla="*/ 1058 w 1080"/>
                <a:gd name="T69" fmla="*/ 8 h 102"/>
                <a:gd name="T70" fmla="*/ 1066 w 1080"/>
                <a:gd name="T71" fmla="*/ 14 h 102"/>
                <a:gd name="T72" fmla="*/ 1072 w 1080"/>
                <a:gd name="T73" fmla="*/ 22 h 102"/>
                <a:gd name="T74" fmla="*/ 1076 w 1080"/>
                <a:gd name="T75" fmla="*/ 32 h 102"/>
                <a:gd name="T76" fmla="*/ 1078 w 1080"/>
                <a:gd name="T77" fmla="*/ 40 h 102"/>
                <a:gd name="T78" fmla="*/ 1080 w 1080"/>
                <a:gd name="T79" fmla="*/ 50 h 102"/>
                <a:gd name="T80" fmla="*/ 1080 w 1080"/>
                <a:gd name="T81"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 h="102">
                  <a:moveTo>
                    <a:pt x="1080" y="50"/>
                  </a:moveTo>
                  <a:lnTo>
                    <a:pt x="1080" y="50"/>
                  </a:lnTo>
                  <a:lnTo>
                    <a:pt x="1078" y="62"/>
                  </a:lnTo>
                  <a:lnTo>
                    <a:pt x="1076" y="70"/>
                  </a:lnTo>
                  <a:lnTo>
                    <a:pt x="1072" y="80"/>
                  </a:lnTo>
                  <a:lnTo>
                    <a:pt x="1066" y="88"/>
                  </a:lnTo>
                  <a:lnTo>
                    <a:pt x="1058" y="94"/>
                  </a:lnTo>
                  <a:lnTo>
                    <a:pt x="1052" y="98"/>
                  </a:lnTo>
                  <a:lnTo>
                    <a:pt x="1042" y="102"/>
                  </a:lnTo>
                  <a:lnTo>
                    <a:pt x="1034" y="102"/>
                  </a:lnTo>
                  <a:lnTo>
                    <a:pt x="46" y="102"/>
                  </a:lnTo>
                  <a:lnTo>
                    <a:pt x="46" y="102"/>
                  </a:lnTo>
                  <a:lnTo>
                    <a:pt x="36" y="102"/>
                  </a:lnTo>
                  <a:lnTo>
                    <a:pt x="28" y="98"/>
                  </a:lnTo>
                  <a:lnTo>
                    <a:pt x="20" y="94"/>
                  </a:lnTo>
                  <a:lnTo>
                    <a:pt x="14" y="88"/>
                  </a:lnTo>
                  <a:lnTo>
                    <a:pt x="8" y="80"/>
                  </a:lnTo>
                  <a:lnTo>
                    <a:pt x="4" y="70"/>
                  </a:lnTo>
                  <a:lnTo>
                    <a:pt x="0" y="62"/>
                  </a:lnTo>
                  <a:lnTo>
                    <a:pt x="0" y="50"/>
                  </a:lnTo>
                  <a:lnTo>
                    <a:pt x="0" y="50"/>
                  </a:lnTo>
                  <a:lnTo>
                    <a:pt x="0" y="50"/>
                  </a:lnTo>
                  <a:lnTo>
                    <a:pt x="0" y="40"/>
                  </a:lnTo>
                  <a:lnTo>
                    <a:pt x="4" y="32"/>
                  </a:lnTo>
                  <a:lnTo>
                    <a:pt x="8" y="22"/>
                  </a:lnTo>
                  <a:lnTo>
                    <a:pt x="14" y="14"/>
                  </a:lnTo>
                  <a:lnTo>
                    <a:pt x="20" y="8"/>
                  </a:lnTo>
                  <a:lnTo>
                    <a:pt x="28" y="4"/>
                  </a:lnTo>
                  <a:lnTo>
                    <a:pt x="36" y="0"/>
                  </a:lnTo>
                  <a:lnTo>
                    <a:pt x="46" y="0"/>
                  </a:lnTo>
                  <a:lnTo>
                    <a:pt x="1034" y="0"/>
                  </a:lnTo>
                  <a:lnTo>
                    <a:pt x="1034" y="0"/>
                  </a:lnTo>
                  <a:lnTo>
                    <a:pt x="1042" y="0"/>
                  </a:lnTo>
                  <a:lnTo>
                    <a:pt x="1052" y="4"/>
                  </a:lnTo>
                  <a:lnTo>
                    <a:pt x="1058" y="8"/>
                  </a:lnTo>
                  <a:lnTo>
                    <a:pt x="1066" y="14"/>
                  </a:lnTo>
                  <a:lnTo>
                    <a:pt x="1072" y="22"/>
                  </a:lnTo>
                  <a:lnTo>
                    <a:pt x="1076" y="32"/>
                  </a:lnTo>
                  <a:lnTo>
                    <a:pt x="1078" y="40"/>
                  </a:lnTo>
                  <a:lnTo>
                    <a:pt x="1080" y="50"/>
                  </a:lnTo>
                  <a:lnTo>
                    <a:pt x="1080" y="5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3" name="Freeform 8">
              <a:extLst>
                <a:ext uri="{FF2B5EF4-FFF2-40B4-BE49-F238E27FC236}">
                  <a16:creationId xmlns:a16="http://schemas.microsoft.com/office/drawing/2014/main" id="{A3F439A5-8529-4C90-9292-121F64D11A45}"/>
                </a:ext>
              </a:extLst>
            </p:cNvPr>
            <p:cNvSpPr>
              <a:spLocks/>
            </p:cNvSpPr>
            <p:nvPr/>
          </p:nvSpPr>
          <p:spPr bwMode="auto">
            <a:xfrm>
              <a:off x="11318875" y="9226550"/>
              <a:ext cx="1714500" cy="165100"/>
            </a:xfrm>
            <a:custGeom>
              <a:avLst/>
              <a:gdLst>
                <a:gd name="T0" fmla="*/ 1080 w 1080"/>
                <a:gd name="T1" fmla="*/ 52 h 104"/>
                <a:gd name="T2" fmla="*/ 1080 w 1080"/>
                <a:gd name="T3" fmla="*/ 52 h 104"/>
                <a:gd name="T4" fmla="*/ 1078 w 1080"/>
                <a:gd name="T5" fmla="*/ 62 h 104"/>
                <a:gd name="T6" fmla="*/ 1076 w 1080"/>
                <a:gd name="T7" fmla="*/ 72 h 104"/>
                <a:gd name="T8" fmla="*/ 1072 w 1080"/>
                <a:gd name="T9" fmla="*/ 82 h 104"/>
                <a:gd name="T10" fmla="*/ 1066 w 1080"/>
                <a:gd name="T11" fmla="*/ 88 h 104"/>
                <a:gd name="T12" fmla="*/ 1058 w 1080"/>
                <a:gd name="T13" fmla="*/ 94 h 104"/>
                <a:gd name="T14" fmla="*/ 1052 w 1080"/>
                <a:gd name="T15" fmla="*/ 100 h 104"/>
                <a:gd name="T16" fmla="*/ 1042 w 1080"/>
                <a:gd name="T17" fmla="*/ 102 h 104"/>
                <a:gd name="T18" fmla="*/ 1034 w 1080"/>
                <a:gd name="T19" fmla="*/ 104 h 104"/>
                <a:gd name="T20" fmla="*/ 46 w 1080"/>
                <a:gd name="T21" fmla="*/ 104 h 104"/>
                <a:gd name="T22" fmla="*/ 46 w 1080"/>
                <a:gd name="T23" fmla="*/ 104 h 104"/>
                <a:gd name="T24" fmla="*/ 36 w 1080"/>
                <a:gd name="T25" fmla="*/ 102 h 104"/>
                <a:gd name="T26" fmla="*/ 28 w 1080"/>
                <a:gd name="T27" fmla="*/ 100 h 104"/>
                <a:gd name="T28" fmla="*/ 20 w 1080"/>
                <a:gd name="T29" fmla="*/ 94 h 104"/>
                <a:gd name="T30" fmla="*/ 14 w 1080"/>
                <a:gd name="T31" fmla="*/ 88 h 104"/>
                <a:gd name="T32" fmla="*/ 8 w 1080"/>
                <a:gd name="T33" fmla="*/ 82 h 104"/>
                <a:gd name="T34" fmla="*/ 4 w 1080"/>
                <a:gd name="T35" fmla="*/ 72 h 104"/>
                <a:gd name="T36" fmla="*/ 0 w 1080"/>
                <a:gd name="T37" fmla="*/ 62 h 104"/>
                <a:gd name="T38" fmla="*/ 0 w 1080"/>
                <a:gd name="T39" fmla="*/ 52 h 104"/>
                <a:gd name="T40" fmla="*/ 0 w 1080"/>
                <a:gd name="T41" fmla="*/ 52 h 104"/>
                <a:gd name="T42" fmla="*/ 0 w 1080"/>
                <a:gd name="T43" fmla="*/ 52 h 104"/>
                <a:gd name="T44" fmla="*/ 0 w 1080"/>
                <a:gd name="T45" fmla="*/ 42 h 104"/>
                <a:gd name="T46" fmla="*/ 4 w 1080"/>
                <a:gd name="T47" fmla="*/ 32 h 104"/>
                <a:gd name="T48" fmla="*/ 8 w 1080"/>
                <a:gd name="T49" fmla="*/ 24 h 104"/>
                <a:gd name="T50" fmla="*/ 14 w 1080"/>
                <a:gd name="T51" fmla="*/ 16 h 104"/>
                <a:gd name="T52" fmla="*/ 20 w 1080"/>
                <a:gd name="T53" fmla="*/ 10 h 104"/>
                <a:gd name="T54" fmla="*/ 28 w 1080"/>
                <a:gd name="T55" fmla="*/ 4 h 104"/>
                <a:gd name="T56" fmla="*/ 36 w 1080"/>
                <a:gd name="T57" fmla="*/ 2 h 104"/>
                <a:gd name="T58" fmla="*/ 46 w 1080"/>
                <a:gd name="T59" fmla="*/ 0 h 104"/>
                <a:gd name="T60" fmla="*/ 1034 w 1080"/>
                <a:gd name="T61" fmla="*/ 0 h 104"/>
                <a:gd name="T62" fmla="*/ 1034 w 1080"/>
                <a:gd name="T63" fmla="*/ 0 h 104"/>
                <a:gd name="T64" fmla="*/ 1042 w 1080"/>
                <a:gd name="T65" fmla="*/ 2 h 104"/>
                <a:gd name="T66" fmla="*/ 1052 w 1080"/>
                <a:gd name="T67" fmla="*/ 4 h 104"/>
                <a:gd name="T68" fmla="*/ 1058 w 1080"/>
                <a:gd name="T69" fmla="*/ 10 h 104"/>
                <a:gd name="T70" fmla="*/ 1066 w 1080"/>
                <a:gd name="T71" fmla="*/ 16 h 104"/>
                <a:gd name="T72" fmla="*/ 1072 w 1080"/>
                <a:gd name="T73" fmla="*/ 24 h 104"/>
                <a:gd name="T74" fmla="*/ 1076 w 1080"/>
                <a:gd name="T75" fmla="*/ 32 h 104"/>
                <a:gd name="T76" fmla="*/ 1078 w 1080"/>
                <a:gd name="T77" fmla="*/ 42 h 104"/>
                <a:gd name="T78" fmla="*/ 1080 w 1080"/>
                <a:gd name="T79" fmla="*/ 52 h 104"/>
                <a:gd name="T80" fmla="*/ 1080 w 1080"/>
                <a:gd name="T81"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 h="104">
                  <a:moveTo>
                    <a:pt x="1080" y="52"/>
                  </a:moveTo>
                  <a:lnTo>
                    <a:pt x="1080" y="52"/>
                  </a:lnTo>
                  <a:lnTo>
                    <a:pt x="1078" y="62"/>
                  </a:lnTo>
                  <a:lnTo>
                    <a:pt x="1076" y="72"/>
                  </a:lnTo>
                  <a:lnTo>
                    <a:pt x="1072" y="82"/>
                  </a:lnTo>
                  <a:lnTo>
                    <a:pt x="1066" y="88"/>
                  </a:lnTo>
                  <a:lnTo>
                    <a:pt x="1058" y="94"/>
                  </a:lnTo>
                  <a:lnTo>
                    <a:pt x="1052" y="100"/>
                  </a:lnTo>
                  <a:lnTo>
                    <a:pt x="1042" y="102"/>
                  </a:lnTo>
                  <a:lnTo>
                    <a:pt x="1034" y="104"/>
                  </a:lnTo>
                  <a:lnTo>
                    <a:pt x="46" y="104"/>
                  </a:lnTo>
                  <a:lnTo>
                    <a:pt x="46" y="104"/>
                  </a:lnTo>
                  <a:lnTo>
                    <a:pt x="36" y="102"/>
                  </a:lnTo>
                  <a:lnTo>
                    <a:pt x="28" y="100"/>
                  </a:lnTo>
                  <a:lnTo>
                    <a:pt x="20" y="94"/>
                  </a:lnTo>
                  <a:lnTo>
                    <a:pt x="14" y="88"/>
                  </a:lnTo>
                  <a:lnTo>
                    <a:pt x="8" y="82"/>
                  </a:lnTo>
                  <a:lnTo>
                    <a:pt x="4" y="72"/>
                  </a:lnTo>
                  <a:lnTo>
                    <a:pt x="0" y="62"/>
                  </a:lnTo>
                  <a:lnTo>
                    <a:pt x="0" y="52"/>
                  </a:lnTo>
                  <a:lnTo>
                    <a:pt x="0" y="52"/>
                  </a:lnTo>
                  <a:lnTo>
                    <a:pt x="0" y="52"/>
                  </a:lnTo>
                  <a:lnTo>
                    <a:pt x="0" y="42"/>
                  </a:lnTo>
                  <a:lnTo>
                    <a:pt x="4" y="32"/>
                  </a:lnTo>
                  <a:lnTo>
                    <a:pt x="8" y="24"/>
                  </a:lnTo>
                  <a:lnTo>
                    <a:pt x="14" y="16"/>
                  </a:lnTo>
                  <a:lnTo>
                    <a:pt x="20" y="10"/>
                  </a:lnTo>
                  <a:lnTo>
                    <a:pt x="28" y="4"/>
                  </a:lnTo>
                  <a:lnTo>
                    <a:pt x="36" y="2"/>
                  </a:lnTo>
                  <a:lnTo>
                    <a:pt x="46" y="0"/>
                  </a:lnTo>
                  <a:lnTo>
                    <a:pt x="1034" y="0"/>
                  </a:lnTo>
                  <a:lnTo>
                    <a:pt x="1034" y="0"/>
                  </a:lnTo>
                  <a:lnTo>
                    <a:pt x="1042" y="2"/>
                  </a:lnTo>
                  <a:lnTo>
                    <a:pt x="1052" y="4"/>
                  </a:lnTo>
                  <a:lnTo>
                    <a:pt x="1058" y="10"/>
                  </a:lnTo>
                  <a:lnTo>
                    <a:pt x="1066" y="16"/>
                  </a:lnTo>
                  <a:lnTo>
                    <a:pt x="1072" y="24"/>
                  </a:lnTo>
                  <a:lnTo>
                    <a:pt x="1076" y="32"/>
                  </a:lnTo>
                  <a:lnTo>
                    <a:pt x="1078" y="42"/>
                  </a:lnTo>
                  <a:lnTo>
                    <a:pt x="1080" y="52"/>
                  </a:lnTo>
                  <a:lnTo>
                    <a:pt x="1080" y="5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4" name="Freeform 9">
              <a:extLst>
                <a:ext uri="{FF2B5EF4-FFF2-40B4-BE49-F238E27FC236}">
                  <a16:creationId xmlns:a16="http://schemas.microsoft.com/office/drawing/2014/main" id="{F4BBFABE-589E-4F0B-A0EA-1F5C1EA4D3C3}"/>
                </a:ext>
              </a:extLst>
            </p:cNvPr>
            <p:cNvSpPr>
              <a:spLocks/>
            </p:cNvSpPr>
            <p:nvPr/>
          </p:nvSpPr>
          <p:spPr bwMode="auto">
            <a:xfrm>
              <a:off x="11318875" y="9467850"/>
              <a:ext cx="1714500" cy="165100"/>
            </a:xfrm>
            <a:custGeom>
              <a:avLst/>
              <a:gdLst>
                <a:gd name="T0" fmla="*/ 1080 w 1080"/>
                <a:gd name="T1" fmla="*/ 52 h 104"/>
                <a:gd name="T2" fmla="*/ 1080 w 1080"/>
                <a:gd name="T3" fmla="*/ 52 h 104"/>
                <a:gd name="T4" fmla="*/ 1078 w 1080"/>
                <a:gd name="T5" fmla="*/ 62 h 104"/>
                <a:gd name="T6" fmla="*/ 1076 w 1080"/>
                <a:gd name="T7" fmla="*/ 72 h 104"/>
                <a:gd name="T8" fmla="*/ 1072 w 1080"/>
                <a:gd name="T9" fmla="*/ 80 h 104"/>
                <a:gd name="T10" fmla="*/ 1066 w 1080"/>
                <a:gd name="T11" fmla="*/ 88 h 104"/>
                <a:gd name="T12" fmla="*/ 1058 w 1080"/>
                <a:gd name="T13" fmla="*/ 94 h 104"/>
                <a:gd name="T14" fmla="*/ 1052 w 1080"/>
                <a:gd name="T15" fmla="*/ 100 h 104"/>
                <a:gd name="T16" fmla="*/ 1042 w 1080"/>
                <a:gd name="T17" fmla="*/ 102 h 104"/>
                <a:gd name="T18" fmla="*/ 1034 w 1080"/>
                <a:gd name="T19" fmla="*/ 104 h 104"/>
                <a:gd name="T20" fmla="*/ 46 w 1080"/>
                <a:gd name="T21" fmla="*/ 104 h 104"/>
                <a:gd name="T22" fmla="*/ 46 w 1080"/>
                <a:gd name="T23" fmla="*/ 104 h 104"/>
                <a:gd name="T24" fmla="*/ 36 w 1080"/>
                <a:gd name="T25" fmla="*/ 102 h 104"/>
                <a:gd name="T26" fmla="*/ 28 w 1080"/>
                <a:gd name="T27" fmla="*/ 100 h 104"/>
                <a:gd name="T28" fmla="*/ 20 w 1080"/>
                <a:gd name="T29" fmla="*/ 94 h 104"/>
                <a:gd name="T30" fmla="*/ 14 w 1080"/>
                <a:gd name="T31" fmla="*/ 88 h 104"/>
                <a:gd name="T32" fmla="*/ 8 w 1080"/>
                <a:gd name="T33" fmla="*/ 80 h 104"/>
                <a:gd name="T34" fmla="*/ 4 w 1080"/>
                <a:gd name="T35" fmla="*/ 72 h 104"/>
                <a:gd name="T36" fmla="*/ 0 w 1080"/>
                <a:gd name="T37" fmla="*/ 62 h 104"/>
                <a:gd name="T38" fmla="*/ 0 w 1080"/>
                <a:gd name="T39" fmla="*/ 52 h 104"/>
                <a:gd name="T40" fmla="*/ 0 w 1080"/>
                <a:gd name="T41" fmla="*/ 52 h 104"/>
                <a:gd name="T42" fmla="*/ 0 w 1080"/>
                <a:gd name="T43" fmla="*/ 52 h 104"/>
                <a:gd name="T44" fmla="*/ 0 w 1080"/>
                <a:gd name="T45" fmla="*/ 42 h 104"/>
                <a:gd name="T46" fmla="*/ 4 w 1080"/>
                <a:gd name="T47" fmla="*/ 32 h 104"/>
                <a:gd name="T48" fmla="*/ 8 w 1080"/>
                <a:gd name="T49" fmla="*/ 24 h 104"/>
                <a:gd name="T50" fmla="*/ 14 w 1080"/>
                <a:gd name="T51" fmla="*/ 16 h 104"/>
                <a:gd name="T52" fmla="*/ 20 w 1080"/>
                <a:gd name="T53" fmla="*/ 10 h 104"/>
                <a:gd name="T54" fmla="*/ 28 w 1080"/>
                <a:gd name="T55" fmla="*/ 4 h 104"/>
                <a:gd name="T56" fmla="*/ 36 w 1080"/>
                <a:gd name="T57" fmla="*/ 2 h 104"/>
                <a:gd name="T58" fmla="*/ 46 w 1080"/>
                <a:gd name="T59" fmla="*/ 0 h 104"/>
                <a:gd name="T60" fmla="*/ 1034 w 1080"/>
                <a:gd name="T61" fmla="*/ 0 h 104"/>
                <a:gd name="T62" fmla="*/ 1034 w 1080"/>
                <a:gd name="T63" fmla="*/ 0 h 104"/>
                <a:gd name="T64" fmla="*/ 1042 w 1080"/>
                <a:gd name="T65" fmla="*/ 2 h 104"/>
                <a:gd name="T66" fmla="*/ 1052 w 1080"/>
                <a:gd name="T67" fmla="*/ 4 h 104"/>
                <a:gd name="T68" fmla="*/ 1058 w 1080"/>
                <a:gd name="T69" fmla="*/ 10 h 104"/>
                <a:gd name="T70" fmla="*/ 1066 w 1080"/>
                <a:gd name="T71" fmla="*/ 16 h 104"/>
                <a:gd name="T72" fmla="*/ 1072 w 1080"/>
                <a:gd name="T73" fmla="*/ 24 h 104"/>
                <a:gd name="T74" fmla="*/ 1076 w 1080"/>
                <a:gd name="T75" fmla="*/ 32 h 104"/>
                <a:gd name="T76" fmla="*/ 1078 w 1080"/>
                <a:gd name="T77" fmla="*/ 42 h 104"/>
                <a:gd name="T78" fmla="*/ 1080 w 1080"/>
                <a:gd name="T79" fmla="*/ 52 h 104"/>
                <a:gd name="T80" fmla="*/ 1080 w 1080"/>
                <a:gd name="T81"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 h="104">
                  <a:moveTo>
                    <a:pt x="1080" y="52"/>
                  </a:moveTo>
                  <a:lnTo>
                    <a:pt x="1080" y="52"/>
                  </a:lnTo>
                  <a:lnTo>
                    <a:pt x="1078" y="62"/>
                  </a:lnTo>
                  <a:lnTo>
                    <a:pt x="1076" y="72"/>
                  </a:lnTo>
                  <a:lnTo>
                    <a:pt x="1072" y="80"/>
                  </a:lnTo>
                  <a:lnTo>
                    <a:pt x="1066" y="88"/>
                  </a:lnTo>
                  <a:lnTo>
                    <a:pt x="1058" y="94"/>
                  </a:lnTo>
                  <a:lnTo>
                    <a:pt x="1052" y="100"/>
                  </a:lnTo>
                  <a:lnTo>
                    <a:pt x="1042" y="102"/>
                  </a:lnTo>
                  <a:lnTo>
                    <a:pt x="1034" y="104"/>
                  </a:lnTo>
                  <a:lnTo>
                    <a:pt x="46" y="104"/>
                  </a:lnTo>
                  <a:lnTo>
                    <a:pt x="46" y="104"/>
                  </a:lnTo>
                  <a:lnTo>
                    <a:pt x="36" y="102"/>
                  </a:lnTo>
                  <a:lnTo>
                    <a:pt x="28" y="100"/>
                  </a:lnTo>
                  <a:lnTo>
                    <a:pt x="20" y="94"/>
                  </a:lnTo>
                  <a:lnTo>
                    <a:pt x="14" y="88"/>
                  </a:lnTo>
                  <a:lnTo>
                    <a:pt x="8" y="80"/>
                  </a:lnTo>
                  <a:lnTo>
                    <a:pt x="4" y="72"/>
                  </a:lnTo>
                  <a:lnTo>
                    <a:pt x="0" y="62"/>
                  </a:lnTo>
                  <a:lnTo>
                    <a:pt x="0" y="52"/>
                  </a:lnTo>
                  <a:lnTo>
                    <a:pt x="0" y="52"/>
                  </a:lnTo>
                  <a:lnTo>
                    <a:pt x="0" y="52"/>
                  </a:lnTo>
                  <a:lnTo>
                    <a:pt x="0" y="42"/>
                  </a:lnTo>
                  <a:lnTo>
                    <a:pt x="4" y="32"/>
                  </a:lnTo>
                  <a:lnTo>
                    <a:pt x="8" y="24"/>
                  </a:lnTo>
                  <a:lnTo>
                    <a:pt x="14" y="16"/>
                  </a:lnTo>
                  <a:lnTo>
                    <a:pt x="20" y="10"/>
                  </a:lnTo>
                  <a:lnTo>
                    <a:pt x="28" y="4"/>
                  </a:lnTo>
                  <a:lnTo>
                    <a:pt x="36" y="2"/>
                  </a:lnTo>
                  <a:lnTo>
                    <a:pt x="46" y="0"/>
                  </a:lnTo>
                  <a:lnTo>
                    <a:pt x="1034" y="0"/>
                  </a:lnTo>
                  <a:lnTo>
                    <a:pt x="1034" y="0"/>
                  </a:lnTo>
                  <a:lnTo>
                    <a:pt x="1042" y="2"/>
                  </a:lnTo>
                  <a:lnTo>
                    <a:pt x="1052" y="4"/>
                  </a:lnTo>
                  <a:lnTo>
                    <a:pt x="1058" y="10"/>
                  </a:lnTo>
                  <a:lnTo>
                    <a:pt x="1066" y="16"/>
                  </a:lnTo>
                  <a:lnTo>
                    <a:pt x="1072" y="24"/>
                  </a:lnTo>
                  <a:lnTo>
                    <a:pt x="1076" y="32"/>
                  </a:lnTo>
                  <a:lnTo>
                    <a:pt x="1078" y="42"/>
                  </a:lnTo>
                  <a:lnTo>
                    <a:pt x="1080" y="52"/>
                  </a:lnTo>
                  <a:lnTo>
                    <a:pt x="1080" y="5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5" name="Freeform 10">
              <a:extLst>
                <a:ext uri="{FF2B5EF4-FFF2-40B4-BE49-F238E27FC236}">
                  <a16:creationId xmlns:a16="http://schemas.microsoft.com/office/drawing/2014/main" id="{4667C848-4C78-4C68-9E6E-C39F71D74554}"/>
                </a:ext>
              </a:extLst>
            </p:cNvPr>
            <p:cNvSpPr>
              <a:spLocks/>
            </p:cNvSpPr>
            <p:nvPr/>
          </p:nvSpPr>
          <p:spPr bwMode="auto">
            <a:xfrm>
              <a:off x="11318875" y="9683750"/>
              <a:ext cx="1698625" cy="101600"/>
            </a:xfrm>
            <a:custGeom>
              <a:avLst/>
              <a:gdLst>
                <a:gd name="T0" fmla="*/ 1070 w 1070"/>
                <a:gd name="T1" fmla="*/ 32 h 64"/>
                <a:gd name="T2" fmla="*/ 1070 w 1070"/>
                <a:gd name="T3" fmla="*/ 32 h 64"/>
                <a:gd name="T4" fmla="*/ 1070 w 1070"/>
                <a:gd name="T5" fmla="*/ 38 h 64"/>
                <a:gd name="T6" fmla="*/ 1068 w 1070"/>
                <a:gd name="T7" fmla="*/ 44 h 64"/>
                <a:gd name="T8" fmla="*/ 1064 w 1070"/>
                <a:gd name="T9" fmla="*/ 50 h 64"/>
                <a:gd name="T10" fmla="*/ 1058 w 1070"/>
                <a:gd name="T11" fmla="*/ 56 h 64"/>
                <a:gd name="T12" fmla="*/ 1050 w 1070"/>
                <a:gd name="T13" fmla="*/ 60 h 64"/>
                <a:gd name="T14" fmla="*/ 1044 w 1070"/>
                <a:gd name="T15" fmla="*/ 62 h 64"/>
                <a:gd name="T16" fmla="*/ 1034 w 1070"/>
                <a:gd name="T17" fmla="*/ 64 h 64"/>
                <a:gd name="T18" fmla="*/ 1026 w 1070"/>
                <a:gd name="T19" fmla="*/ 64 h 64"/>
                <a:gd name="T20" fmla="*/ 46 w 1070"/>
                <a:gd name="T21" fmla="*/ 64 h 64"/>
                <a:gd name="T22" fmla="*/ 46 w 1070"/>
                <a:gd name="T23" fmla="*/ 64 h 64"/>
                <a:gd name="T24" fmla="*/ 36 w 1070"/>
                <a:gd name="T25" fmla="*/ 64 h 64"/>
                <a:gd name="T26" fmla="*/ 28 w 1070"/>
                <a:gd name="T27" fmla="*/ 62 h 64"/>
                <a:gd name="T28" fmla="*/ 20 w 1070"/>
                <a:gd name="T29" fmla="*/ 60 h 64"/>
                <a:gd name="T30" fmla="*/ 14 w 1070"/>
                <a:gd name="T31" fmla="*/ 56 h 64"/>
                <a:gd name="T32" fmla="*/ 8 w 1070"/>
                <a:gd name="T33" fmla="*/ 50 h 64"/>
                <a:gd name="T34" fmla="*/ 4 w 1070"/>
                <a:gd name="T35" fmla="*/ 44 h 64"/>
                <a:gd name="T36" fmla="*/ 0 w 1070"/>
                <a:gd name="T37" fmla="*/ 38 h 64"/>
                <a:gd name="T38" fmla="*/ 0 w 1070"/>
                <a:gd name="T39" fmla="*/ 32 h 64"/>
                <a:gd name="T40" fmla="*/ 0 w 1070"/>
                <a:gd name="T41" fmla="*/ 32 h 64"/>
                <a:gd name="T42" fmla="*/ 0 w 1070"/>
                <a:gd name="T43" fmla="*/ 32 h 64"/>
                <a:gd name="T44" fmla="*/ 0 w 1070"/>
                <a:gd name="T45" fmla="*/ 26 h 64"/>
                <a:gd name="T46" fmla="*/ 4 w 1070"/>
                <a:gd name="T47" fmla="*/ 20 h 64"/>
                <a:gd name="T48" fmla="*/ 8 w 1070"/>
                <a:gd name="T49" fmla="*/ 14 h 64"/>
                <a:gd name="T50" fmla="*/ 14 w 1070"/>
                <a:gd name="T51" fmla="*/ 10 h 64"/>
                <a:gd name="T52" fmla="*/ 20 w 1070"/>
                <a:gd name="T53" fmla="*/ 4 h 64"/>
                <a:gd name="T54" fmla="*/ 28 w 1070"/>
                <a:gd name="T55" fmla="*/ 2 h 64"/>
                <a:gd name="T56" fmla="*/ 36 w 1070"/>
                <a:gd name="T57" fmla="*/ 0 h 64"/>
                <a:gd name="T58" fmla="*/ 46 w 1070"/>
                <a:gd name="T59" fmla="*/ 0 h 64"/>
                <a:gd name="T60" fmla="*/ 1026 w 1070"/>
                <a:gd name="T61" fmla="*/ 0 h 64"/>
                <a:gd name="T62" fmla="*/ 1026 w 1070"/>
                <a:gd name="T63" fmla="*/ 0 h 64"/>
                <a:gd name="T64" fmla="*/ 1034 w 1070"/>
                <a:gd name="T65" fmla="*/ 0 h 64"/>
                <a:gd name="T66" fmla="*/ 1044 w 1070"/>
                <a:gd name="T67" fmla="*/ 2 h 64"/>
                <a:gd name="T68" fmla="*/ 1050 w 1070"/>
                <a:gd name="T69" fmla="*/ 4 h 64"/>
                <a:gd name="T70" fmla="*/ 1058 w 1070"/>
                <a:gd name="T71" fmla="*/ 10 h 64"/>
                <a:gd name="T72" fmla="*/ 1064 w 1070"/>
                <a:gd name="T73" fmla="*/ 14 h 64"/>
                <a:gd name="T74" fmla="*/ 1068 w 1070"/>
                <a:gd name="T75" fmla="*/ 20 h 64"/>
                <a:gd name="T76" fmla="*/ 1070 w 1070"/>
                <a:gd name="T77" fmla="*/ 26 h 64"/>
                <a:gd name="T78" fmla="*/ 1070 w 1070"/>
                <a:gd name="T79" fmla="*/ 32 h 64"/>
                <a:gd name="T80" fmla="*/ 1070 w 1070"/>
                <a:gd name="T81"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0" h="64">
                  <a:moveTo>
                    <a:pt x="1070" y="32"/>
                  </a:moveTo>
                  <a:lnTo>
                    <a:pt x="1070" y="32"/>
                  </a:lnTo>
                  <a:lnTo>
                    <a:pt x="1070" y="38"/>
                  </a:lnTo>
                  <a:lnTo>
                    <a:pt x="1068" y="44"/>
                  </a:lnTo>
                  <a:lnTo>
                    <a:pt x="1064" y="50"/>
                  </a:lnTo>
                  <a:lnTo>
                    <a:pt x="1058" y="56"/>
                  </a:lnTo>
                  <a:lnTo>
                    <a:pt x="1050" y="60"/>
                  </a:lnTo>
                  <a:lnTo>
                    <a:pt x="1044" y="62"/>
                  </a:lnTo>
                  <a:lnTo>
                    <a:pt x="1034" y="64"/>
                  </a:lnTo>
                  <a:lnTo>
                    <a:pt x="1026" y="64"/>
                  </a:lnTo>
                  <a:lnTo>
                    <a:pt x="46" y="64"/>
                  </a:lnTo>
                  <a:lnTo>
                    <a:pt x="46" y="64"/>
                  </a:lnTo>
                  <a:lnTo>
                    <a:pt x="36" y="64"/>
                  </a:lnTo>
                  <a:lnTo>
                    <a:pt x="28" y="62"/>
                  </a:lnTo>
                  <a:lnTo>
                    <a:pt x="20" y="60"/>
                  </a:lnTo>
                  <a:lnTo>
                    <a:pt x="14" y="56"/>
                  </a:lnTo>
                  <a:lnTo>
                    <a:pt x="8" y="50"/>
                  </a:lnTo>
                  <a:lnTo>
                    <a:pt x="4" y="44"/>
                  </a:lnTo>
                  <a:lnTo>
                    <a:pt x="0" y="38"/>
                  </a:lnTo>
                  <a:lnTo>
                    <a:pt x="0" y="32"/>
                  </a:lnTo>
                  <a:lnTo>
                    <a:pt x="0" y="32"/>
                  </a:lnTo>
                  <a:lnTo>
                    <a:pt x="0" y="32"/>
                  </a:lnTo>
                  <a:lnTo>
                    <a:pt x="0" y="26"/>
                  </a:lnTo>
                  <a:lnTo>
                    <a:pt x="4" y="20"/>
                  </a:lnTo>
                  <a:lnTo>
                    <a:pt x="8" y="14"/>
                  </a:lnTo>
                  <a:lnTo>
                    <a:pt x="14" y="10"/>
                  </a:lnTo>
                  <a:lnTo>
                    <a:pt x="20" y="4"/>
                  </a:lnTo>
                  <a:lnTo>
                    <a:pt x="28" y="2"/>
                  </a:lnTo>
                  <a:lnTo>
                    <a:pt x="36" y="0"/>
                  </a:lnTo>
                  <a:lnTo>
                    <a:pt x="46" y="0"/>
                  </a:lnTo>
                  <a:lnTo>
                    <a:pt x="1026" y="0"/>
                  </a:lnTo>
                  <a:lnTo>
                    <a:pt x="1026" y="0"/>
                  </a:lnTo>
                  <a:lnTo>
                    <a:pt x="1034" y="0"/>
                  </a:lnTo>
                  <a:lnTo>
                    <a:pt x="1044" y="2"/>
                  </a:lnTo>
                  <a:lnTo>
                    <a:pt x="1050" y="4"/>
                  </a:lnTo>
                  <a:lnTo>
                    <a:pt x="1058" y="10"/>
                  </a:lnTo>
                  <a:lnTo>
                    <a:pt x="1064" y="14"/>
                  </a:lnTo>
                  <a:lnTo>
                    <a:pt x="1068" y="20"/>
                  </a:lnTo>
                  <a:lnTo>
                    <a:pt x="1070" y="26"/>
                  </a:lnTo>
                  <a:lnTo>
                    <a:pt x="1070" y="32"/>
                  </a:lnTo>
                  <a:lnTo>
                    <a:pt x="1070" y="3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6" name="Freeform 11">
              <a:extLst>
                <a:ext uri="{FF2B5EF4-FFF2-40B4-BE49-F238E27FC236}">
                  <a16:creationId xmlns:a16="http://schemas.microsoft.com/office/drawing/2014/main" id="{6BD620CB-1291-4B4B-8CD7-3A11CDF0A354}"/>
                </a:ext>
              </a:extLst>
            </p:cNvPr>
            <p:cNvSpPr>
              <a:spLocks/>
            </p:cNvSpPr>
            <p:nvPr/>
          </p:nvSpPr>
          <p:spPr bwMode="auto">
            <a:xfrm>
              <a:off x="11306175" y="8747125"/>
              <a:ext cx="1739900" cy="165100"/>
            </a:xfrm>
            <a:custGeom>
              <a:avLst/>
              <a:gdLst>
                <a:gd name="T0" fmla="*/ 1096 w 1096"/>
                <a:gd name="T1" fmla="*/ 52 h 104"/>
                <a:gd name="T2" fmla="*/ 1096 w 1096"/>
                <a:gd name="T3" fmla="*/ 52 h 104"/>
                <a:gd name="T4" fmla="*/ 1094 w 1096"/>
                <a:gd name="T5" fmla="*/ 62 h 104"/>
                <a:gd name="T6" fmla="*/ 1092 w 1096"/>
                <a:gd name="T7" fmla="*/ 72 h 104"/>
                <a:gd name="T8" fmla="*/ 1088 w 1096"/>
                <a:gd name="T9" fmla="*/ 80 h 104"/>
                <a:gd name="T10" fmla="*/ 1082 w 1096"/>
                <a:gd name="T11" fmla="*/ 88 h 104"/>
                <a:gd name="T12" fmla="*/ 1074 w 1096"/>
                <a:gd name="T13" fmla="*/ 94 h 104"/>
                <a:gd name="T14" fmla="*/ 1066 w 1096"/>
                <a:gd name="T15" fmla="*/ 98 h 104"/>
                <a:gd name="T16" fmla="*/ 1058 w 1096"/>
                <a:gd name="T17" fmla="*/ 102 h 104"/>
                <a:gd name="T18" fmla="*/ 1048 w 1096"/>
                <a:gd name="T19" fmla="*/ 104 h 104"/>
                <a:gd name="T20" fmla="*/ 46 w 1096"/>
                <a:gd name="T21" fmla="*/ 104 h 104"/>
                <a:gd name="T22" fmla="*/ 46 w 1096"/>
                <a:gd name="T23" fmla="*/ 104 h 104"/>
                <a:gd name="T24" fmla="*/ 38 w 1096"/>
                <a:gd name="T25" fmla="*/ 102 h 104"/>
                <a:gd name="T26" fmla="*/ 28 w 1096"/>
                <a:gd name="T27" fmla="*/ 98 h 104"/>
                <a:gd name="T28" fmla="*/ 20 w 1096"/>
                <a:gd name="T29" fmla="*/ 94 h 104"/>
                <a:gd name="T30" fmla="*/ 14 w 1096"/>
                <a:gd name="T31" fmla="*/ 88 h 104"/>
                <a:gd name="T32" fmla="*/ 8 w 1096"/>
                <a:gd name="T33" fmla="*/ 80 h 104"/>
                <a:gd name="T34" fmla="*/ 4 w 1096"/>
                <a:gd name="T35" fmla="*/ 72 h 104"/>
                <a:gd name="T36" fmla="*/ 0 w 1096"/>
                <a:gd name="T37" fmla="*/ 62 h 104"/>
                <a:gd name="T38" fmla="*/ 0 w 1096"/>
                <a:gd name="T39" fmla="*/ 52 h 104"/>
                <a:gd name="T40" fmla="*/ 0 w 1096"/>
                <a:gd name="T41" fmla="*/ 52 h 104"/>
                <a:gd name="T42" fmla="*/ 0 w 1096"/>
                <a:gd name="T43" fmla="*/ 52 h 104"/>
                <a:gd name="T44" fmla="*/ 0 w 1096"/>
                <a:gd name="T45" fmla="*/ 42 h 104"/>
                <a:gd name="T46" fmla="*/ 4 w 1096"/>
                <a:gd name="T47" fmla="*/ 32 h 104"/>
                <a:gd name="T48" fmla="*/ 8 w 1096"/>
                <a:gd name="T49" fmla="*/ 22 h 104"/>
                <a:gd name="T50" fmla="*/ 14 w 1096"/>
                <a:gd name="T51" fmla="*/ 16 h 104"/>
                <a:gd name="T52" fmla="*/ 20 w 1096"/>
                <a:gd name="T53" fmla="*/ 8 h 104"/>
                <a:gd name="T54" fmla="*/ 28 w 1096"/>
                <a:gd name="T55" fmla="*/ 4 h 104"/>
                <a:gd name="T56" fmla="*/ 38 w 1096"/>
                <a:gd name="T57" fmla="*/ 2 h 104"/>
                <a:gd name="T58" fmla="*/ 46 w 1096"/>
                <a:gd name="T59" fmla="*/ 0 h 104"/>
                <a:gd name="T60" fmla="*/ 1048 w 1096"/>
                <a:gd name="T61" fmla="*/ 0 h 104"/>
                <a:gd name="T62" fmla="*/ 1048 w 1096"/>
                <a:gd name="T63" fmla="*/ 0 h 104"/>
                <a:gd name="T64" fmla="*/ 1058 w 1096"/>
                <a:gd name="T65" fmla="*/ 2 h 104"/>
                <a:gd name="T66" fmla="*/ 1066 w 1096"/>
                <a:gd name="T67" fmla="*/ 4 h 104"/>
                <a:gd name="T68" fmla="*/ 1074 w 1096"/>
                <a:gd name="T69" fmla="*/ 8 h 104"/>
                <a:gd name="T70" fmla="*/ 1082 w 1096"/>
                <a:gd name="T71" fmla="*/ 16 h 104"/>
                <a:gd name="T72" fmla="*/ 1088 w 1096"/>
                <a:gd name="T73" fmla="*/ 22 h 104"/>
                <a:gd name="T74" fmla="*/ 1092 w 1096"/>
                <a:gd name="T75" fmla="*/ 32 h 104"/>
                <a:gd name="T76" fmla="*/ 1094 w 1096"/>
                <a:gd name="T77" fmla="*/ 42 h 104"/>
                <a:gd name="T78" fmla="*/ 1096 w 1096"/>
                <a:gd name="T79" fmla="*/ 52 h 104"/>
                <a:gd name="T80" fmla="*/ 1096 w 1096"/>
                <a:gd name="T81"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6" h="104">
                  <a:moveTo>
                    <a:pt x="1096" y="52"/>
                  </a:moveTo>
                  <a:lnTo>
                    <a:pt x="1096" y="52"/>
                  </a:lnTo>
                  <a:lnTo>
                    <a:pt x="1094" y="62"/>
                  </a:lnTo>
                  <a:lnTo>
                    <a:pt x="1092" y="72"/>
                  </a:lnTo>
                  <a:lnTo>
                    <a:pt x="1088" y="80"/>
                  </a:lnTo>
                  <a:lnTo>
                    <a:pt x="1082" y="88"/>
                  </a:lnTo>
                  <a:lnTo>
                    <a:pt x="1074" y="94"/>
                  </a:lnTo>
                  <a:lnTo>
                    <a:pt x="1066" y="98"/>
                  </a:lnTo>
                  <a:lnTo>
                    <a:pt x="1058" y="102"/>
                  </a:lnTo>
                  <a:lnTo>
                    <a:pt x="1048" y="104"/>
                  </a:lnTo>
                  <a:lnTo>
                    <a:pt x="46" y="104"/>
                  </a:lnTo>
                  <a:lnTo>
                    <a:pt x="46" y="104"/>
                  </a:lnTo>
                  <a:lnTo>
                    <a:pt x="38" y="102"/>
                  </a:lnTo>
                  <a:lnTo>
                    <a:pt x="28" y="98"/>
                  </a:lnTo>
                  <a:lnTo>
                    <a:pt x="20" y="94"/>
                  </a:lnTo>
                  <a:lnTo>
                    <a:pt x="14" y="88"/>
                  </a:lnTo>
                  <a:lnTo>
                    <a:pt x="8" y="80"/>
                  </a:lnTo>
                  <a:lnTo>
                    <a:pt x="4" y="72"/>
                  </a:lnTo>
                  <a:lnTo>
                    <a:pt x="0" y="62"/>
                  </a:lnTo>
                  <a:lnTo>
                    <a:pt x="0" y="52"/>
                  </a:lnTo>
                  <a:lnTo>
                    <a:pt x="0" y="52"/>
                  </a:lnTo>
                  <a:lnTo>
                    <a:pt x="0" y="52"/>
                  </a:lnTo>
                  <a:lnTo>
                    <a:pt x="0" y="42"/>
                  </a:lnTo>
                  <a:lnTo>
                    <a:pt x="4" y="32"/>
                  </a:lnTo>
                  <a:lnTo>
                    <a:pt x="8" y="22"/>
                  </a:lnTo>
                  <a:lnTo>
                    <a:pt x="14" y="16"/>
                  </a:lnTo>
                  <a:lnTo>
                    <a:pt x="20" y="8"/>
                  </a:lnTo>
                  <a:lnTo>
                    <a:pt x="28" y="4"/>
                  </a:lnTo>
                  <a:lnTo>
                    <a:pt x="38" y="2"/>
                  </a:lnTo>
                  <a:lnTo>
                    <a:pt x="46" y="0"/>
                  </a:lnTo>
                  <a:lnTo>
                    <a:pt x="1048" y="0"/>
                  </a:lnTo>
                  <a:lnTo>
                    <a:pt x="1048" y="0"/>
                  </a:lnTo>
                  <a:lnTo>
                    <a:pt x="1058" y="2"/>
                  </a:lnTo>
                  <a:lnTo>
                    <a:pt x="1066" y="4"/>
                  </a:lnTo>
                  <a:lnTo>
                    <a:pt x="1074" y="8"/>
                  </a:lnTo>
                  <a:lnTo>
                    <a:pt x="1082" y="16"/>
                  </a:lnTo>
                  <a:lnTo>
                    <a:pt x="1088" y="22"/>
                  </a:lnTo>
                  <a:lnTo>
                    <a:pt x="1092" y="32"/>
                  </a:lnTo>
                  <a:lnTo>
                    <a:pt x="1094" y="42"/>
                  </a:lnTo>
                  <a:lnTo>
                    <a:pt x="1096" y="52"/>
                  </a:lnTo>
                  <a:lnTo>
                    <a:pt x="1096" y="5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7" name="Freeform 12">
              <a:extLst>
                <a:ext uri="{FF2B5EF4-FFF2-40B4-BE49-F238E27FC236}">
                  <a16:creationId xmlns:a16="http://schemas.microsoft.com/office/drawing/2014/main" id="{8D1426B1-B38C-4430-9D4B-3EB0BEBF655F}"/>
                </a:ext>
              </a:extLst>
            </p:cNvPr>
            <p:cNvSpPr>
              <a:spLocks/>
            </p:cNvSpPr>
            <p:nvPr/>
          </p:nvSpPr>
          <p:spPr bwMode="auto">
            <a:xfrm>
              <a:off x="11547474" y="3552825"/>
              <a:ext cx="2644775" cy="1673225"/>
            </a:xfrm>
            <a:custGeom>
              <a:avLst/>
              <a:gdLst>
                <a:gd name="T0" fmla="*/ 0 w 1666"/>
                <a:gd name="T1" fmla="*/ 0 h 1054"/>
                <a:gd name="T2" fmla="*/ 1666 w 1666"/>
                <a:gd name="T3" fmla="*/ 1054 h 1054"/>
                <a:gd name="T4" fmla="*/ 1348 w 1666"/>
                <a:gd name="T5" fmla="*/ 370 h 1054"/>
                <a:gd name="T6" fmla="*/ 622 w 1666"/>
                <a:gd name="T7" fmla="*/ 0 h 1054"/>
                <a:gd name="T8" fmla="*/ 0 w 1666"/>
                <a:gd name="T9" fmla="*/ 0 h 1054"/>
              </a:gdLst>
              <a:ahLst/>
              <a:cxnLst>
                <a:cxn ang="0">
                  <a:pos x="T0" y="T1"/>
                </a:cxn>
                <a:cxn ang="0">
                  <a:pos x="T2" y="T3"/>
                </a:cxn>
                <a:cxn ang="0">
                  <a:pos x="T4" y="T5"/>
                </a:cxn>
                <a:cxn ang="0">
                  <a:pos x="T6" y="T7"/>
                </a:cxn>
                <a:cxn ang="0">
                  <a:pos x="T8" y="T9"/>
                </a:cxn>
              </a:cxnLst>
              <a:rect l="0" t="0" r="r" b="b"/>
              <a:pathLst>
                <a:path w="1666" h="1054">
                  <a:moveTo>
                    <a:pt x="0" y="0"/>
                  </a:moveTo>
                  <a:lnTo>
                    <a:pt x="1666" y="1054"/>
                  </a:lnTo>
                  <a:lnTo>
                    <a:pt x="1348" y="370"/>
                  </a:lnTo>
                  <a:lnTo>
                    <a:pt x="622" y="0"/>
                  </a:lnTo>
                  <a:lnTo>
                    <a:pt x="0"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8" name="Freeform 13">
              <a:extLst>
                <a:ext uri="{FF2B5EF4-FFF2-40B4-BE49-F238E27FC236}">
                  <a16:creationId xmlns:a16="http://schemas.microsoft.com/office/drawing/2014/main" id="{B8DAF96E-9468-4A18-94E6-90FE617F326D}"/>
                </a:ext>
              </a:extLst>
            </p:cNvPr>
            <p:cNvSpPr>
              <a:spLocks/>
            </p:cNvSpPr>
            <p:nvPr/>
          </p:nvSpPr>
          <p:spPr bwMode="auto">
            <a:xfrm>
              <a:off x="11547475" y="3552825"/>
              <a:ext cx="2644775" cy="1673225"/>
            </a:xfrm>
            <a:custGeom>
              <a:avLst/>
              <a:gdLst>
                <a:gd name="T0" fmla="*/ 0 w 1666"/>
                <a:gd name="T1" fmla="*/ 0 h 1054"/>
                <a:gd name="T2" fmla="*/ 1666 w 1666"/>
                <a:gd name="T3" fmla="*/ 1054 h 1054"/>
                <a:gd name="T4" fmla="*/ 1348 w 1666"/>
                <a:gd name="T5" fmla="*/ 370 h 1054"/>
                <a:gd name="T6" fmla="*/ 622 w 1666"/>
                <a:gd name="T7" fmla="*/ 0 h 1054"/>
              </a:gdLst>
              <a:ahLst/>
              <a:cxnLst>
                <a:cxn ang="0">
                  <a:pos x="T0" y="T1"/>
                </a:cxn>
                <a:cxn ang="0">
                  <a:pos x="T2" y="T3"/>
                </a:cxn>
                <a:cxn ang="0">
                  <a:pos x="T4" y="T5"/>
                </a:cxn>
                <a:cxn ang="0">
                  <a:pos x="T6" y="T7"/>
                </a:cxn>
              </a:cxnLst>
              <a:rect l="0" t="0" r="r" b="b"/>
              <a:pathLst>
                <a:path w="1666" h="1054">
                  <a:moveTo>
                    <a:pt x="0" y="0"/>
                  </a:moveTo>
                  <a:lnTo>
                    <a:pt x="1666" y="1054"/>
                  </a:lnTo>
                  <a:lnTo>
                    <a:pt x="1348" y="370"/>
                  </a:lnTo>
                  <a:lnTo>
                    <a:pt x="6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39" name="Freeform 14">
              <a:extLst>
                <a:ext uri="{FF2B5EF4-FFF2-40B4-BE49-F238E27FC236}">
                  <a16:creationId xmlns:a16="http://schemas.microsoft.com/office/drawing/2014/main" id="{343CD1B4-F0ED-45AC-81C7-B8E2731E3865}"/>
                </a:ext>
              </a:extLst>
            </p:cNvPr>
            <p:cNvSpPr>
              <a:spLocks/>
            </p:cNvSpPr>
            <p:nvPr/>
          </p:nvSpPr>
          <p:spPr bwMode="auto">
            <a:xfrm>
              <a:off x="10185400" y="4918075"/>
              <a:ext cx="4006850" cy="1181100"/>
            </a:xfrm>
            <a:custGeom>
              <a:avLst/>
              <a:gdLst>
                <a:gd name="T0" fmla="*/ 0 w 2524"/>
                <a:gd name="T1" fmla="*/ 0 h 744"/>
                <a:gd name="T2" fmla="*/ 2524 w 2524"/>
                <a:gd name="T3" fmla="*/ 318 h 744"/>
                <a:gd name="T4" fmla="*/ 2498 w 2524"/>
                <a:gd name="T5" fmla="*/ 662 h 744"/>
                <a:gd name="T6" fmla="*/ 0 w 2524"/>
                <a:gd name="T7" fmla="*/ 744 h 744"/>
                <a:gd name="T8" fmla="*/ 0 w 2524"/>
                <a:gd name="T9" fmla="*/ 0 h 744"/>
              </a:gdLst>
              <a:ahLst/>
              <a:cxnLst>
                <a:cxn ang="0">
                  <a:pos x="T0" y="T1"/>
                </a:cxn>
                <a:cxn ang="0">
                  <a:pos x="T2" y="T3"/>
                </a:cxn>
                <a:cxn ang="0">
                  <a:pos x="T4" y="T5"/>
                </a:cxn>
                <a:cxn ang="0">
                  <a:pos x="T6" y="T7"/>
                </a:cxn>
                <a:cxn ang="0">
                  <a:pos x="T8" y="T9"/>
                </a:cxn>
              </a:cxnLst>
              <a:rect l="0" t="0" r="r" b="b"/>
              <a:pathLst>
                <a:path w="2524" h="744">
                  <a:moveTo>
                    <a:pt x="0" y="0"/>
                  </a:moveTo>
                  <a:lnTo>
                    <a:pt x="2524" y="318"/>
                  </a:lnTo>
                  <a:lnTo>
                    <a:pt x="2498" y="662"/>
                  </a:lnTo>
                  <a:lnTo>
                    <a:pt x="0" y="744"/>
                  </a:lnTo>
                  <a:lnTo>
                    <a:pt x="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0" name="Freeform 15">
              <a:extLst>
                <a:ext uri="{FF2B5EF4-FFF2-40B4-BE49-F238E27FC236}">
                  <a16:creationId xmlns:a16="http://schemas.microsoft.com/office/drawing/2014/main" id="{42FAB314-BD75-4508-A28B-754034D423E5}"/>
                </a:ext>
              </a:extLst>
            </p:cNvPr>
            <p:cNvSpPr>
              <a:spLocks/>
            </p:cNvSpPr>
            <p:nvPr/>
          </p:nvSpPr>
          <p:spPr bwMode="auto">
            <a:xfrm>
              <a:off x="10493375" y="4140200"/>
              <a:ext cx="3698875" cy="2911475"/>
            </a:xfrm>
            <a:custGeom>
              <a:avLst/>
              <a:gdLst>
                <a:gd name="T0" fmla="*/ 2012 w 2330"/>
                <a:gd name="T1" fmla="*/ 0 h 1834"/>
                <a:gd name="T2" fmla="*/ 0 w 2330"/>
                <a:gd name="T3" fmla="*/ 1674 h 1834"/>
                <a:gd name="T4" fmla="*/ 88 w 2330"/>
                <a:gd name="T5" fmla="*/ 1834 h 1834"/>
                <a:gd name="T6" fmla="*/ 2330 w 2330"/>
                <a:gd name="T7" fmla="*/ 684 h 1834"/>
                <a:gd name="T8" fmla="*/ 2012 w 2330"/>
                <a:gd name="T9" fmla="*/ 0 h 1834"/>
              </a:gdLst>
              <a:ahLst/>
              <a:cxnLst>
                <a:cxn ang="0">
                  <a:pos x="T0" y="T1"/>
                </a:cxn>
                <a:cxn ang="0">
                  <a:pos x="T2" y="T3"/>
                </a:cxn>
                <a:cxn ang="0">
                  <a:pos x="T4" y="T5"/>
                </a:cxn>
                <a:cxn ang="0">
                  <a:pos x="T6" y="T7"/>
                </a:cxn>
                <a:cxn ang="0">
                  <a:pos x="T8" y="T9"/>
                </a:cxn>
              </a:cxnLst>
              <a:rect l="0" t="0" r="r" b="b"/>
              <a:pathLst>
                <a:path w="2330" h="1834">
                  <a:moveTo>
                    <a:pt x="2012" y="0"/>
                  </a:moveTo>
                  <a:lnTo>
                    <a:pt x="0" y="1674"/>
                  </a:lnTo>
                  <a:lnTo>
                    <a:pt x="88" y="1834"/>
                  </a:lnTo>
                  <a:lnTo>
                    <a:pt x="2330" y="684"/>
                  </a:lnTo>
                  <a:lnTo>
                    <a:pt x="2012"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1" name="Freeform 16">
              <a:extLst>
                <a:ext uri="{FF2B5EF4-FFF2-40B4-BE49-F238E27FC236}">
                  <a16:creationId xmlns:a16="http://schemas.microsoft.com/office/drawing/2014/main" id="{4901F9C0-A573-43CC-BBBB-7348BEE5D442}"/>
                </a:ext>
              </a:extLst>
            </p:cNvPr>
            <p:cNvSpPr>
              <a:spLocks/>
            </p:cNvSpPr>
            <p:nvPr/>
          </p:nvSpPr>
          <p:spPr bwMode="auto">
            <a:xfrm>
              <a:off x="10493375" y="4140200"/>
              <a:ext cx="3698875" cy="2911475"/>
            </a:xfrm>
            <a:custGeom>
              <a:avLst/>
              <a:gdLst>
                <a:gd name="T0" fmla="*/ 2012 w 2330"/>
                <a:gd name="T1" fmla="*/ 0 h 1834"/>
                <a:gd name="T2" fmla="*/ 0 w 2330"/>
                <a:gd name="T3" fmla="*/ 1674 h 1834"/>
                <a:gd name="T4" fmla="*/ 88 w 2330"/>
                <a:gd name="T5" fmla="*/ 1834 h 1834"/>
                <a:gd name="T6" fmla="*/ 2330 w 2330"/>
                <a:gd name="T7" fmla="*/ 684 h 1834"/>
              </a:gdLst>
              <a:ahLst/>
              <a:cxnLst>
                <a:cxn ang="0">
                  <a:pos x="T0" y="T1"/>
                </a:cxn>
                <a:cxn ang="0">
                  <a:pos x="T2" y="T3"/>
                </a:cxn>
                <a:cxn ang="0">
                  <a:pos x="T4" y="T5"/>
                </a:cxn>
                <a:cxn ang="0">
                  <a:pos x="T6" y="T7"/>
                </a:cxn>
              </a:cxnLst>
              <a:rect l="0" t="0" r="r" b="b"/>
              <a:pathLst>
                <a:path w="2330" h="1834">
                  <a:moveTo>
                    <a:pt x="2012" y="0"/>
                  </a:moveTo>
                  <a:lnTo>
                    <a:pt x="0" y="1674"/>
                  </a:lnTo>
                  <a:lnTo>
                    <a:pt x="88" y="1834"/>
                  </a:lnTo>
                  <a:lnTo>
                    <a:pt x="2330" y="6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2" name="Freeform 17">
              <a:extLst>
                <a:ext uri="{FF2B5EF4-FFF2-40B4-BE49-F238E27FC236}">
                  <a16:creationId xmlns:a16="http://schemas.microsoft.com/office/drawing/2014/main" id="{4978F8AA-6C7E-44FE-A92D-8F83F26ABC17}"/>
                </a:ext>
              </a:extLst>
            </p:cNvPr>
            <p:cNvSpPr>
              <a:spLocks/>
            </p:cNvSpPr>
            <p:nvPr/>
          </p:nvSpPr>
          <p:spPr bwMode="auto">
            <a:xfrm>
              <a:off x="10493375" y="6797675"/>
              <a:ext cx="2978150" cy="1190625"/>
            </a:xfrm>
            <a:custGeom>
              <a:avLst/>
              <a:gdLst>
                <a:gd name="T0" fmla="*/ 0 w 1876"/>
                <a:gd name="T1" fmla="*/ 0 h 750"/>
                <a:gd name="T2" fmla="*/ 1876 w 1876"/>
                <a:gd name="T3" fmla="*/ 400 h 750"/>
                <a:gd name="T4" fmla="*/ 1768 w 1876"/>
                <a:gd name="T5" fmla="*/ 750 h 750"/>
                <a:gd name="T6" fmla="*/ 88 w 1876"/>
                <a:gd name="T7" fmla="*/ 160 h 750"/>
                <a:gd name="T8" fmla="*/ 0 w 1876"/>
                <a:gd name="T9" fmla="*/ 0 h 750"/>
              </a:gdLst>
              <a:ahLst/>
              <a:cxnLst>
                <a:cxn ang="0">
                  <a:pos x="T0" y="T1"/>
                </a:cxn>
                <a:cxn ang="0">
                  <a:pos x="T2" y="T3"/>
                </a:cxn>
                <a:cxn ang="0">
                  <a:pos x="T4" y="T5"/>
                </a:cxn>
                <a:cxn ang="0">
                  <a:pos x="T6" y="T7"/>
                </a:cxn>
                <a:cxn ang="0">
                  <a:pos x="T8" y="T9"/>
                </a:cxn>
              </a:cxnLst>
              <a:rect l="0" t="0" r="r" b="b"/>
              <a:pathLst>
                <a:path w="1876" h="750">
                  <a:moveTo>
                    <a:pt x="0" y="0"/>
                  </a:moveTo>
                  <a:lnTo>
                    <a:pt x="1876" y="400"/>
                  </a:lnTo>
                  <a:lnTo>
                    <a:pt x="1768" y="750"/>
                  </a:lnTo>
                  <a:lnTo>
                    <a:pt x="88" y="160"/>
                  </a:lnTo>
                  <a:lnTo>
                    <a:pt x="0"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3" name="Freeform 18">
              <a:extLst>
                <a:ext uri="{FF2B5EF4-FFF2-40B4-BE49-F238E27FC236}">
                  <a16:creationId xmlns:a16="http://schemas.microsoft.com/office/drawing/2014/main" id="{0E4585A6-141B-45F2-86DD-5E8656BF35E2}"/>
                </a:ext>
              </a:extLst>
            </p:cNvPr>
            <p:cNvSpPr>
              <a:spLocks/>
            </p:cNvSpPr>
            <p:nvPr/>
          </p:nvSpPr>
          <p:spPr bwMode="auto">
            <a:xfrm>
              <a:off x="10902950" y="5422900"/>
              <a:ext cx="3289300" cy="2397125"/>
            </a:xfrm>
            <a:custGeom>
              <a:avLst/>
              <a:gdLst>
                <a:gd name="T0" fmla="*/ 2072 w 2072"/>
                <a:gd name="T1" fmla="*/ 0 h 1510"/>
                <a:gd name="T2" fmla="*/ 0 w 2072"/>
                <a:gd name="T3" fmla="*/ 1336 h 1510"/>
                <a:gd name="T4" fmla="*/ 48 w 2072"/>
                <a:gd name="T5" fmla="*/ 1510 h 1510"/>
                <a:gd name="T6" fmla="*/ 2046 w 2072"/>
                <a:gd name="T7" fmla="*/ 344 h 1510"/>
                <a:gd name="T8" fmla="*/ 2072 w 2072"/>
                <a:gd name="T9" fmla="*/ 0 h 1510"/>
              </a:gdLst>
              <a:ahLst/>
              <a:cxnLst>
                <a:cxn ang="0">
                  <a:pos x="T0" y="T1"/>
                </a:cxn>
                <a:cxn ang="0">
                  <a:pos x="T2" y="T3"/>
                </a:cxn>
                <a:cxn ang="0">
                  <a:pos x="T4" y="T5"/>
                </a:cxn>
                <a:cxn ang="0">
                  <a:pos x="T6" y="T7"/>
                </a:cxn>
                <a:cxn ang="0">
                  <a:pos x="T8" y="T9"/>
                </a:cxn>
              </a:cxnLst>
              <a:rect l="0" t="0" r="r" b="b"/>
              <a:pathLst>
                <a:path w="2072" h="1510">
                  <a:moveTo>
                    <a:pt x="2072" y="0"/>
                  </a:moveTo>
                  <a:lnTo>
                    <a:pt x="0" y="1336"/>
                  </a:lnTo>
                  <a:lnTo>
                    <a:pt x="48" y="1510"/>
                  </a:lnTo>
                  <a:lnTo>
                    <a:pt x="2046" y="344"/>
                  </a:lnTo>
                  <a:lnTo>
                    <a:pt x="2072" y="0"/>
                  </a:ln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4" name="Freeform 19">
              <a:extLst>
                <a:ext uri="{FF2B5EF4-FFF2-40B4-BE49-F238E27FC236}">
                  <a16:creationId xmlns:a16="http://schemas.microsoft.com/office/drawing/2014/main" id="{75C8C621-C73E-47CB-B80D-1E8AA1A4AF56}"/>
                </a:ext>
              </a:extLst>
            </p:cNvPr>
            <p:cNvSpPr>
              <a:spLocks/>
            </p:cNvSpPr>
            <p:nvPr/>
          </p:nvSpPr>
          <p:spPr bwMode="auto">
            <a:xfrm>
              <a:off x="10902950" y="5422900"/>
              <a:ext cx="3289300" cy="2397125"/>
            </a:xfrm>
            <a:custGeom>
              <a:avLst/>
              <a:gdLst>
                <a:gd name="T0" fmla="*/ 2072 w 2072"/>
                <a:gd name="T1" fmla="*/ 0 h 1510"/>
                <a:gd name="T2" fmla="*/ 0 w 2072"/>
                <a:gd name="T3" fmla="*/ 1336 h 1510"/>
                <a:gd name="T4" fmla="*/ 48 w 2072"/>
                <a:gd name="T5" fmla="*/ 1510 h 1510"/>
                <a:gd name="T6" fmla="*/ 2046 w 2072"/>
                <a:gd name="T7" fmla="*/ 344 h 1510"/>
              </a:gdLst>
              <a:ahLst/>
              <a:cxnLst>
                <a:cxn ang="0">
                  <a:pos x="T0" y="T1"/>
                </a:cxn>
                <a:cxn ang="0">
                  <a:pos x="T2" y="T3"/>
                </a:cxn>
                <a:cxn ang="0">
                  <a:pos x="T4" y="T5"/>
                </a:cxn>
                <a:cxn ang="0">
                  <a:pos x="T6" y="T7"/>
                </a:cxn>
              </a:cxnLst>
              <a:rect l="0" t="0" r="r" b="b"/>
              <a:pathLst>
                <a:path w="2072" h="1510">
                  <a:moveTo>
                    <a:pt x="2072" y="0"/>
                  </a:moveTo>
                  <a:lnTo>
                    <a:pt x="0" y="1336"/>
                  </a:lnTo>
                  <a:lnTo>
                    <a:pt x="48" y="1510"/>
                  </a:lnTo>
                  <a:lnTo>
                    <a:pt x="2046" y="3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5" name="Freeform 20">
              <a:extLst>
                <a:ext uri="{FF2B5EF4-FFF2-40B4-BE49-F238E27FC236}">
                  <a16:creationId xmlns:a16="http://schemas.microsoft.com/office/drawing/2014/main" id="{31CA24FF-AEAC-4B26-A9D1-78B347695938}"/>
                </a:ext>
              </a:extLst>
            </p:cNvPr>
            <p:cNvSpPr>
              <a:spLocks/>
            </p:cNvSpPr>
            <p:nvPr/>
          </p:nvSpPr>
          <p:spPr bwMode="auto">
            <a:xfrm>
              <a:off x="10902950" y="7543800"/>
              <a:ext cx="2251075" cy="1050925"/>
            </a:xfrm>
            <a:custGeom>
              <a:avLst/>
              <a:gdLst>
                <a:gd name="T0" fmla="*/ 0 w 1418"/>
                <a:gd name="T1" fmla="*/ 0 h 662"/>
                <a:gd name="T2" fmla="*/ 1418 w 1418"/>
                <a:gd name="T3" fmla="*/ 562 h 662"/>
                <a:gd name="T4" fmla="*/ 1342 w 1418"/>
                <a:gd name="T5" fmla="*/ 662 h 662"/>
                <a:gd name="T6" fmla="*/ 48 w 1418"/>
                <a:gd name="T7" fmla="*/ 174 h 662"/>
                <a:gd name="T8" fmla="*/ 0 w 1418"/>
                <a:gd name="T9" fmla="*/ 0 h 662"/>
              </a:gdLst>
              <a:ahLst/>
              <a:cxnLst>
                <a:cxn ang="0">
                  <a:pos x="T0" y="T1"/>
                </a:cxn>
                <a:cxn ang="0">
                  <a:pos x="T2" y="T3"/>
                </a:cxn>
                <a:cxn ang="0">
                  <a:pos x="T4" y="T5"/>
                </a:cxn>
                <a:cxn ang="0">
                  <a:pos x="T6" y="T7"/>
                </a:cxn>
                <a:cxn ang="0">
                  <a:pos x="T8" y="T9"/>
                </a:cxn>
              </a:cxnLst>
              <a:rect l="0" t="0" r="r" b="b"/>
              <a:pathLst>
                <a:path w="1418" h="662">
                  <a:moveTo>
                    <a:pt x="0" y="0"/>
                  </a:moveTo>
                  <a:lnTo>
                    <a:pt x="1418" y="562"/>
                  </a:lnTo>
                  <a:lnTo>
                    <a:pt x="1342" y="662"/>
                  </a:lnTo>
                  <a:lnTo>
                    <a:pt x="48" y="174"/>
                  </a:lnTo>
                  <a:lnTo>
                    <a:pt x="0"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6" name="Freeform 21">
              <a:extLst>
                <a:ext uri="{FF2B5EF4-FFF2-40B4-BE49-F238E27FC236}">
                  <a16:creationId xmlns:a16="http://schemas.microsoft.com/office/drawing/2014/main" id="{40767F38-439F-4D2F-A634-11068E9080C9}"/>
                </a:ext>
              </a:extLst>
            </p:cNvPr>
            <p:cNvSpPr>
              <a:spLocks/>
            </p:cNvSpPr>
            <p:nvPr/>
          </p:nvSpPr>
          <p:spPr bwMode="auto">
            <a:xfrm>
              <a:off x="10185400" y="3552825"/>
              <a:ext cx="2349500" cy="2546350"/>
            </a:xfrm>
            <a:custGeom>
              <a:avLst/>
              <a:gdLst>
                <a:gd name="T0" fmla="*/ 858 w 1480"/>
                <a:gd name="T1" fmla="*/ 0 h 1604"/>
                <a:gd name="T2" fmla="*/ 0 w 1480"/>
                <a:gd name="T3" fmla="*/ 860 h 1604"/>
                <a:gd name="T4" fmla="*/ 0 w 1480"/>
                <a:gd name="T5" fmla="*/ 1604 h 1604"/>
                <a:gd name="T6" fmla="*/ 1480 w 1480"/>
                <a:gd name="T7" fmla="*/ 0 h 1604"/>
                <a:gd name="T8" fmla="*/ 858 w 1480"/>
                <a:gd name="T9" fmla="*/ 0 h 1604"/>
              </a:gdLst>
              <a:ahLst/>
              <a:cxnLst>
                <a:cxn ang="0">
                  <a:pos x="T0" y="T1"/>
                </a:cxn>
                <a:cxn ang="0">
                  <a:pos x="T2" y="T3"/>
                </a:cxn>
                <a:cxn ang="0">
                  <a:pos x="T4" y="T5"/>
                </a:cxn>
                <a:cxn ang="0">
                  <a:pos x="T6" y="T7"/>
                </a:cxn>
                <a:cxn ang="0">
                  <a:pos x="T8" y="T9"/>
                </a:cxn>
              </a:cxnLst>
              <a:rect l="0" t="0" r="r" b="b"/>
              <a:pathLst>
                <a:path w="1480" h="1604">
                  <a:moveTo>
                    <a:pt x="858" y="0"/>
                  </a:moveTo>
                  <a:lnTo>
                    <a:pt x="0" y="860"/>
                  </a:lnTo>
                  <a:lnTo>
                    <a:pt x="0" y="1604"/>
                  </a:lnTo>
                  <a:lnTo>
                    <a:pt x="1480" y="0"/>
                  </a:lnTo>
                  <a:lnTo>
                    <a:pt x="858" y="0"/>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7" name="Freeform 22">
              <a:extLst>
                <a:ext uri="{FF2B5EF4-FFF2-40B4-BE49-F238E27FC236}">
                  <a16:creationId xmlns:a16="http://schemas.microsoft.com/office/drawing/2014/main" id="{61687947-5DD4-453B-872C-F38A118797D9}"/>
                </a:ext>
              </a:extLst>
            </p:cNvPr>
            <p:cNvSpPr>
              <a:spLocks/>
            </p:cNvSpPr>
            <p:nvPr/>
          </p:nvSpPr>
          <p:spPr bwMode="auto">
            <a:xfrm>
              <a:off x="11201400" y="7432675"/>
              <a:ext cx="2270125" cy="1162050"/>
            </a:xfrm>
            <a:custGeom>
              <a:avLst/>
              <a:gdLst>
                <a:gd name="T0" fmla="*/ 90 w 1430"/>
                <a:gd name="T1" fmla="*/ 732 h 732"/>
                <a:gd name="T2" fmla="*/ 1322 w 1430"/>
                <a:gd name="T3" fmla="*/ 350 h 732"/>
                <a:gd name="T4" fmla="*/ 1430 w 1430"/>
                <a:gd name="T5" fmla="*/ 0 h 732"/>
                <a:gd name="T6" fmla="*/ 0 w 1430"/>
                <a:gd name="T7" fmla="*/ 646 h 732"/>
                <a:gd name="T8" fmla="*/ 90 w 1430"/>
                <a:gd name="T9" fmla="*/ 732 h 732"/>
              </a:gdLst>
              <a:ahLst/>
              <a:cxnLst>
                <a:cxn ang="0">
                  <a:pos x="T0" y="T1"/>
                </a:cxn>
                <a:cxn ang="0">
                  <a:pos x="T2" y="T3"/>
                </a:cxn>
                <a:cxn ang="0">
                  <a:pos x="T4" y="T5"/>
                </a:cxn>
                <a:cxn ang="0">
                  <a:pos x="T6" y="T7"/>
                </a:cxn>
                <a:cxn ang="0">
                  <a:pos x="T8" y="T9"/>
                </a:cxn>
              </a:cxnLst>
              <a:rect l="0" t="0" r="r" b="b"/>
              <a:pathLst>
                <a:path w="1430" h="732">
                  <a:moveTo>
                    <a:pt x="90" y="732"/>
                  </a:moveTo>
                  <a:lnTo>
                    <a:pt x="1322" y="350"/>
                  </a:lnTo>
                  <a:lnTo>
                    <a:pt x="1430" y="0"/>
                  </a:lnTo>
                  <a:lnTo>
                    <a:pt x="0" y="646"/>
                  </a:lnTo>
                  <a:lnTo>
                    <a:pt x="90" y="732"/>
                  </a:ln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sp>
          <p:nvSpPr>
            <p:cNvPr id="48" name="Freeform 23">
              <a:extLst>
                <a:ext uri="{FF2B5EF4-FFF2-40B4-BE49-F238E27FC236}">
                  <a16:creationId xmlns:a16="http://schemas.microsoft.com/office/drawing/2014/main" id="{532652E7-8C7E-406D-B332-0DEDC3D71204}"/>
                </a:ext>
              </a:extLst>
            </p:cNvPr>
            <p:cNvSpPr>
              <a:spLocks/>
            </p:cNvSpPr>
            <p:nvPr/>
          </p:nvSpPr>
          <p:spPr bwMode="auto">
            <a:xfrm>
              <a:off x="11201400" y="8435975"/>
              <a:ext cx="1952625" cy="158750"/>
            </a:xfrm>
            <a:custGeom>
              <a:avLst/>
              <a:gdLst>
                <a:gd name="T0" fmla="*/ 0 w 1230"/>
                <a:gd name="T1" fmla="*/ 14 h 100"/>
                <a:gd name="T2" fmla="*/ 1230 w 1230"/>
                <a:gd name="T3" fmla="*/ 0 h 100"/>
                <a:gd name="T4" fmla="*/ 1154 w 1230"/>
                <a:gd name="T5" fmla="*/ 100 h 100"/>
                <a:gd name="T6" fmla="*/ 90 w 1230"/>
                <a:gd name="T7" fmla="*/ 100 h 100"/>
                <a:gd name="T8" fmla="*/ 0 w 1230"/>
                <a:gd name="T9" fmla="*/ 14 h 100"/>
              </a:gdLst>
              <a:ahLst/>
              <a:cxnLst>
                <a:cxn ang="0">
                  <a:pos x="T0" y="T1"/>
                </a:cxn>
                <a:cxn ang="0">
                  <a:pos x="T2" y="T3"/>
                </a:cxn>
                <a:cxn ang="0">
                  <a:pos x="T4" y="T5"/>
                </a:cxn>
                <a:cxn ang="0">
                  <a:pos x="T6" y="T7"/>
                </a:cxn>
                <a:cxn ang="0">
                  <a:pos x="T8" y="T9"/>
                </a:cxn>
              </a:cxnLst>
              <a:rect l="0" t="0" r="r" b="b"/>
              <a:pathLst>
                <a:path w="1230" h="100">
                  <a:moveTo>
                    <a:pt x="0" y="14"/>
                  </a:moveTo>
                  <a:lnTo>
                    <a:pt x="1230" y="0"/>
                  </a:lnTo>
                  <a:lnTo>
                    <a:pt x="1154" y="100"/>
                  </a:lnTo>
                  <a:lnTo>
                    <a:pt x="90" y="100"/>
                  </a:lnTo>
                  <a:lnTo>
                    <a:pt x="0" y="14"/>
                  </a:ln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defRPr/>
              </a:pPr>
              <a:endParaRPr lang="en-AU" dirty="0">
                <a:solidFill>
                  <a:prstClr val="black"/>
                </a:solidFill>
                <a:latin typeface="Calibri" panose="020F0502020204030204"/>
              </a:endParaRPr>
            </a:p>
          </p:txBody>
        </p:sp>
      </p:grpSp>
      <p:sp>
        <p:nvSpPr>
          <p:cNvPr id="49" name="Oval 48">
            <a:extLst>
              <a:ext uri="{FF2B5EF4-FFF2-40B4-BE49-F238E27FC236}">
                <a16:creationId xmlns:a16="http://schemas.microsoft.com/office/drawing/2014/main" id="{F2A236D5-6403-415B-843D-2F382A57E083}"/>
              </a:ext>
            </a:extLst>
          </p:cNvPr>
          <p:cNvSpPr/>
          <p:nvPr/>
        </p:nvSpPr>
        <p:spPr>
          <a:xfrm>
            <a:off x="1729909" y="5551236"/>
            <a:ext cx="706530" cy="713822"/>
          </a:xfrm>
          <a:prstGeom prst="ellipse">
            <a:avLst/>
          </a:prstGeom>
          <a:solidFill>
            <a:schemeClr val="tx1">
              <a:lumMod val="65000"/>
              <a:lumOff val="35000"/>
            </a:schemeClr>
          </a:solidFill>
          <a:ln w="12700" cap="flat" cmpd="sng" algn="ctr">
            <a:noFill/>
            <a:prstDash val="solid"/>
            <a:miter lim="800000"/>
          </a:ln>
          <a:effectLst/>
        </p:spPr>
        <p:txBody>
          <a:bodyPr rtlCol="0" anchor="ctr"/>
          <a:lstStyle/>
          <a:p>
            <a:pPr algn="ctr" defTabSz="457200">
              <a:defRPr/>
            </a:pPr>
            <a:r>
              <a:rPr lang="en-US" sz="3200" b="1" kern="0" dirty="0">
                <a:solidFill>
                  <a:prstClr val="white"/>
                </a:solidFill>
                <a:latin typeface="Calibri" panose="020F0502020204030204"/>
              </a:rPr>
              <a:t>3</a:t>
            </a:r>
            <a:endParaRPr lang="en-US" b="1" kern="0" dirty="0">
              <a:solidFill>
                <a:prstClr val="white"/>
              </a:solidFill>
              <a:latin typeface="Calibri" panose="020F0502020204030204"/>
            </a:endParaRPr>
          </a:p>
        </p:txBody>
      </p:sp>
      <p:sp>
        <p:nvSpPr>
          <p:cNvPr id="2" name="Subtitle 3">
            <a:extLst>
              <a:ext uri="{FF2B5EF4-FFF2-40B4-BE49-F238E27FC236}">
                <a16:creationId xmlns:a16="http://schemas.microsoft.com/office/drawing/2014/main" id="{4319AF90-C13A-430C-BFBA-A42BF65D6602}"/>
              </a:ext>
            </a:extLst>
          </p:cNvPr>
          <p:cNvSpPr txBox="1">
            <a:spLocks/>
          </p:cNvSpPr>
          <p:nvPr/>
        </p:nvSpPr>
        <p:spPr>
          <a:xfrm>
            <a:off x="4237825" y="706134"/>
            <a:ext cx="4647619" cy="5958073"/>
          </a:xfrm>
          <a:prstGeom prst="rect">
            <a:avLst/>
          </a:prstGeom>
        </p:spPr>
        <p:txBody>
          <a:bodyPr vert="horz" lIns="91440" tIns="45720" rIns="91440" bIns="45720" rtlCol="0">
            <a:noAutofit/>
          </a:bodyPr>
          <a:lstStyle>
            <a:lvl1pPr marL="171450" indent="-171450" algn="just" defTabSz="914400" rtl="0" eaLnBrk="1" latinLnBrk="0" hangingPunct="1">
              <a:lnSpc>
                <a:spcPct val="200000"/>
              </a:lnSpc>
              <a:spcBef>
                <a:spcPts val="1000"/>
              </a:spcBef>
              <a:buFontTx/>
              <a:buBlip>
                <a:blip r:embed="rId2"/>
              </a:buBlip>
              <a:defRPr lang="en-US" sz="1000" kern="1200" dirty="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250000"/>
              </a:lnSpc>
              <a:spcAft>
                <a:spcPts val="1000"/>
              </a:spcAft>
              <a:buNone/>
              <a:defRPr/>
            </a:pPr>
            <a:r>
              <a:rPr lang="en-IN" b="1" dirty="0">
                <a:solidFill>
                  <a:prstClr val="black"/>
                </a:solidFill>
              </a:rPr>
              <a:t>Preference based on Product</a:t>
            </a:r>
          </a:p>
          <a:p>
            <a:pPr>
              <a:buFont typeface="Arial" panose="020B0604020202020204" pitchFamily="34" charset="0"/>
              <a:buChar char="•"/>
            </a:pPr>
            <a:r>
              <a:rPr lang="en-IN" dirty="0">
                <a:solidFill>
                  <a:prstClr val="black"/>
                </a:solidFill>
              </a:rPr>
              <a:t>Water soluble fertilisers such as calcium nitrate and mono ammonium phosphate are widely utilised around the world. Nitrate of calcium One principal (Nitrogen) and one secondary (Calcium) plant nutrient are combined in this totally water soluble fertiliser. The following are the main advantages of utilising calcium nitrate: Calcium is a nutrient that improves the quality and shelf life of food. The plant quickly absorbs the nitrate-nitrogen, which boosts calcium uptake efficiency. Both foliar spraying and drip irrigation are possible.</a:t>
            </a:r>
          </a:p>
          <a:p>
            <a:pPr>
              <a:buFont typeface="Arial" panose="020B0604020202020204" pitchFamily="34" charset="0"/>
              <a:buChar char="•"/>
            </a:pPr>
            <a:r>
              <a:rPr lang="en-IN" dirty="0">
                <a:solidFill>
                  <a:prstClr val="black"/>
                </a:solidFill>
              </a:rPr>
              <a:t>The following are the main advantages of using MAP: Phosphorus source with a high concentration for plants Phosphorus is essential for the establishment of a healthy root system, hence it's best used when the crop is young. In addition, the product's nitrogen promotes robust vegetative growth. The ammonium ion lowers the pH of the soil around the root system, allowing for faster and easier phosphorus absorption. Low salt content reduces drip system clogging.</a:t>
            </a:r>
          </a:p>
        </p:txBody>
      </p:sp>
      <p:sp>
        <p:nvSpPr>
          <p:cNvPr id="25" name="Slide Number Placeholder 7">
            <a:extLst>
              <a:ext uri="{FF2B5EF4-FFF2-40B4-BE49-F238E27FC236}">
                <a16:creationId xmlns:a16="http://schemas.microsoft.com/office/drawing/2014/main" id="{9EFDF43F-99D6-420F-AF0C-9E0B91A19DCB}"/>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1100" dirty="0">
              <a:solidFill>
                <a:prstClr val="white"/>
              </a:solidFill>
              <a:latin typeface="Calibri" panose="020F0502020204030204"/>
            </a:endParaRPr>
          </a:p>
        </p:txBody>
      </p:sp>
      <p:sp>
        <p:nvSpPr>
          <p:cNvPr id="26" name="Text Placeholder 2">
            <a:extLst>
              <a:ext uri="{FF2B5EF4-FFF2-40B4-BE49-F238E27FC236}">
                <a16:creationId xmlns:a16="http://schemas.microsoft.com/office/drawing/2014/main" id="{CE44599E-664F-8A43-FD47-F76896EB627F}"/>
              </a:ext>
            </a:extLst>
          </p:cNvPr>
          <p:cNvSpPr txBox="1">
            <a:spLocks/>
          </p:cNvSpPr>
          <p:nvPr/>
        </p:nvSpPr>
        <p:spPr>
          <a:xfrm>
            <a:off x="526863" y="154837"/>
            <a:ext cx="5340538" cy="332564"/>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a:r>
              <a:rPr lang="en-IN" b="1" kern="0"/>
              <a:t>Strategic Recommendations                                                                                                                                                                                                                                                                                                                                                                                                                                                                                                                                                                                                                                                                                                                                                                                                                                                                                                                                                                                                                                                                                                                                                                                                                                                                                                                                                                                                                                                                                                                                                                                                                                                                                                                                                                                                                                                                                                                                                                                                                                                                                                                                                                                                                                                                                                                                                                                                                                                                                                                                                                                                                                                                                                                                                                                                                                                                                                                                                                                                                                                                                                                                                                                                                                                                                                                                                                                                                                                    </a:t>
            </a:r>
            <a:endParaRPr lang="en-IN" b="1" kern="0" dirty="0"/>
          </a:p>
        </p:txBody>
      </p:sp>
      <p:sp>
        <p:nvSpPr>
          <p:cNvPr id="3" name="Slide Number Placeholder 2">
            <a:extLst>
              <a:ext uri="{FF2B5EF4-FFF2-40B4-BE49-F238E27FC236}">
                <a16:creationId xmlns:a16="http://schemas.microsoft.com/office/drawing/2014/main" id="{040DA2D7-BA8E-1747-1293-DA9AF308F61F}"/>
              </a:ext>
            </a:extLst>
          </p:cNvPr>
          <p:cNvSpPr>
            <a:spLocks noGrp="1"/>
          </p:cNvSpPr>
          <p:nvPr>
            <p:ph type="sldNum" sz="quarter" idx="7"/>
          </p:nvPr>
        </p:nvSpPr>
        <p:spPr>
          <a:xfrm>
            <a:off x="8679478" y="6703034"/>
            <a:ext cx="353396" cy="243452"/>
          </a:xfrm>
        </p:spPr>
        <p:txBody>
          <a:bodyPr/>
          <a:lstStyle/>
          <a:p>
            <a:pPr marL="38100">
              <a:lnSpc>
                <a:spcPts val="1150"/>
              </a:lnSpc>
            </a:pPr>
            <a:fld id="{81D60167-4931-47E6-BA6A-407CBD079E47}" type="slidenum">
              <a:rPr lang="en-IN" smtClean="0"/>
              <a:pPr marL="38100">
                <a:lnSpc>
                  <a:spcPts val="1150"/>
                </a:lnSpc>
              </a:pPr>
              <a:t>126</a:t>
            </a:fld>
            <a:endParaRPr lang="en-IN" dirty="0"/>
          </a:p>
        </p:txBody>
      </p:sp>
    </p:spTree>
    <p:extLst>
      <p:ext uri="{BB962C8B-B14F-4D97-AF65-F5344CB8AC3E}">
        <p14:creationId xmlns:p14="http://schemas.microsoft.com/office/powerpoint/2010/main" val="253798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electronics&#10;&#10;Description automatically generated">
            <a:extLst>
              <a:ext uri="{FF2B5EF4-FFF2-40B4-BE49-F238E27FC236}">
                <a16:creationId xmlns:a16="http://schemas.microsoft.com/office/drawing/2014/main" id="{13E98575-940F-4B38-B4C5-6F4626D70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10" y="701503"/>
            <a:ext cx="9030715" cy="5078052"/>
          </a:xfrm>
          <a:prstGeom prst="rect">
            <a:avLst/>
          </a:prstGeom>
        </p:spPr>
      </p:pic>
      <p:sp>
        <p:nvSpPr>
          <p:cNvPr id="8" name="TextBox 7">
            <a:extLst>
              <a:ext uri="{FF2B5EF4-FFF2-40B4-BE49-F238E27FC236}">
                <a16:creationId xmlns:a16="http://schemas.microsoft.com/office/drawing/2014/main" id="{B9013405-2F7B-4CB5-A0C9-1A2D5D68B35A}"/>
              </a:ext>
            </a:extLst>
          </p:cNvPr>
          <p:cNvSpPr txBox="1"/>
          <p:nvPr/>
        </p:nvSpPr>
        <p:spPr>
          <a:xfrm>
            <a:off x="2" y="5755732"/>
            <a:ext cx="6348995" cy="910699"/>
          </a:xfrm>
          <a:prstGeom prst="rect">
            <a:avLst/>
          </a:prstGeom>
          <a:noFill/>
        </p:spPr>
        <p:txBody>
          <a:bodyPr wrap="square" rtlCol="0">
            <a:spAutoFit/>
          </a:bodyPr>
          <a:lstStyle/>
          <a:p>
            <a:r>
              <a:rPr lang="en-IN" sz="3500" dirty="0">
                <a:solidFill>
                  <a:srgbClr val="1F497D">
                    <a:lumMod val="50000"/>
                  </a:srgbClr>
                </a:solidFill>
                <a:latin typeface="Montserrat"/>
                <a:ea typeface="Verdana" panose="020B0604030504040204" pitchFamily="34" charset="0"/>
                <a:cs typeface="Arial" panose="020B0604020202020204" pitchFamily="34" charset="0"/>
              </a:rPr>
              <a:t>Thank you!! </a:t>
            </a:r>
          </a:p>
          <a:p>
            <a:r>
              <a:rPr lang="en-IN" sz="1818" i="1" dirty="0">
                <a:solidFill>
                  <a:srgbClr val="1F497D">
                    <a:lumMod val="50000"/>
                  </a:srgbClr>
                </a:solidFill>
                <a:latin typeface="Calibri" panose="020F0502020204030204" pitchFamily="34" charset="0"/>
                <a:ea typeface="Verdana" panose="020B0604030504040204" pitchFamily="34" charset="0"/>
                <a:cs typeface="Arial" panose="020B0604020202020204" pitchFamily="34" charset="0"/>
              </a:rPr>
              <a:t>We look forward to serving your research needs!! </a:t>
            </a:r>
          </a:p>
        </p:txBody>
      </p:sp>
      <p:sp>
        <p:nvSpPr>
          <p:cNvPr id="9" name="Rectangle 8">
            <a:extLst>
              <a:ext uri="{FF2B5EF4-FFF2-40B4-BE49-F238E27FC236}">
                <a16:creationId xmlns:a16="http://schemas.microsoft.com/office/drawing/2014/main" id="{DA12E790-7301-473F-AD18-EB2C41E25F6A}"/>
              </a:ext>
            </a:extLst>
          </p:cNvPr>
          <p:cNvSpPr/>
          <p:nvPr/>
        </p:nvSpPr>
        <p:spPr>
          <a:xfrm>
            <a:off x="5984128" y="770253"/>
            <a:ext cx="2873777" cy="1649430"/>
          </a:xfrm>
          <a:prstGeom prst="rect">
            <a:avLst/>
          </a:prstGeom>
          <a:solidFill>
            <a:srgbClr val="168C8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10" name="TextBox 9">
            <a:extLst>
              <a:ext uri="{FF2B5EF4-FFF2-40B4-BE49-F238E27FC236}">
                <a16:creationId xmlns:a16="http://schemas.microsoft.com/office/drawing/2014/main" id="{CF6859E8-114C-42CC-AD29-2E33D7BF706D}"/>
              </a:ext>
            </a:extLst>
          </p:cNvPr>
          <p:cNvSpPr txBox="1"/>
          <p:nvPr/>
        </p:nvSpPr>
        <p:spPr>
          <a:xfrm>
            <a:off x="6212611" y="1097440"/>
            <a:ext cx="2383712" cy="1015663"/>
          </a:xfrm>
          <a:prstGeom prst="rect">
            <a:avLst/>
          </a:prstGeom>
          <a:noFill/>
          <a:ln>
            <a:noFill/>
          </a:ln>
        </p:spPr>
        <p:txBody>
          <a:bodyPr wrap="square" rtlCol="0">
            <a:spAutoFit/>
          </a:bodyPr>
          <a:lstStyle/>
          <a:p>
            <a:pPr algn="ctr">
              <a:defRPr/>
            </a:pPr>
            <a:r>
              <a:rPr lang="en-US" sz="1000" b="1" kern="0" dirty="0">
                <a:solidFill>
                  <a:prstClr val="white"/>
                </a:solidFill>
                <a:latin typeface="Arial" pitchFamily="34" charset="0"/>
                <a:cs typeface="Arial" pitchFamily="34" charset="0"/>
              </a:rPr>
              <a:t>ChemAnalyst– North America</a:t>
            </a:r>
          </a:p>
          <a:p>
            <a:pPr algn="ctr">
              <a:defRPr/>
            </a:pPr>
            <a:r>
              <a:rPr lang="en-US" sz="1000" b="1" kern="0" dirty="0">
                <a:solidFill>
                  <a:prstClr val="white"/>
                </a:solidFill>
                <a:latin typeface="Arial" pitchFamily="34" charset="0"/>
                <a:cs typeface="Arial" pitchFamily="34" charset="0"/>
              </a:rPr>
              <a:t>708 Third Avenue, Manhattan,  </a:t>
            </a:r>
          </a:p>
          <a:p>
            <a:pPr algn="ctr">
              <a:defRPr/>
            </a:pPr>
            <a:r>
              <a:rPr lang="en-US" sz="1000" b="1" kern="0" dirty="0">
                <a:solidFill>
                  <a:prstClr val="white"/>
                </a:solidFill>
                <a:latin typeface="Arial" pitchFamily="34" charset="0"/>
                <a:cs typeface="Arial" pitchFamily="34" charset="0"/>
              </a:rPr>
              <a:t>New York, United States</a:t>
            </a:r>
          </a:p>
          <a:p>
            <a:pPr algn="ctr">
              <a:defRPr/>
            </a:pPr>
            <a:r>
              <a:rPr lang="en-US" sz="1000" b="1" kern="0" dirty="0">
                <a:solidFill>
                  <a:prstClr val="white"/>
                </a:solidFill>
                <a:latin typeface="Arial" pitchFamily="34" charset="0"/>
                <a:cs typeface="Arial" pitchFamily="34" charset="0"/>
              </a:rPr>
              <a:t>Tel: +1- 646- 360- 1656</a:t>
            </a:r>
          </a:p>
          <a:p>
            <a:pPr algn="ctr">
              <a:defRPr/>
            </a:pPr>
            <a:r>
              <a:rPr lang="en-US" sz="1000" b="1" kern="0" dirty="0">
                <a:solidFill>
                  <a:prstClr val="white"/>
                </a:solidFill>
                <a:latin typeface="Arial" pitchFamily="34" charset="0"/>
                <a:cs typeface="Arial" pitchFamily="34" charset="0"/>
              </a:rPr>
              <a:t>Email: sales@ChemAnalyst.com  www.ChemAnalyst.com</a:t>
            </a:r>
          </a:p>
        </p:txBody>
      </p:sp>
      <p:sp>
        <p:nvSpPr>
          <p:cNvPr id="11" name="Rectangle 10">
            <a:extLst>
              <a:ext uri="{FF2B5EF4-FFF2-40B4-BE49-F238E27FC236}">
                <a16:creationId xmlns:a16="http://schemas.microsoft.com/office/drawing/2014/main" id="{269D8310-0776-4A58-AD7B-552EB6D70BE4}"/>
              </a:ext>
            </a:extLst>
          </p:cNvPr>
          <p:cNvSpPr/>
          <p:nvPr/>
        </p:nvSpPr>
        <p:spPr>
          <a:xfrm>
            <a:off x="5984002" y="2509035"/>
            <a:ext cx="2840930" cy="1649430"/>
          </a:xfrm>
          <a:prstGeom prst="rect">
            <a:avLst/>
          </a:prstGeom>
          <a:solidFill>
            <a:srgbClr val="168C8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12" name="TextBox 11">
            <a:extLst>
              <a:ext uri="{FF2B5EF4-FFF2-40B4-BE49-F238E27FC236}">
                <a16:creationId xmlns:a16="http://schemas.microsoft.com/office/drawing/2014/main" id="{A9466AC6-9EAA-43D2-A656-DF9BC2F32DCF}"/>
              </a:ext>
            </a:extLst>
          </p:cNvPr>
          <p:cNvSpPr txBox="1"/>
          <p:nvPr/>
        </p:nvSpPr>
        <p:spPr>
          <a:xfrm>
            <a:off x="6212613" y="2746870"/>
            <a:ext cx="2588489" cy="1015663"/>
          </a:xfrm>
          <a:prstGeom prst="rect">
            <a:avLst/>
          </a:prstGeom>
          <a:noFill/>
          <a:ln>
            <a:noFill/>
          </a:ln>
        </p:spPr>
        <p:txBody>
          <a:bodyPr wrap="square" rtlCol="0">
            <a:spAutoFit/>
          </a:bodyPr>
          <a:lstStyle/>
          <a:p>
            <a:pPr algn="ctr">
              <a:defRPr/>
            </a:pPr>
            <a:r>
              <a:rPr lang="en-US" sz="1000" b="1" kern="0" dirty="0">
                <a:solidFill>
                  <a:prstClr val="white"/>
                </a:solidFill>
                <a:latin typeface="Arial" pitchFamily="34" charset="0"/>
                <a:cs typeface="Arial" pitchFamily="34" charset="0"/>
              </a:rPr>
              <a:t>ChemAnalyst – Europe</a:t>
            </a:r>
          </a:p>
          <a:p>
            <a:pPr algn="ctr">
              <a:defRPr/>
            </a:pPr>
            <a:r>
              <a:rPr lang="en-US" sz="1000" b="1" kern="0" dirty="0">
                <a:solidFill>
                  <a:prstClr val="white"/>
                </a:solidFill>
                <a:latin typeface="Arial" pitchFamily="34" charset="0"/>
                <a:cs typeface="Arial" pitchFamily="34" charset="0"/>
              </a:rPr>
              <a:t>54, Oldbrook,  Bretton, </a:t>
            </a:r>
          </a:p>
          <a:p>
            <a:pPr algn="ctr">
              <a:defRPr/>
            </a:pPr>
            <a:r>
              <a:rPr lang="en-US" sz="1000" b="1" kern="0" dirty="0">
                <a:solidFill>
                  <a:prstClr val="white"/>
                </a:solidFill>
                <a:latin typeface="Arial" pitchFamily="34" charset="0"/>
                <a:cs typeface="Arial" pitchFamily="34" charset="0"/>
              </a:rPr>
              <a:t>Peterborough, </a:t>
            </a:r>
          </a:p>
          <a:p>
            <a:pPr algn="ctr">
              <a:defRPr/>
            </a:pPr>
            <a:r>
              <a:rPr lang="en-US" sz="1000" b="1" kern="0" dirty="0">
                <a:solidFill>
                  <a:prstClr val="white"/>
                </a:solidFill>
                <a:latin typeface="Arial" pitchFamily="34" charset="0"/>
                <a:cs typeface="Arial" pitchFamily="34" charset="0"/>
              </a:rPr>
              <a:t>United Kingdom</a:t>
            </a:r>
          </a:p>
          <a:p>
            <a:pPr algn="ctr">
              <a:defRPr/>
            </a:pPr>
            <a:r>
              <a:rPr lang="en-US" sz="1000" b="1" kern="0" dirty="0">
                <a:solidFill>
                  <a:prstClr val="white"/>
                </a:solidFill>
                <a:latin typeface="Arial" pitchFamily="34" charset="0"/>
                <a:cs typeface="Arial" pitchFamily="34" charset="0"/>
              </a:rPr>
              <a:t>Email: Email: sales@ChemAnalyst.com  www.ChemAnalyst.com</a:t>
            </a:r>
          </a:p>
        </p:txBody>
      </p:sp>
      <p:sp>
        <p:nvSpPr>
          <p:cNvPr id="13" name="Rectangle 12">
            <a:extLst>
              <a:ext uri="{FF2B5EF4-FFF2-40B4-BE49-F238E27FC236}">
                <a16:creationId xmlns:a16="http://schemas.microsoft.com/office/drawing/2014/main" id="{FAF560E8-480C-43B6-B306-402EAB433FE7}"/>
              </a:ext>
            </a:extLst>
          </p:cNvPr>
          <p:cNvSpPr/>
          <p:nvPr/>
        </p:nvSpPr>
        <p:spPr>
          <a:xfrm>
            <a:off x="5984002" y="4204362"/>
            <a:ext cx="2840930" cy="1601859"/>
          </a:xfrm>
          <a:prstGeom prst="rect">
            <a:avLst/>
          </a:prstGeom>
          <a:solidFill>
            <a:srgbClr val="168C8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14" name="TextBox 13">
            <a:extLst>
              <a:ext uri="{FF2B5EF4-FFF2-40B4-BE49-F238E27FC236}">
                <a16:creationId xmlns:a16="http://schemas.microsoft.com/office/drawing/2014/main" id="{47BE9CBA-0F72-4341-A98B-DEE3901E2AF2}"/>
              </a:ext>
            </a:extLst>
          </p:cNvPr>
          <p:cNvSpPr txBox="1"/>
          <p:nvPr/>
        </p:nvSpPr>
        <p:spPr>
          <a:xfrm>
            <a:off x="6212611" y="4487269"/>
            <a:ext cx="2348020" cy="1169551"/>
          </a:xfrm>
          <a:prstGeom prst="rect">
            <a:avLst/>
          </a:prstGeom>
          <a:noFill/>
          <a:ln>
            <a:noFill/>
          </a:ln>
        </p:spPr>
        <p:txBody>
          <a:bodyPr wrap="square" rtlCol="0">
            <a:spAutoFit/>
          </a:bodyPr>
          <a:lstStyle/>
          <a:p>
            <a:pPr algn="ctr">
              <a:defRPr/>
            </a:pPr>
            <a:r>
              <a:rPr lang="en-US" sz="1000" b="1" kern="0" dirty="0">
                <a:solidFill>
                  <a:prstClr val="white"/>
                </a:solidFill>
                <a:latin typeface="Arial" pitchFamily="34" charset="0"/>
                <a:cs typeface="Arial" pitchFamily="34" charset="0"/>
              </a:rPr>
              <a:t>ChemAnalyst – Asia-Pacific</a:t>
            </a:r>
          </a:p>
          <a:p>
            <a:pPr algn="ctr">
              <a:defRPr/>
            </a:pPr>
            <a:r>
              <a:rPr lang="en-US" sz="1000" b="1" kern="0" dirty="0">
                <a:solidFill>
                  <a:prstClr val="white"/>
                </a:solidFill>
                <a:latin typeface="Arial" pitchFamily="34" charset="0"/>
                <a:cs typeface="Arial" pitchFamily="34" charset="0"/>
              </a:rPr>
              <a:t>B – 44, Sector – 57, Noida, National Capital Region, U.P. - India</a:t>
            </a:r>
          </a:p>
          <a:p>
            <a:pPr algn="ctr">
              <a:defRPr/>
            </a:pPr>
            <a:r>
              <a:rPr lang="en-US" sz="1000" b="1" kern="0" dirty="0">
                <a:solidFill>
                  <a:prstClr val="white"/>
                </a:solidFill>
                <a:latin typeface="Arial" pitchFamily="34" charset="0"/>
                <a:cs typeface="Arial" pitchFamily="34" charset="0"/>
              </a:rPr>
              <a:t>Tel: +91-120-4523900  </a:t>
            </a:r>
          </a:p>
          <a:p>
            <a:pPr algn="ctr">
              <a:defRPr/>
            </a:pPr>
            <a:r>
              <a:rPr lang="en-US" sz="1000" b="1" kern="0" dirty="0">
                <a:solidFill>
                  <a:prstClr val="white"/>
                </a:solidFill>
                <a:latin typeface="Arial" pitchFamily="34" charset="0"/>
                <a:cs typeface="Arial" pitchFamily="34" charset="0"/>
              </a:rPr>
              <a:t>Email: Email: sales@ChemAnalyst.com  www.ChemAnalyst.com</a:t>
            </a:r>
          </a:p>
        </p:txBody>
      </p:sp>
      <p:sp>
        <p:nvSpPr>
          <p:cNvPr id="15" name="Slide Number Placeholder 7">
            <a:extLst>
              <a:ext uri="{FF2B5EF4-FFF2-40B4-BE49-F238E27FC236}">
                <a16:creationId xmlns:a16="http://schemas.microsoft.com/office/drawing/2014/main" id="{C7F751EB-D178-4FAB-94AD-06A0514F8A0E}"/>
              </a:ext>
            </a:extLst>
          </p:cNvPr>
          <p:cNvSpPr txBox="1">
            <a:spLocks/>
          </p:cNvSpPr>
          <p:nvPr/>
        </p:nvSpPr>
        <p:spPr>
          <a:xfrm>
            <a:off x="8698599" y="6565540"/>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A070E7C-0B96-4788-862A-C035E43D0D9C}" type="slidenum">
              <a:rPr lang="en-US" sz="1100">
                <a:solidFill>
                  <a:prstClr val="white"/>
                </a:solidFill>
                <a:latin typeface="Calibri" panose="020F0502020204030204"/>
              </a:rPr>
              <a:pPr>
                <a:defRPr/>
              </a:pPr>
              <a:t>127</a:t>
            </a:fld>
            <a:endParaRPr lang="en-US" sz="1100" dirty="0">
              <a:solidFill>
                <a:prstClr val="white"/>
              </a:solidFill>
              <a:latin typeface="Calibri" panose="020F0502020204030204"/>
            </a:endParaRPr>
          </a:p>
        </p:txBody>
      </p:sp>
      <p:pic>
        <p:nvPicPr>
          <p:cNvPr id="16" name="Picture 15" descr="Text&#10;&#10;Description automatically generated">
            <a:extLst>
              <a:ext uri="{FF2B5EF4-FFF2-40B4-BE49-F238E27FC236}">
                <a16:creationId xmlns:a16="http://schemas.microsoft.com/office/drawing/2014/main" id="{ED4FCB3D-AC2A-4E4D-AD96-CE0FDA0E4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3744" y="36176"/>
            <a:ext cx="2028825" cy="523875"/>
          </a:xfrm>
          <a:prstGeom prst="rect">
            <a:avLst/>
          </a:prstGeom>
        </p:spPr>
      </p:pic>
      <p:sp>
        <p:nvSpPr>
          <p:cNvPr id="4" name="Footer Placeholder 3">
            <a:extLst>
              <a:ext uri="{FF2B5EF4-FFF2-40B4-BE49-F238E27FC236}">
                <a16:creationId xmlns:a16="http://schemas.microsoft.com/office/drawing/2014/main" id="{AA201E95-5DC3-4330-89C9-DBDA9A5652A8}"/>
              </a:ext>
            </a:extLst>
          </p:cNvPr>
          <p:cNvSpPr>
            <a:spLocks noGrp="1"/>
          </p:cNvSpPr>
          <p:nvPr>
            <p:ph type="ftr" sz="quarter" idx="5"/>
          </p:nvPr>
        </p:nvSpPr>
        <p:spPr/>
        <p:txBody>
          <a:bodyPr/>
          <a:lstStyle/>
          <a:p>
            <a:pPr algn="ctr">
              <a:spcBef>
                <a:spcPts val="100"/>
              </a:spcBef>
            </a:pPr>
            <a:r>
              <a:rPr lang="en-IN" dirty="0">
                <a:solidFill>
                  <a:prstClr val="white"/>
                </a:solidFill>
              </a:rPr>
              <a:t>© ChemAnalyst</a:t>
            </a:r>
            <a:endParaRPr lang="en-IN" spc="-5" dirty="0">
              <a:solidFill>
                <a:prstClr val="white"/>
              </a:solidFill>
            </a:endParaRPr>
          </a:p>
        </p:txBody>
      </p:sp>
    </p:spTree>
    <p:extLst>
      <p:ext uri="{BB962C8B-B14F-4D97-AF65-F5344CB8AC3E}">
        <p14:creationId xmlns:p14="http://schemas.microsoft.com/office/powerpoint/2010/main" val="4123535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AC0EC2-4C6A-4D70-9E8E-7BBE31CFAC8D}"/>
              </a:ext>
            </a:extLst>
          </p:cNvPr>
          <p:cNvSpPr/>
          <p:nvPr/>
        </p:nvSpPr>
        <p:spPr>
          <a:xfrm>
            <a:off x="0" y="0"/>
            <a:ext cx="6400800" cy="6858000"/>
          </a:xfrm>
          <a:prstGeom prst="rect">
            <a:avLst/>
          </a:prstGeom>
          <a:solidFill>
            <a:srgbClr val="183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8EA7C3E-9ECD-4B5C-B516-1661B5CB9165}"/>
              </a:ext>
            </a:extLst>
          </p:cNvPr>
          <p:cNvSpPr/>
          <p:nvPr/>
        </p:nvSpPr>
        <p:spPr>
          <a:xfrm>
            <a:off x="228599" y="979093"/>
            <a:ext cx="5290457"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prstClr val="white"/>
                </a:solidFill>
                <a:effectLst/>
                <a:uLnTx/>
                <a:uFillTx/>
                <a:latin typeface="Arial" panose="020B0604020202020204" pitchFamily="34" charset="0"/>
                <a:ea typeface="Roboto" pitchFamily="2" charset="0"/>
                <a:cs typeface="Arial" panose="020B0604020202020204" pitchFamily="34" charset="0"/>
              </a:rPr>
              <a:t>Global &amp; India WSF Market Demand Supply Outlook</a:t>
            </a:r>
          </a:p>
        </p:txBody>
      </p:sp>
      <p:cxnSp>
        <p:nvCxnSpPr>
          <p:cNvPr id="4" name="Straight Connector 3">
            <a:extLst>
              <a:ext uri="{FF2B5EF4-FFF2-40B4-BE49-F238E27FC236}">
                <a16:creationId xmlns:a16="http://schemas.microsoft.com/office/drawing/2014/main" id="{F047E9B8-0F23-4BB0-9B09-179FBDD20882}"/>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06E081-98D9-4B85-9B55-4D777B1575C9}"/>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06C5804-1A46-4C6D-8AF2-1EEE5B9416A1}"/>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70D423B-C4CA-4A9C-9D51-81767572C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860" y="2532009"/>
            <a:ext cx="6073140" cy="3727938"/>
          </a:xfrm>
          <a:prstGeom prst="rect">
            <a:avLst/>
          </a:prstGeom>
        </p:spPr>
      </p:pic>
      <p:sp>
        <p:nvSpPr>
          <p:cNvPr id="10" name="Footer Placeholder 9">
            <a:extLst>
              <a:ext uri="{FF2B5EF4-FFF2-40B4-BE49-F238E27FC236}">
                <a16:creationId xmlns:a16="http://schemas.microsoft.com/office/drawing/2014/main" id="{FECE073C-C9E0-916A-7160-0B990DC97CE6}"/>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11" name="Slide Number Placeholder 10">
            <a:extLst>
              <a:ext uri="{FF2B5EF4-FFF2-40B4-BE49-F238E27FC236}">
                <a16:creationId xmlns:a16="http://schemas.microsoft.com/office/drawing/2014/main" id="{7961F6D5-A844-084F-5DAF-974BF3CC9F91}"/>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13</a:t>
            </a:fld>
            <a:endParaRPr lang="en-IN" dirty="0"/>
          </a:p>
        </p:txBody>
      </p:sp>
    </p:spTree>
    <p:extLst>
      <p:ext uri="{BB962C8B-B14F-4D97-AF65-F5344CB8AC3E}">
        <p14:creationId xmlns:p14="http://schemas.microsoft.com/office/powerpoint/2010/main" val="436474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14</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5BC28984-9790-8CD1-7D92-D3637F566E5C}"/>
              </a:ext>
            </a:extLst>
          </p:cNvPr>
          <p:cNvSpPr txBox="1"/>
          <p:nvPr/>
        </p:nvSpPr>
        <p:spPr>
          <a:xfrm>
            <a:off x="198804" y="722794"/>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Production </a:t>
            </a:r>
            <a:r>
              <a:rPr lang="en-US" sz="1200" b="1" dirty="0">
                <a:solidFill>
                  <a:prstClr val="black"/>
                </a:solidFill>
                <a:latin typeface="Verdana" panose="020B0604030504040204" pitchFamily="34" charset="0"/>
                <a:ea typeface="Verdana" panose="020B0604030504040204" pitchFamily="34" charset="0"/>
                <a:cs typeface="Verdana" panose="020B0604030504040204" pitchFamily="34" charset="0"/>
              </a:rPr>
              <a:t>Output Capacities By Top 15 Countries, By Volume (</a:t>
            </a:r>
            <a:r>
              <a:rPr lang="en-US" sz="1200" b="1" dirty="0" err="1">
                <a:solidFill>
                  <a:prstClr val="black"/>
                </a:solidFill>
                <a:latin typeface="Verdana" panose="020B0604030504040204" pitchFamily="34" charset="0"/>
                <a:ea typeface="Verdana" panose="020B0604030504040204" pitchFamily="34" charset="0"/>
                <a:cs typeface="Verdana" panose="020B0604030504040204" pitchFamily="34" charset="0"/>
              </a:rPr>
              <a:t>KiloTonnes</a:t>
            </a:r>
            <a:r>
              <a:rPr lang="en-US" sz="1200" b="1" dirty="0">
                <a:solidFill>
                  <a:prstClr val="black"/>
                </a:solidFill>
                <a:latin typeface="Verdana" panose="020B0604030504040204" pitchFamily="34" charset="0"/>
                <a:ea typeface="Verdana" panose="020B0604030504040204" pitchFamily="34" charset="0"/>
                <a:cs typeface="Verdana" panose="020B0604030504040204" pitchFamily="34" charset="0"/>
              </a:rPr>
              <a:t>)</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7" name="Table 16">
            <a:extLst>
              <a:ext uri="{FF2B5EF4-FFF2-40B4-BE49-F238E27FC236}">
                <a16:creationId xmlns:a16="http://schemas.microsoft.com/office/drawing/2014/main" id="{4D32FEDC-F638-55BE-45FF-3959A4F7320B}"/>
              </a:ext>
            </a:extLst>
          </p:cNvPr>
          <p:cNvGraphicFramePr>
            <a:graphicFrameLocks noGrp="1"/>
          </p:cNvGraphicFramePr>
          <p:nvPr/>
        </p:nvGraphicFramePr>
        <p:xfrm>
          <a:off x="198804" y="1219200"/>
          <a:ext cx="8716600" cy="5105394"/>
        </p:xfrm>
        <a:graphic>
          <a:graphicData uri="http://schemas.openxmlformats.org/drawingml/2006/table">
            <a:tbl>
              <a:tblPr>
                <a:tableStyleId>{5940675A-B579-460E-94D1-54222C63F5DA}</a:tableStyleId>
              </a:tblPr>
              <a:tblGrid>
                <a:gridCol w="1807282">
                  <a:extLst>
                    <a:ext uri="{9D8B030D-6E8A-4147-A177-3AD203B41FA5}">
                      <a16:colId xmlns:a16="http://schemas.microsoft.com/office/drawing/2014/main" val="2656848809"/>
                    </a:ext>
                  </a:extLst>
                </a:gridCol>
                <a:gridCol w="767702">
                  <a:extLst>
                    <a:ext uri="{9D8B030D-6E8A-4147-A177-3AD203B41FA5}">
                      <a16:colId xmlns:a16="http://schemas.microsoft.com/office/drawing/2014/main" val="2208694984"/>
                    </a:ext>
                  </a:extLst>
                </a:gridCol>
                <a:gridCol w="767702">
                  <a:extLst>
                    <a:ext uri="{9D8B030D-6E8A-4147-A177-3AD203B41FA5}">
                      <a16:colId xmlns:a16="http://schemas.microsoft.com/office/drawing/2014/main" val="468037576"/>
                    </a:ext>
                  </a:extLst>
                </a:gridCol>
                <a:gridCol w="767702">
                  <a:extLst>
                    <a:ext uri="{9D8B030D-6E8A-4147-A177-3AD203B41FA5}">
                      <a16:colId xmlns:a16="http://schemas.microsoft.com/office/drawing/2014/main" val="2292800425"/>
                    </a:ext>
                  </a:extLst>
                </a:gridCol>
                <a:gridCol w="767702">
                  <a:extLst>
                    <a:ext uri="{9D8B030D-6E8A-4147-A177-3AD203B41FA5}">
                      <a16:colId xmlns:a16="http://schemas.microsoft.com/office/drawing/2014/main" val="1180706085"/>
                    </a:ext>
                  </a:extLst>
                </a:gridCol>
                <a:gridCol w="767702">
                  <a:extLst>
                    <a:ext uri="{9D8B030D-6E8A-4147-A177-3AD203B41FA5}">
                      <a16:colId xmlns:a16="http://schemas.microsoft.com/office/drawing/2014/main" val="89458193"/>
                    </a:ext>
                  </a:extLst>
                </a:gridCol>
                <a:gridCol w="767702">
                  <a:extLst>
                    <a:ext uri="{9D8B030D-6E8A-4147-A177-3AD203B41FA5}">
                      <a16:colId xmlns:a16="http://schemas.microsoft.com/office/drawing/2014/main" val="1630635565"/>
                    </a:ext>
                  </a:extLst>
                </a:gridCol>
                <a:gridCol w="767702">
                  <a:extLst>
                    <a:ext uri="{9D8B030D-6E8A-4147-A177-3AD203B41FA5}">
                      <a16:colId xmlns:a16="http://schemas.microsoft.com/office/drawing/2014/main" val="408608116"/>
                    </a:ext>
                  </a:extLst>
                </a:gridCol>
                <a:gridCol w="767702">
                  <a:extLst>
                    <a:ext uri="{9D8B030D-6E8A-4147-A177-3AD203B41FA5}">
                      <a16:colId xmlns:a16="http://schemas.microsoft.com/office/drawing/2014/main" val="3685957552"/>
                    </a:ext>
                  </a:extLst>
                </a:gridCol>
                <a:gridCol w="767702">
                  <a:extLst>
                    <a:ext uri="{9D8B030D-6E8A-4147-A177-3AD203B41FA5}">
                      <a16:colId xmlns:a16="http://schemas.microsoft.com/office/drawing/2014/main" val="2116243383"/>
                    </a:ext>
                  </a:extLst>
                </a:gridCol>
              </a:tblGrid>
              <a:tr h="283633">
                <a:tc>
                  <a:txBody>
                    <a:bodyPr/>
                    <a:lstStyle/>
                    <a:p>
                      <a:pPr algn="ctr" fontAlgn="b"/>
                      <a:r>
                        <a:rPr lang="en-IN" sz="1000" b="1" u="none" strike="noStrike" dirty="0">
                          <a:solidFill>
                            <a:schemeClr val="bg1"/>
                          </a:solidFill>
                          <a:effectLst/>
                          <a:latin typeface="Verdana" panose="020B0604030504040204" pitchFamily="34" charset="0"/>
                          <a:ea typeface="Verdana" panose="020B0604030504040204" pitchFamily="34" charset="0"/>
                        </a:rPr>
                        <a:t>Country</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755" marR="755" marT="755"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u="none" strike="noStrike" dirty="0">
                          <a:solidFill>
                            <a:schemeClr val="bg1"/>
                          </a:solidFill>
                          <a:effectLst/>
                          <a:latin typeface="Verdana" panose="020B0604030504040204" pitchFamily="34" charset="0"/>
                          <a:ea typeface="Verdana" panose="020B0604030504040204" pitchFamily="34" charset="0"/>
                        </a:rPr>
                        <a:t>2017</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u="none" strike="noStrike" dirty="0">
                          <a:solidFill>
                            <a:schemeClr val="bg1"/>
                          </a:solidFill>
                          <a:effectLst/>
                          <a:latin typeface="Verdana" panose="020B0604030504040204" pitchFamily="34" charset="0"/>
                          <a:ea typeface="Verdana" panose="020B0604030504040204" pitchFamily="34" charset="0"/>
                        </a:rPr>
                        <a:t>2018</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u="none" strike="noStrike" dirty="0">
                          <a:solidFill>
                            <a:schemeClr val="bg1"/>
                          </a:solidFill>
                          <a:effectLst/>
                          <a:latin typeface="Verdana" panose="020B0604030504040204" pitchFamily="34" charset="0"/>
                          <a:ea typeface="Verdana" panose="020B0604030504040204" pitchFamily="34" charset="0"/>
                        </a:rPr>
                        <a:t>2019</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u="none" strike="noStrike" dirty="0">
                          <a:solidFill>
                            <a:schemeClr val="bg1"/>
                          </a:solidFill>
                          <a:effectLst/>
                          <a:latin typeface="Verdana" panose="020B0604030504040204" pitchFamily="34" charset="0"/>
                          <a:ea typeface="Verdana" panose="020B0604030504040204" pitchFamily="34" charset="0"/>
                        </a:rPr>
                        <a:t>2020</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u="none" strike="noStrike" dirty="0">
                          <a:solidFill>
                            <a:schemeClr val="bg1"/>
                          </a:solidFill>
                          <a:effectLst/>
                          <a:latin typeface="Verdana" panose="020B0604030504040204" pitchFamily="34" charset="0"/>
                          <a:ea typeface="Verdana" panose="020B0604030504040204" pitchFamily="34" charset="0"/>
                        </a:rPr>
                        <a:t>2021</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u="none" strike="noStrike" dirty="0">
                          <a:solidFill>
                            <a:schemeClr val="bg1"/>
                          </a:solidFill>
                          <a:effectLst/>
                          <a:latin typeface="Verdana" panose="020B0604030504040204" pitchFamily="34" charset="0"/>
                          <a:ea typeface="Verdana" panose="020B0604030504040204" pitchFamily="34" charset="0"/>
                        </a:rPr>
                        <a:t>2022E</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u="none" strike="noStrike" dirty="0">
                          <a:solidFill>
                            <a:schemeClr val="bg1"/>
                          </a:solidFill>
                          <a:effectLst/>
                          <a:latin typeface="Verdana" panose="020B0604030504040204" pitchFamily="34" charset="0"/>
                          <a:ea typeface="Verdana" panose="020B0604030504040204" pitchFamily="34" charset="0"/>
                        </a:rPr>
                        <a:t>2025F</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u="none" strike="noStrike" dirty="0">
                          <a:solidFill>
                            <a:schemeClr val="bg1"/>
                          </a:solidFill>
                          <a:effectLst/>
                          <a:latin typeface="Verdana" panose="020B0604030504040204" pitchFamily="34" charset="0"/>
                          <a:ea typeface="Verdana" panose="020B0604030504040204" pitchFamily="34" charset="0"/>
                        </a:rPr>
                        <a:t>2030F</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b="1" u="none" strike="noStrike" dirty="0">
                          <a:solidFill>
                            <a:schemeClr val="bg1"/>
                          </a:solidFill>
                          <a:effectLst/>
                          <a:latin typeface="Verdana" panose="020B0604030504040204" pitchFamily="34" charset="0"/>
                          <a:ea typeface="Verdana" panose="020B0604030504040204" pitchFamily="34" charset="0"/>
                        </a:rPr>
                        <a:t>2035F</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694556625"/>
                  </a:ext>
                </a:extLst>
              </a:tr>
              <a:tr h="283633">
                <a:tc>
                  <a:txBody>
                    <a:bodyPr/>
                    <a:lstStyle/>
                    <a:p>
                      <a:pPr algn="ctr" fontAlgn="ctr"/>
                      <a:r>
                        <a:rPr lang="en-IN" sz="1000" u="none" strike="noStrike" dirty="0">
                          <a:effectLst/>
                          <a:latin typeface="Verdana" panose="020B0604030504040204" pitchFamily="34" charset="0"/>
                          <a:ea typeface="Verdana" panose="020B0604030504040204" pitchFamily="34" charset="0"/>
                        </a:rPr>
                        <a:t>China</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755" marR="755" marT="75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400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dirty="0">
                          <a:effectLst/>
                          <a:latin typeface="Verdana" panose="020B0604030504040204" pitchFamily="34" charset="0"/>
                          <a:ea typeface="Verdana" panose="020B0604030504040204" pitchFamily="34" charset="0"/>
                        </a:rPr>
                        <a:t>400</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dirty="0">
                          <a:effectLst/>
                          <a:latin typeface="Verdana" panose="020B0604030504040204" pitchFamily="34" charset="0"/>
                          <a:ea typeface="Verdana" panose="020B0604030504040204" pitchFamily="34" charset="0"/>
                        </a:rPr>
                        <a:t>400</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500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500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500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dirty="0">
                          <a:effectLst/>
                          <a:latin typeface="Verdana" panose="020B0604030504040204" pitchFamily="34" charset="0"/>
                          <a:ea typeface="Verdana" panose="020B0604030504040204" pitchFamily="34" charset="0"/>
                        </a:rPr>
                        <a:t>500</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dirty="0">
                          <a:effectLst/>
                          <a:latin typeface="Verdana" panose="020B0604030504040204" pitchFamily="34" charset="0"/>
                          <a:ea typeface="Verdana" panose="020B0604030504040204" pitchFamily="34" charset="0"/>
                        </a:rPr>
                        <a:t>600</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600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45870962"/>
                  </a:ext>
                </a:extLst>
              </a:tr>
              <a:tr h="283633">
                <a:tc>
                  <a:txBody>
                    <a:bodyPr/>
                    <a:lstStyle/>
                    <a:p>
                      <a:pPr algn="ctr" fontAlgn="ctr"/>
                      <a:r>
                        <a:rPr lang="en-IN" sz="1000" u="none" strike="noStrike">
                          <a:effectLst/>
                          <a:latin typeface="Verdana" panose="020B0604030504040204" pitchFamily="34" charset="0"/>
                          <a:ea typeface="Verdana" panose="020B0604030504040204" pitchFamily="34" charset="0"/>
                        </a:rPr>
                        <a:t>Norway</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300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300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400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400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400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400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500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500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500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93381033"/>
                  </a:ext>
                </a:extLst>
              </a:tr>
              <a:tr h="283633">
                <a:tc>
                  <a:txBody>
                    <a:bodyPr/>
                    <a:lstStyle/>
                    <a:p>
                      <a:pPr algn="ctr" fontAlgn="ctr"/>
                      <a:r>
                        <a:rPr lang="en-IN" sz="1000" u="none" strike="noStrike">
                          <a:effectLst/>
                          <a:latin typeface="Verdana" panose="020B0604030504040204" pitchFamily="34" charset="0"/>
                          <a:ea typeface="Verdana" panose="020B0604030504040204" pitchFamily="34" charset="0"/>
                        </a:rPr>
                        <a:t>Belgium</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300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300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300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300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300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300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300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300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300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99914652"/>
                  </a:ext>
                </a:extLst>
              </a:tr>
              <a:tr h="283633">
                <a:tc>
                  <a:txBody>
                    <a:bodyPr/>
                    <a:lstStyle/>
                    <a:p>
                      <a:pPr algn="ctr" fontAlgn="ctr"/>
                      <a:r>
                        <a:rPr lang="en-IN" sz="1000" u="none" strike="noStrike">
                          <a:effectLst/>
                          <a:latin typeface="Verdana" panose="020B0604030504040204" pitchFamily="34" charset="0"/>
                          <a:ea typeface="Verdana" panose="020B0604030504040204" pitchFamily="34" charset="0"/>
                        </a:rPr>
                        <a:t>Israel</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200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200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200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200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200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200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200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200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200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32776558"/>
                  </a:ext>
                </a:extLst>
              </a:tr>
              <a:tr h="283633">
                <a:tc>
                  <a:txBody>
                    <a:bodyPr/>
                    <a:lstStyle/>
                    <a:p>
                      <a:pPr algn="ctr" fontAlgn="ctr"/>
                      <a:r>
                        <a:rPr lang="en-IN" sz="1000" u="none" strike="noStrike" dirty="0">
                          <a:effectLst/>
                          <a:latin typeface="Verdana" panose="020B0604030504040204" pitchFamily="34" charset="0"/>
                          <a:ea typeface="Verdana" panose="020B0604030504040204" pitchFamily="34" charset="0"/>
                        </a:rPr>
                        <a:t>USA</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755" marR="755" marT="75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89620898"/>
                  </a:ext>
                </a:extLst>
              </a:tr>
              <a:tr h="283633">
                <a:tc>
                  <a:txBody>
                    <a:bodyPr/>
                    <a:lstStyle/>
                    <a:p>
                      <a:pPr algn="ctr" fontAlgn="ctr"/>
                      <a:r>
                        <a:rPr lang="en-IN" sz="1000" u="none" strike="noStrike">
                          <a:effectLst/>
                          <a:latin typeface="Verdana" panose="020B0604030504040204" pitchFamily="34" charset="0"/>
                          <a:ea typeface="Verdana" panose="020B0604030504040204" pitchFamily="34" charset="0"/>
                        </a:rPr>
                        <a:t>Chile</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51338984"/>
                  </a:ext>
                </a:extLst>
              </a:tr>
              <a:tr h="283633">
                <a:tc>
                  <a:txBody>
                    <a:bodyPr/>
                    <a:lstStyle/>
                    <a:p>
                      <a:pPr algn="ctr" fontAlgn="ctr"/>
                      <a:r>
                        <a:rPr lang="en-IN" sz="1000" u="none" strike="noStrike">
                          <a:effectLst/>
                          <a:latin typeface="Verdana" panose="020B0604030504040204" pitchFamily="34" charset="0"/>
                          <a:ea typeface="Verdana" panose="020B0604030504040204" pitchFamily="34" charset="0"/>
                        </a:rPr>
                        <a:t>Jordan</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21356985"/>
                  </a:ext>
                </a:extLst>
              </a:tr>
              <a:tr h="283633">
                <a:tc>
                  <a:txBody>
                    <a:bodyPr/>
                    <a:lstStyle/>
                    <a:p>
                      <a:pPr algn="ctr" fontAlgn="ctr"/>
                      <a:r>
                        <a:rPr lang="en-IN" sz="1000" u="none" strike="noStrike">
                          <a:effectLst/>
                          <a:latin typeface="Verdana" panose="020B0604030504040204" pitchFamily="34" charset="0"/>
                          <a:ea typeface="Verdana" panose="020B0604030504040204" pitchFamily="34" charset="0"/>
                        </a:rPr>
                        <a:t>UAE</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88343601"/>
                  </a:ext>
                </a:extLst>
              </a:tr>
              <a:tr h="283633">
                <a:tc>
                  <a:txBody>
                    <a:bodyPr/>
                    <a:lstStyle/>
                    <a:p>
                      <a:pPr algn="ctr" fontAlgn="ctr"/>
                      <a:r>
                        <a:rPr lang="en-IN" sz="1000" u="none" strike="noStrike">
                          <a:effectLst/>
                          <a:latin typeface="Verdana" panose="020B0604030504040204" pitchFamily="34" charset="0"/>
                          <a:ea typeface="Verdana" panose="020B0604030504040204" pitchFamily="34" charset="0"/>
                        </a:rPr>
                        <a:t>Netherland</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61452979"/>
                  </a:ext>
                </a:extLst>
              </a:tr>
              <a:tr h="283633">
                <a:tc>
                  <a:txBody>
                    <a:bodyPr/>
                    <a:lstStyle/>
                    <a:p>
                      <a:pPr algn="ctr" fontAlgn="ctr"/>
                      <a:r>
                        <a:rPr lang="en-IN" sz="1000" u="none" strike="noStrike">
                          <a:effectLst/>
                          <a:latin typeface="Verdana" panose="020B0604030504040204" pitchFamily="34" charset="0"/>
                          <a:ea typeface="Verdana" panose="020B0604030504040204" pitchFamily="34" charset="0"/>
                        </a:rPr>
                        <a:t>Germany</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180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180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180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180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180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180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180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180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180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94832915"/>
                  </a:ext>
                </a:extLst>
              </a:tr>
              <a:tr h="283633">
                <a:tc>
                  <a:txBody>
                    <a:bodyPr/>
                    <a:lstStyle/>
                    <a:p>
                      <a:pPr algn="ctr" fontAlgn="ctr"/>
                      <a:r>
                        <a:rPr lang="en-IN" sz="1000" u="none" strike="noStrike">
                          <a:effectLst/>
                          <a:latin typeface="Verdana" panose="020B0604030504040204" pitchFamily="34" charset="0"/>
                          <a:ea typeface="Verdana" panose="020B0604030504040204" pitchFamily="34" charset="0"/>
                        </a:rPr>
                        <a:t>Russia</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06919826"/>
                  </a:ext>
                </a:extLst>
              </a:tr>
              <a:tr h="283633">
                <a:tc>
                  <a:txBody>
                    <a:bodyPr/>
                    <a:lstStyle/>
                    <a:p>
                      <a:pPr algn="ctr" fontAlgn="ctr"/>
                      <a:r>
                        <a:rPr lang="en-IN" sz="1000" u="none" strike="noStrike">
                          <a:effectLst/>
                          <a:latin typeface="Verdana" panose="020B0604030504040204" pitchFamily="34" charset="0"/>
                          <a:ea typeface="Verdana" panose="020B0604030504040204" pitchFamily="34" charset="0"/>
                        </a:rPr>
                        <a:t>Spain</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69963206"/>
                  </a:ext>
                </a:extLst>
              </a:tr>
              <a:tr h="283633">
                <a:tc>
                  <a:txBody>
                    <a:bodyPr/>
                    <a:lstStyle/>
                    <a:p>
                      <a:pPr algn="ctr" fontAlgn="ctr"/>
                      <a:r>
                        <a:rPr lang="en-IN" sz="1000" u="none" strike="noStrike">
                          <a:effectLst/>
                          <a:latin typeface="Verdana" panose="020B0604030504040204" pitchFamily="34" charset="0"/>
                          <a:ea typeface="Verdana" panose="020B0604030504040204" pitchFamily="34" charset="0"/>
                        </a:rPr>
                        <a:t>Italy</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110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110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110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110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110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110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110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110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110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14411890"/>
                  </a:ext>
                </a:extLst>
              </a:tr>
              <a:tr h="283633">
                <a:tc>
                  <a:txBody>
                    <a:bodyPr/>
                    <a:lstStyle/>
                    <a:p>
                      <a:pPr algn="ctr" fontAlgn="ctr"/>
                      <a:r>
                        <a:rPr lang="en-IN" sz="1000" u="none" strike="noStrike">
                          <a:effectLst/>
                          <a:latin typeface="Verdana" panose="020B0604030504040204" pitchFamily="34" charset="0"/>
                          <a:ea typeface="Verdana" panose="020B0604030504040204" pitchFamily="34" charset="0"/>
                        </a:rPr>
                        <a:t>Brazil</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9587958"/>
                  </a:ext>
                </a:extLst>
              </a:tr>
              <a:tr h="283633">
                <a:tc>
                  <a:txBody>
                    <a:bodyPr/>
                    <a:lstStyle/>
                    <a:p>
                      <a:pPr algn="ctr" fontAlgn="ctr"/>
                      <a:r>
                        <a:rPr lang="en-IN" sz="1000" u="none" strike="noStrike">
                          <a:effectLst/>
                          <a:latin typeface="Verdana" panose="020B0604030504040204" pitchFamily="34" charset="0"/>
                          <a:ea typeface="Verdana" panose="020B0604030504040204" pitchFamily="34" charset="0"/>
                        </a:rPr>
                        <a:t>Turkey </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60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60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60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60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60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60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60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60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60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84352287"/>
                  </a:ext>
                </a:extLst>
              </a:tr>
              <a:tr h="283633">
                <a:tc>
                  <a:txBody>
                    <a:bodyPr/>
                    <a:lstStyle/>
                    <a:p>
                      <a:pPr algn="ctr" fontAlgn="ctr"/>
                      <a:r>
                        <a:rPr lang="en-IN" sz="1000" u="none" strike="noStrike">
                          <a:effectLst/>
                          <a:latin typeface="Verdana" panose="020B0604030504040204" pitchFamily="34" charset="0"/>
                          <a:ea typeface="Verdana" panose="020B0604030504040204" pitchFamily="34" charset="0"/>
                        </a:rPr>
                        <a:t>Others</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780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780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780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860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860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860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900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900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900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0433215"/>
                  </a:ext>
                </a:extLst>
              </a:tr>
              <a:tr h="283633">
                <a:tc>
                  <a:txBody>
                    <a:bodyPr/>
                    <a:lstStyle/>
                    <a:p>
                      <a:pPr algn="ctr" fontAlgn="ctr"/>
                      <a:r>
                        <a:rPr lang="en-IN" sz="1000" b="1" u="none" strike="noStrike" dirty="0">
                          <a:effectLst/>
                          <a:latin typeface="Verdana" panose="020B0604030504040204" pitchFamily="34" charset="0"/>
                          <a:ea typeface="Verdana" panose="020B0604030504040204" pitchFamily="34" charset="0"/>
                        </a:rPr>
                        <a:t>Total</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755" marR="755" marT="755"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effectLst/>
                          <a:latin typeface="Verdana" panose="020B0604030504040204" pitchFamily="34" charset="0"/>
                          <a:ea typeface="Verdana" panose="020B0604030504040204" pitchFamily="34" charset="0"/>
                        </a:rPr>
                        <a:t>3350</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effectLst/>
                          <a:latin typeface="Verdana" panose="020B0604030504040204" pitchFamily="34" charset="0"/>
                          <a:ea typeface="Verdana" panose="020B0604030504040204" pitchFamily="34" charset="0"/>
                        </a:rPr>
                        <a:t>3350</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effectLst/>
                          <a:latin typeface="Verdana" panose="020B0604030504040204" pitchFamily="34" charset="0"/>
                          <a:ea typeface="Verdana" panose="020B0604030504040204" pitchFamily="34" charset="0"/>
                        </a:rPr>
                        <a:t>3450</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effectLst/>
                          <a:latin typeface="Verdana" panose="020B0604030504040204" pitchFamily="34" charset="0"/>
                          <a:ea typeface="Verdana" panose="020B0604030504040204" pitchFamily="34" charset="0"/>
                        </a:rPr>
                        <a:t>3630</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effectLst/>
                          <a:latin typeface="Verdana" panose="020B0604030504040204" pitchFamily="34" charset="0"/>
                          <a:ea typeface="Verdana" panose="020B0604030504040204" pitchFamily="34" charset="0"/>
                        </a:rPr>
                        <a:t>3630</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effectLst/>
                          <a:latin typeface="Verdana" panose="020B0604030504040204" pitchFamily="34" charset="0"/>
                          <a:ea typeface="Verdana" panose="020B0604030504040204" pitchFamily="34" charset="0"/>
                        </a:rPr>
                        <a:t>3630</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effectLst/>
                          <a:latin typeface="Verdana" panose="020B0604030504040204" pitchFamily="34" charset="0"/>
                          <a:ea typeface="Verdana" panose="020B0604030504040204" pitchFamily="34" charset="0"/>
                        </a:rPr>
                        <a:t>3770</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effectLst/>
                          <a:latin typeface="Verdana" panose="020B0604030504040204" pitchFamily="34" charset="0"/>
                          <a:ea typeface="Verdana" panose="020B0604030504040204" pitchFamily="34" charset="0"/>
                        </a:rPr>
                        <a:t>3870</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effectLst/>
                          <a:latin typeface="Verdana" panose="020B0604030504040204" pitchFamily="34" charset="0"/>
                          <a:ea typeface="Verdana" panose="020B0604030504040204" pitchFamily="34" charset="0"/>
                        </a:rPr>
                        <a:t>3870</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755" marR="755" marT="755"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6233965"/>
                  </a:ext>
                </a:extLst>
              </a:tr>
            </a:tbl>
          </a:graphicData>
        </a:graphic>
      </p:graphicFrame>
      <p:sp>
        <p:nvSpPr>
          <p:cNvPr id="18" name="TextBox 17">
            <a:extLst>
              <a:ext uri="{FF2B5EF4-FFF2-40B4-BE49-F238E27FC236}">
                <a16:creationId xmlns:a16="http://schemas.microsoft.com/office/drawing/2014/main" id="{D4DB3E22-E550-1303-14F1-5F8015CADCE2}"/>
              </a:ext>
            </a:extLst>
          </p:cNvPr>
          <p:cNvSpPr txBox="1"/>
          <p:nvPr/>
        </p:nvSpPr>
        <p:spPr>
          <a:xfrm>
            <a:off x="7420292" y="6325700"/>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7" name="TextBox 6">
            <a:extLst>
              <a:ext uri="{FF2B5EF4-FFF2-40B4-BE49-F238E27FC236}">
                <a16:creationId xmlns:a16="http://schemas.microsoft.com/office/drawing/2014/main" id="{DDBF1AEA-930A-507C-7025-24915578D6CC}"/>
              </a:ext>
            </a:extLst>
          </p:cNvPr>
          <p:cNvSpPr txBox="1"/>
          <p:nvPr/>
        </p:nvSpPr>
        <p:spPr>
          <a:xfrm>
            <a:off x="171372" y="142738"/>
            <a:ext cx="5543628" cy="338554"/>
          </a:xfrm>
          <a:prstGeom prst="rect">
            <a:avLst/>
          </a:prstGeom>
          <a:noFill/>
        </p:spPr>
        <p:txBody>
          <a:bodyPr wrap="square">
            <a:spAutoFit/>
          </a:bodyPr>
          <a:lstStyle/>
          <a:p>
            <a:r>
              <a:rPr lang="en-US" sz="1600" b="1" dirty="0">
                <a:solidFill>
                  <a:schemeClr val="tx1"/>
                </a:solidFill>
                <a:latin typeface="Arial "/>
              </a:rPr>
              <a:t>Global &amp; India WSF Market Demand Supply Outlook</a:t>
            </a:r>
          </a:p>
        </p:txBody>
      </p:sp>
      <p:sp>
        <p:nvSpPr>
          <p:cNvPr id="4" name="Slide Number Placeholder 3">
            <a:extLst>
              <a:ext uri="{FF2B5EF4-FFF2-40B4-BE49-F238E27FC236}">
                <a16:creationId xmlns:a16="http://schemas.microsoft.com/office/drawing/2014/main" id="{77936542-5C7A-E628-F57E-3E977C5481A9}"/>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14</a:t>
            </a:fld>
            <a:endParaRPr lang="en-IN" dirty="0"/>
          </a:p>
        </p:txBody>
      </p:sp>
    </p:spTree>
    <p:extLst>
      <p:ext uri="{BB962C8B-B14F-4D97-AF65-F5344CB8AC3E}">
        <p14:creationId xmlns:p14="http://schemas.microsoft.com/office/powerpoint/2010/main" val="2350846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15</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5BC28984-9790-8CD1-7D92-D3637F566E5C}"/>
              </a:ext>
            </a:extLst>
          </p:cNvPr>
          <p:cNvSpPr txBox="1"/>
          <p:nvPr/>
        </p:nvSpPr>
        <p:spPr>
          <a:xfrm>
            <a:off x="198804" y="722794"/>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Quantity of Imports by Top 10 Countries (</a:t>
            </a:r>
            <a:r>
              <a:rPr kumimoji="0" lang="en-US" sz="120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200" b="1" dirty="0">
                <a:solidFill>
                  <a:prstClr val="black"/>
                </a:solidFill>
                <a:latin typeface="Verdana" panose="020B0604030504040204" pitchFamily="34" charset="0"/>
                <a:ea typeface="Verdana" panose="020B0604030504040204" pitchFamily="34" charset="0"/>
                <a:cs typeface="Verdana" panose="020B0604030504040204" pitchFamily="34" charset="0"/>
              </a:rPr>
              <a:t>)</a:t>
            </a:r>
            <a:endParaRPr kumimoji="0" lang="en-US" sz="12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TextBox 6">
            <a:extLst>
              <a:ext uri="{FF2B5EF4-FFF2-40B4-BE49-F238E27FC236}">
                <a16:creationId xmlns:a16="http://schemas.microsoft.com/office/drawing/2014/main" id="{453FDAC0-1A1C-2A22-CD26-31F0125A10C3}"/>
              </a:ext>
            </a:extLst>
          </p:cNvPr>
          <p:cNvSpPr txBox="1"/>
          <p:nvPr/>
        </p:nvSpPr>
        <p:spPr>
          <a:xfrm>
            <a:off x="7395409" y="6135203"/>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7">
            <a:extLst>
              <a:ext uri="{FF2B5EF4-FFF2-40B4-BE49-F238E27FC236}">
                <a16:creationId xmlns:a16="http://schemas.microsoft.com/office/drawing/2014/main" id="{C1DA9244-B84A-975C-A1DD-79F511B49CEE}"/>
              </a:ext>
            </a:extLst>
          </p:cNvPr>
          <p:cNvSpPr txBox="1"/>
          <p:nvPr/>
        </p:nvSpPr>
        <p:spPr>
          <a:xfrm>
            <a:off x="171372" y="142738"/>
            <a:ext cx="5543628" cy="338554"/>
          </a:xfrm>
          <a:prstGeom prst="rect">
            <a:avLst/>
          </a:prstGeom>
          <a:noFill/>
        </p:spPr>
        <p:txBody>
          <a:bodyPr wrap="square">
            <a:spAutoFit/>
          </a:bodyPr>
          <a:lstStyle/>
          <a:p>
            <a:r>
              <a:rPr lang="en-US" sz="1600" b="1" dirty="0">
                <a:solidFill>
                  <a:schemeClr val="tx1"/>
                </a:solidFill>
                <a:latin typeface="Arial "/>
              </a:rPr>
              <a:t>Global &amp; India WSF Market Demand Supply Outlook</a:t>
            </a:r>
          </a:p>
        </p:txBody>
      </p:sp>
      <p:sp>
        <p:nvSpPr>
          <p:cNvPr id="6" name="Slide Number Placeholder 5">
            <a:extLst>
              <a:ext uri="{FF2B5EF4-FFF2-40B4-BE49-F238E27FC236}">
                <a16:creationId xmlns:a16="http://schemas.microsoft.com/office/drawing/2014/main" id="{83409646-B60F-FC64-B1A9-793C3C77119A}"/>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15</a:t>
            </a:fld>
            <a:endParaRPr lang="en-IN" dirty="0"/>
          </a:p>
        </p:txBody>
      </p:sp>
      <p:graphicFrame>
        <p:nvGraphicFramePr>
          <p:cNvPr id="9" name="Table 8">
            <a:extLst>
              <a:ext uri="{FF2B5EF4-FFF2-40B4-BE49-F238E27FC236}">
                <a16:creationId xmlns:a16="http://schemas.microsoft.com/office/drawing/2014/main" id="{58597868-BDF3-DBC1-950B-C2489BBCFA58}"/>
              </a:ext>
            </a:extLst>
          </p:cNvPr>
          <p:cNvGraphicFramePr>
            <a:graphicFrameLocks noGrp="1"/>
          </p:cNvGraphicFramePr>
          <p:nvPr/>
        </p:nvGraphicFramePr>
        <p:xfrm>
          <a:off x="198804" y="1219200"/>
          <a:ext cx="8716597" cy="4916009"/>
        </p:xfrm>
        <a:graphic>
          <a:graphicData uri="http://schemas.openxmlformats.org/drawingml/2006/table">
            <a:tbl>
              <a:tblPr>
                <a:tableStyleId>{5940675A-B579-460E-94D1-54222C63F5DA}</a:tableStyleId>
              </a:tblPr>
              <a:tblGrid>
                <a:gridCol w="2941617">
                  <a:extLst>
                    <a:ext uri="{9D8B030D-6E8A-4147-A177-3AD203B41FA5}">
                      <a16:colId xmlns:a16="http://schemas.microsoft.com/office/drawing/2014/main" val="3213759773"/>
                    </a:ext>
                  </a:extLst>
                </a:gridCol>
                <a:gridCol w="1154996">
                  <a:extLst>
                    <a:ext uri="{9D8B030D-6E8A-4147-A177-3AD203B41FA5}">
                      <a16:colId xmlns:a16="http://schemas.microsoft.com/office/drawing/2014/main" val="349709825"/>
                    </a:ext>
                  </a:extLst>
                </a:gridCol>
                <a:gridCol w="1154996">
                  <a:extLst>
                    <a:ext uri="{9D8B030D-6E8A-4147-A177-3AD203B41FA5}">
                      <a16:colId xmlns:a16="http://schemas.microsoft.com/office/drawing/2014/main" val="1817691731"/>
                    </a:ext>
                  </a:extLst>
                </a:gridCol>
                <a:gridCol w="1154996">
                  <a:extLst>
                    <a:ext uri="{9D8B030D-6E8A-4147-A177-3AD203B41FA5}">
                      <a16:colId xmlns:a16="http://schemas.microsoft.com/office/drawing/2014/main" val="598197997"/>
                    </a:ext>
                  </a:extLst>
                </a:gridCol>
                <a:gridCol w="1154996">
                  <a:extLst>
                    <a:ext uri="{9D8B030D-6E8A-4147-A177-3AD203B41FA5}">
                      <a16:colId xmlns:a16="http://schemas.microsoft.com/office/drawing/2014/main" val="133027506"/>
                    </a:ext>
                  </a:extLst>
                </a:gridCol>
                <a:gridCol w="1154996">
                  <a:extLst>
                    <a:ext uri="{9D8B030D-6E8A-4147-A177-3AD203B41FA5}">
                      <a16:colId xmlns:a16="http://schemas.microsoft.com/office/drawing/2014/main" val="335373399"/>
                    </a:ext>
                  </a:extLst>
                </a:gridCol>
              </a:tblGrid>
              <a:tr h="373593">
                <a:tc>
                  <a:txBody>
                    <a:bodyPr/>
                    <a:lstStyle/>
                    <a:p>
                      <a:pPr algn="ctr" fontAlgn="b"/>
                      <a:r>
                        <a:rPr lang="en-IN" sz="1000" b="1" u="none" strike="noStrike" dirty="0">
                          <a:solidFill>
                            <a:schemeClr val="bg1"/>
                          </a:solidFill>
                          <a:effectLst/>
                          <a:latin typeface="Verdana" panose="020B0604030504040204" pitchFamily="34" charset="0"/>
                          <a:ea typeface="Verdana" panose="020B0604030504040204" pitchFamily="34" charset="0"/>
                        </a:rPr>
                        <a:t>Countries</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062" marR="1062" marT="106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b"/>
                      <a:r>
                        <a:rPr lang="en-IN" sz="1000" b="1" u="none" strike="noStrike" dirty="0">
                          <a:solidFill>
                            <a:schemeClr val="bg1"/>
                          </a:solidFill>
                          <a:effectLst/>
                          <a:latin typeface="Verdana" panose="020B0604030504040204" pitchFamily="34" charset="0"/>
                          <a:ea typeface="Verdana" panose="020B0604030504040204" pitchFamily="34" charset="0"/>
                        </a:rPr>
                        <a:t>2017</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b"/>
                      <a:r>
                        <a:rPr lang="en-IN" sz="1000" b="1" u="none" strike="noStrike" dirty="0">
                          <a:solidFill>
                            <a:schemeClr val="bg1"/>
                          </a:solidFill>
                          <a:effectLst/>
                          <a:latin typeface="Verdana" panose="020B0604030504040204" pitchFamily="34" charset="0"/>
                          <a:ea typeface="Verdana" panose="020B0604030504040204" pitchFamily="34" charset="0"/>
                        </a:rPr>
                        <a:t>2018</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b"/>
                      <a:r>
                        <a:rPr lang="en-IN" sz="1000" b="1" u="none" strike="noStrike" dirty="0">
                          <a:solidFill>
                            <a:schemeClr val="bg1"/>
                          </a:solidFill>
                          <a:effectLst/>
                          <a:latin typeface="Verdana" panose="020B0604030504040204" pitchFamily="34" charset="0"/>
                          <a:ea typeface="Verdana" panose="020B0604030504040204" pitchFamily="34" charset="0"/>
                        </a:rPr>
                        <a:t>2019</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b"/>
                      <a:r>
                        <a:rPr lang="en-IN" sz="1000" b="1" u="none" strike="noStrike" dirty="0">
                          <a:solidFill>
                            <a:schemeClr val="bg1"/>
                          </a:solidFill>
                          <a:effectLst/>
                          <a:latin typeface="Verdana" panose="020B0604030504040204" pitchFamily="34" charset="0"/>
                          <a:ea typeface="Verdana" panose="020B0604030504040204" pitchFamily="34" charset="0"/>
                        </a:rPr>
                        <a:t>2020</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b"/>
                      <a:r>
                        <a:rPr lang="en-IN" sz="1000" b="1" u="none" strike="noStrike" dirty="0">
                          <a:solidFill>
                            <a:schemeClr val="bg1"/>
                          </a:solidFill>
                          <a:effectLst/>
                          <a:latin typeface="Verdana" panose="020B0604030504040204" pitchFamily="34" charset="0"/>
                          <a:ea typeface="Verdana" panose="020B0604030504040204" pitchFamily="34" charset="0"/>
                        </a:rPr>
                        <a:t>2021</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967206350"/>
                  </a:ext>
                </a:extLst>
              </a:tr>
              <a:tr h="373593">
                <a:tc>
                  <a:txBody>
                    <a:bodyPr/>
                    <a:lstStyle/>
                    <a:p>
                      <a:pPr algn="ctr" fontAlgn="b"/>
                      <a:r>
                        <a:rPr lang="en-IN" sz="1000" u="none" strike="noStrike" dirty="0">
                          <a:effectLst/>
                          <a:latin typeface="Verdana" panose="020B0604030504040204" pitchFamily="34" charset="0"/>
                          <a:ea typeface="Verdana" panose="020B0604030504040204" pitchFamily="34" charset="0"/>
                        </a:rPr>
                        <a:t>China </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293.67</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305.66</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334.58</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323.11</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dirty="0">
                          <a:effectLst/>
                          <a:latin typeface="Verdana" panose="020B0604030504040204" pitchFamily="34" charset="0"/>
                          <a:ea typeface="Verdana" panose="020B0604030504040204" pitchFamily="34" charset="0"/>
                        </a:rPr>
                        <a:t>369.98</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94991589"/>
                  </a:ext>
                </a:extLst>
              </a:tr>
              <a:tr h="373593">
                <a:tc>
                  <a:txBody>
                    <a:bodyPr/>
                    <a:lstStyle/>
                    <a:p>
                      <a:pPr algn="ctr" fontAlgn="b"/>
                      <a:r>
                        <a:rPr lang="en-IN" sz="1000" u="none" strike="noStrike">
                          <a:effectLst/>
                          <a:latin typeface="Verdana" panose="020B0604030504040204" pitchFamily="34" charset="0"/>
                          <a:ea typeface="Verdana" panose="020B0604030504040204" pitchFamily="34" charset="0"/>
                        </a:rPr>
                        <a:t>India</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b"/>
                      <a:r>
                        <a:rPr lang="en-IN" sz="1000" u="none" strike="noStrike" dirty="0">
                          <a:solidFill>
                            <a:schemeClr val="tx1"/>
                          </a:solidFill>
                          <a:effectLst/>
                          <a:latin typeface="Verdana" panose="020B0604030504040204" pitchFamily="34" charset="0"/>
                          <a:ea typeface="Verdana" panose="020B0604030504040204" pitchFamily="34" charset="0"/>
                          <a:cs typeface="+mn-cs"/>
                        </a:rPr>
                        <a:t>193.34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b"/>
                      <a:r>
                        <a:rPr lang="en-IN" sz="1000" u="none" strike="noStrike" dirty="0">
                          <a:solidFill>
                            <a:schemeClr val="tx1"/>
                          </a:solidFill>
                          <a:effectLst/>
                          <a:latin typeface="Verdana" panose="020B0604030504040204" pitchFamily="34" charset="0"/>
                          <a:ea typeface="Verdana" panose="020B0604030504040204" pitchFamily="34" charset="0"/>
                          <a:cs typeface="+mn-cs"/>
                        </a:rPr>
                        <a:t>201.73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b"/>
                      <a:r>
                        <a:rPr lang="en-IN" sz="1000" u="none" strike="noStrike" dirty="0">
                          <a:solidFill>
                            <a:schemeClr val="tx1"/>
                          </a:solidFill>
                          <a:effectLst/>
                          <a:latin typeface="Verdana" panose="020B0604030504040204" pitchFamily="34" charset="0"/>
                          <a:ea typeface="Verdana" panose="020B0604030504040204" pitchFamily="34" charset="0"/>
                          <a:cs typeface="+mn-cs"/>
                        </a:rPr>
                        <a:t>207.41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b"/>
                      <a:r>
                        <a:rPr lang="en-IN" sz="1000" u="none" strike="noStrike" dirty="0">
                          <a:solidFill>
                            <a:schemeClr val="tx1"/>
                          </a:solidFill>
                          <a:effectLst/>
                          <a:latin typeface="Verdana" panose="020B0604030504040204" pitchFamily="34" charset="0"/>
                          <a:ea typeface="Verdana" panose="020B0604030504040204" pitchFamily="34" charset="0"/>
                          <a:cs typeface="+mn-cs"/>
                        </a:rPr>
                        <a:t>213.12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b"/>
                      <a:r>
                        <a:rPr lang="en-IN" sz="1000" u="none" strike="noStrike" dirty="0">
                          <a:solidFill>
                            <a:schemeClr val="tx1"/>
                          </a:solidFill>
                          <a:effectLst/>
                          <a:latin typeface="Verdana" panose="020B0604030504040204" pitchFamily="34" charset="0"/>
                          <a:ea typeface="Verdana" panose="020B0604030504040204" pitchFamily="34" charset="0"/>
                          <a:cs typeface="+mn-cs"/>
                        </a:rPr>
                        <a:t>216.72</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03453308"/>
                  </a:ext>
                </a:extLst>
              </a:tr>
              <a:tr h="373593">
                <a:tc>
                  <a:txBody>
                    <a:bodyPr/>
                    <a:lstStyle/>
                    <a:p>
                      <a:pPr algn="ctr" fontAlgn="b"/>
                      <a:r>
                        <a:rPr lang="en-IN" sz="1000" u="none" strike="noStrike">
                          <a:effectLst/>
                          <a:latin typeface="Verdana" panose="020B0604030504040204" pitchFamily="34" charset="0"/>
                          <a:ea typeface="Verdana" panose="020B0604030504040204" pitchFamily="34" charset="0"/>
                        </a:rPr>
                        <a:t>United States of America</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dirty="0">
                          <a:effectLst/>
                          <a:latin typeface="Verdana" panose="020B0604030504040204" pitchFamily="34" charset="0"/>
                          <a:ea typeface="Verdana" panose="020B0604030504040204" pitchFamily="34" charset="0"/>
                        </a:rPr>
                        <a:t>102.56</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dirty="0">
                          <a:effectLst/>
                          <a:latin typeface="Verdana" panose="020B0604030504040204" pitchFamily="34" charset="0"/>
                          <a:ea typeface="Verdana" panose="020B0604030504040204" pitchFamily="34" charset="0"/>
                        </a:rPr>
                        <a:t>113.92</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dirty="0">
                          <a:effectLst/>
                          <a:latin typeface="Verdana" panose="020B0604030504040204" pitchFamily="34" charset="0"/>
                          <a:ea typeface="Verdana" panose="020B0604030504040204" pitchFamily="34" charset="0"/>
                        </a:rPr>
                        <a:t>125.28</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108.02</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147.99</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83224457"/>
                  </a:ext>
                </a:extLst>
              </a:tr>
              <a:tr h="432893">
                <a:tc>
                  <a:txBody>
                    <a:bodyPr/>
                    <a:lstStyle/>
                    <a:p>
                      <a:pPr algn="ctr" fontAlgn="b"/>
                      <a:r>
                        <a:rPr lang="en-IN" sz="1000" u="none" strike="noStrike">
                          <a:effectLst/>
                          <a:latin typeface="Verdana" panose="020B0604030504040204" pitchFamily="34" charset="0"/>
                          <a:ea typeface="Verdana" panose="020B0604030504040204" pitchFamily="34" charset="0"/>
                        </a:rPr>
                        <a:t>Brazil </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dirty="0">
                          <a:effectLst/>
                          <a:latin typeface="Verdana" panose="020B0604030504040204" pitchFamily="34" charset="0"/>
                          <a:ea typeface="Verdana" panose="020B0604030504040204" pitchFamily="34" charset="0"/>
                        </a:rPr>
                        <a:t>80.56</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dirty="0">
                          <a:effectLst/>
                          <a:latin typeface="Verdana" panose="020B0604030504040204" pitchFamily="34" charset="0"/>
                          <a:ea typeface="Verdana" panose="020B0604030504040204" pitchFamily="34" charset="0"/>
                        </a:rPr>
                        <a:t>86.91</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dirty="0">
                          <a:effectLst/>
                          <a:latin typeface="Verdana" panose="020B0604030504040204" pitchFamily="34" charset="0"/>
                          <a:ea typeface="Verdana" panose="020B0604030504040204" pitchFamily="34" charset="0"/>
                        </a:rPr>
                        <a:t>93.25</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70.99</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105.94</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96874718"/>
                  </a:ext>
                </a:extLst>
              </a:tr>
              <a:tr h="373593">
                <a:tc>
                  <a:txBody>
                    <a:bodyPr/>
                    <a:lstStyle/>
                    <a:p>
                      <a:pPr algn="ctr" fontAlgn="b"/>
                      <a:r>
                        <a:rPr lang="en-IN" sz="1000" u="none" strike="noStrike">
                          <a:effectLst/>
                          <a:latin typeface="Verdana" panose="020B0604030504040204" pitchFamily="34" charset="0"/>
                          <a:ea typeface="Verdana" panose="020B0604030504040204" pitchFamily="34" charset="0"/>
                        </a:rPr>
                        <a:t>Indonesia</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dirty="0">
                          <a:effectLst/>
                          <a:latin typeface="Verdana" panose="020B0604030504040204" pitchFamily="34" charset="0"/>
                          <a:ea typeface="Verdana" panose="020B0604030504040204" pitchFamily="34" charset="0"/>
                        </a:rPr>
                        <a:t>56.52</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60.89</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65.26</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41.02</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74.00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728317"/>
                  </a:ext>
                </a:extLst>
              </a:tr>
              <a:tr h="373593">
                <a:tc>
                  <a:txBody>
                    <a:bodyPr/>
                    <a:lstStyle/>
                    <a:p>
                      <a:pPr algn="ctr" fontAlgn="b"/>
                      <a:r>
                        <a:rPr lang="en-IN" sz="1000" u="none" strike="noStrike">
                          <a:effectLst/>
                          <a:latin typeface="Verdana" panose="020B0604030504040204" pitchFamily="34" charset="0"/>
                          <a:ea typeface="Verdana" panose="020B0604030504040204" pitchFamily="34" charset="0"/>
                        </a:rPr>
                        <a:t>Canada</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8.67</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11.13</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13.58</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11.04</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18.50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42715665"/>
                  </a:ext>
                </a:extLst>
              </a:tr>
              <a:tr h="373593">
                <a:tc>
                  <a:txBody>
                    <a:bodyPr/>
                    <a:lstStyle/>
                    <a:p>
                      <a:pPr algn="ctr" fontAlgn="b"/>
                      <a:r>
                        <a:rPr lang="en-IN" sz="1000" u="none" strike="noStrike">
                          <a:effectLst/>
                          <a:latin typeface="Verdana" panose="020B0604030504040204" pitchFamily="34" charset="0"/>
                          <a:ea typeface="Verdana" panose="020B0604030504040204" pitchFamily="34" charset="0"/>
                        </a:rPr>
                        <a:t>Pakistan</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85.41</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91.81</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98.20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75.99</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110.99</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93184282"/>
                  </a:ext>
                </a:extLst>
              </a:tr>
              <a:tr h="373593">
                <a:tc>
                  <a:txBody>
                    <a:bodyPr/>
                    <a:lstStyle/>
                    <a:p>
                      <a:pPr algn="ctr" fontAlgn="b"/>
                      <a:r>
                        <a:rPr lang="en-IN" sz="1000" u="none" strike="noStrike">
                          <a:effectLst/>
                          <a:latin typeface="Verdana" panose="020B0604030504040204" pitchFamily="34" charset="0"/>
                          <a:ea typeface="Verdana" panose="020B0604030504040204" pitchFamily="34" charset="0"/>
                        </a:rPr>
                        <a:t>Russia</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25.62</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28.46</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31.31</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23.15</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37.00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8025896"/>
                  </a:ext>
                </a:extLst>
              </a:tr>
              <a:tr h="373593">
                <a:tc>
                  <a:txBody>
                    <a:bodyPr/>
                    <a:lstStyle/>
                    <a:p>
                      <a:pPr algn="ctr" fontAlgn="b"/>
                      <a:r>
                        <a:rPr lang="en-IN" sz="1000" u="none" strike="noStrike">
                          <a:effectLst/>
                          <a:latin typeface="Verdana" panose="020B0604030504040204" pitchFamily="34" charset="0"/>
                          <a:ea typeface="Verdana" panose="020B0604030504040204" pitchFamily="34" charset="0"/>
                        </a:rPr>
                        <a:t>France</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53.82</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58.86</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63.91</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51.95</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74.00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71411692"/>
                  </a:ext>
                </a:extLst>
              </a:tr>
              <a:tr h="373593">
                <a:tc>
                  <a:txBody>
                    <a:bodyPr/>
                    <a:lstStyle/>
                    <a:p>
                      <a:pPr algn="ctr" fontAlgn="b"/>
                      <a:r>
                        <a:rPr lang="en-IN" sz="1000" u="none" strike="noStrike">
                          <a:effectLst/>
                          <a:latin typeface="Verdana" panose="020B0604030504040204" pitchFamily="34" charset="0"/>
                          <a:ea typeface="Verdana" panose="020B0604030504040204" pitchFamily="34" charset="0"/>
                        </a:rPr>
                        <a:t>Vietnam</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103.65</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110.11</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116.57</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94.42</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129.49</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53916603"/>
                  </a:ext>
                </a:extLst>
              </a:tr>
              <a:tr h="373593">
                <a:tc>
                  <a:txBody>
                    <a:bodyPr/>
                    <a:lstStyle/>
                    <a:p>
                      <a:pPr algn="ctr" fontAlgn="b"/>
                      <a:r>
                        <a:rPr lang="en-IN" sz="1000" u="none" strike="noStrike">
                          <a:effectLst/>
                          <a:latin typeface="Verdana" panose="020B0604030504040204" pitchFamily="34" charset="0"/>
                          <a:ea typeface="Verdana" panose="020B0604030504040204" pitchFamily="34" charset="0"/>
                        </a:rPr>
                        <a:t>Others</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277.97</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288.83</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292.91</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302.73</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00" u="none" strike="noStrike">
                          <a:effectLst/>
                          <a:latin typeface="Verdana" panose="020B0604030504040204" pitchFamily="34" charset="0"/>
                          <a:ea typeface="Verdana" panose="020B0604030504040204" pitchFamily="34" charset="0"/>
                        </a:rPr>
                        <a:t>323.18</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96806696"/>
                  </a:ext>
                </a:extLst>
              </a:tr>
              <a:tr h="373593">
                <a:tc>
                  <a:txBody>
                    <a:bodyPr/>
                    <a:lstStyle/>
                    <a:p>
                      <a:pPr algn="ctr" fontAlgn="b"/>
                      <a:r>
                        <a:rPr lang="en-IN" sz="1000" b="1" u="none" strike="noStrike" dirty="0">
                          <a:effectLst/>
                          <a:latin typeface="Verdana" panose="020B0604030504040204" pitchFamily="34" charset="0"/>
                          <a:ea typeface="Verdana" panose="020B0604030504040204" pitchFamily="34" charset="0"/>
                        </a:rPr>
                        <a:t>Total</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effectLst/>
                          <a:latin typeface="Verdana" panose="020B0604030504040204" pitchFamily="34" charset="0"/>
                          <a:ea typeface="Verdana" panose="020B0604030504040204" pitchFamily="34" charset="0"/>
                        </a:rPr>
                        <a:t>1268.87</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effectLst/>
                          <a:latin typeface="Verdana" panose="020B0604030504040204" pitchFamily="34" charset="0"/>
                          <a:ea typeface="Verdana" panose="020B0604030504040204" pitchFamily="34" charset="0"/>
                        </a:rPr>
                        <a:t>1350.29</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effectLst/>
                          <a:latin typeface="Verdana" panose="020B0604030504040204" pitchFamily="34" charset="0"/>
                          <a:ea typeface="Verdana" panose="020B0604030504040204" pitchFamily="34" charset="0"/>
                        </a:rPr>
                        <a:t>1431.72</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effectLst/>
                          <a:latin typeface="Verdana" panose="020B0604030504040204" pitchFamily="34" charset="0"/>
                          <a:ea typeface="Verdana" panose="020B0604030504040204" pitchFamily="34" charset="0"/>
                        </a:rPr>
                        <a:t>1275.44</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00" b="1" u="none" strike="noStrike" dirty="0">
                          <a:effectLst/>
                          <a:latin typeface="Verdana" panose="020B0604030504040204" pitchFamily="34" charset="0"/>
                          <a:ea typeface="Verdana" panose="020B0604030504040204" pitchFamily="34" charset="0"/>
                        </a:rPr>
                        <a:t>1594.56</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062" marR="1062" marT="1062"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73208829"/>
                  </a:ext>
                </a:extLst>
              </a:tr>
            </a:tbl>
          </a:graphicData>
        </a:graphic>
      </p:graphicFrame>
    </p:spTree>
    <p:extLst>
      <p:ext uri="{BB962C8B-B14F-4D97-AF65-F5344CB8AC3E}">
        <p14:creationId xmlns:p14="http://schemas.microsoft.com/office/powerpoint/2010/main" val="10219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16</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5BC28984-9790-8CD1-7D92-D3637F566E5C}"/>
              </a:ext>
            </a:extLst>
          </p:cNvPr>
          <p:cNvSpPr txBox="1"/>
          <p:nvPr/>
        </p:nvSpPr>
        <p:spPr>
          <a:xfrm>
            <a:off x="198804" y="722794"/>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Demand – Supply Gap Projections (</a:t>
            </a:r>
            <a:r>
              <a:rPr kumimoji="0" lang="en-US" sz="120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200" b="1" dirty="0">
                <a:solidFill>
                  <a:prstClr val="black"/>
                </a:solidFill>
                <a:latin typeface="Verdana" panose="020B0604030504040204" pitchFamily="34" charset="0"/>
                <a:ea typeface="Verdana" panose="020B0604030504040204" pitchFamily="34" charset="0"/>
                <a:cs typeface="Verdana" panose="020B0604030504040204" pitchFamily="34" charset="0"/>
              </a:rPr>
              <a:t>)</a:t>
            </a:r>
            <a:endParaRPr kumimoji="0" lang="en-US" sz="12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3" name="Table 2">
            <a:extLst>
              <a:ext uri="{FF2B5EF4-FFF2-40B4-BE49-F238E27FC236}">
                <a16:creationId xmlns:a16="http://schemas.microsoft.com/office/drawing/2014/main" id="{C6CFCC85-F3A4-384B-31B2-8366B5410B09}"/>
              </a:ext>
            </a:extLst>
          </p:cNvPr>
          <p:cNvGraphicFramePr>
            <a:graphicFrameLocks noGrp="1"/>
          </p:cNvGraphicFramePr>
          <p:nvPr>
            <p:extLst>
              <p:ext uri="{D42A27DB-BD31-4B8C-83A1-F6EECF244321}">
                <p14:modId xmlns:p14="http://schemas.microsoft.com/office/powerpoint/2010/main" val="4238745537"/>
              </p:ext>
            </p:extLst>
          </p:nvPr>
        </p:nvGraphicFramePr>
        <p:xfrm>
          <a:off x="198804" y="1219200"/>
          <a:ext cx="8640394" cy="4916003"/>
        </p:xfrm>
        <a:graphic>
          <a:graphicData uri="http://schemas.openxmlformats.org/drawingml/2006/table">
            <a:tbl>
              <a:tblPr>
                <a:tableStyleId>{5940675A-B579-460E-94D1-54222C63F5DA}</a:tableStyleId>
              </a:tblPr>
              <a:tblGrid>
                <a:gridCol w="1559100">
                  <a:extLst>
                    <a:ext uri="{9D8B030D-6E8A-4147-A177-3AD203B41FA5}">
                      <a16:colId xmlns:a16="http://schemas.microsoft.com/office/drawing/2014/main" val="949507099"/>
                    </a:ext>
                  </a:extLst>
                </a:gridCol>
                <a:gridCol w="643754">
                  <a:extLst>
                    <a:ext uri="{9D8B030D-6E8A-4147-A177-3AD203B41FA5}">
                      <a16:colId xmlns:a16="http://schemas.microsoft.com/office/drawing/2014/main" val="1335782661"/>
                    </a:ext>
                  </a:extLst>
                </a:gridCol>
                <a:gridCol w="643754">
                  <a:extLst>
                    <a:ext uri="{9D8B030D-6E8A-4147-A177-3AD203B41FA5}">
                      <a16:colId xmlns:a16="http://schemas.microsoft.com/office/drawing/2014/main" val="2342812767"/>
                    </a:ext>
                  </a:extLst>
                </a:gridCol>
                <a:gridCol w="643754">
                  <a:extLst>
                    <a:ext uri="{9D8B030D-6E8A-4147-A177-3AD203B41FA5}">
                      <a16:colId xmlns:a16="http://schemas.microsoft.com/office/drawing/2014/main" val="2404758059"/>
                    </a:ext>
                  </a:extLst>
                </a:gridCol>
                <a:gridCol w="643754">
                  <a:extLst>
                    <a:ext uri="{9D8B030D-6E8A-4147-A177-3AD203B41FA5}">
                      <a16:colId xmlns:a16="http://schemas.microsoft.com/office/drawing/2014/main" val="1438413104"/>
                    </a:ext>
                  </a:extLst>
                </a:gridCol>
                <a:gridCol w="643754">
                  <a:extLst>
                    <a:ext uri="{9D8B030D-6E8A-4147-A177-3AD203B41FA5}">
                      <a16:colId xmlns:a16="http://schemas.microsoft.com/office/drawing/2014/main" val="2780040527"/>
                    </a:ext>
                  </a:extLst>
                </a:gridCol>
                <a:gridCol w="643754">
                  <a:extLst>
                    <a:ext uri="{9D8B030D-6E8A-4147-A177-3AD203B41FA5}">
                      <a16:colId xmlns:a16="http://schemas.microsoft.com/office/drawing/2014/main" val="1752305202"/>
                    </a:ext>
                  </a:extLst>
                </a:gridCol>
                <a:gridCol w="643754">
                  <a:extLst>
                    <a:ext uri="{9D8B030D-6E8A-4147-A177-3AD203B41FA5}">
                      <a16:colId xmlns:a16="http://schemas.microsoft.com/office/drawing/2014/main" val="120071320"/>
                    </a:ext>
                  </a:extLst>
                </a:gridCol>
                <a:gridCol w="643754">
                  <a:extLst>
                    <a:ext uri="{9D8B030D-6E8A-4147-A177-3AD203B41FA5}">
                      <a16:colId xmlns:a16="http://schemas.microsoft.com/office/drawing/2014/main" val="1926701903"/>
                    </a:ext>
                  </a:extLst>
                </a:gridCol>
                <a:gridCol w="643754">
                  <a:extLst>
                    <a:ext uri="{9D8B030D-6E8A-4147-A177-3AD203B41FA5}">
                      <a16:colId xmlns:a16="http://schemas.microsoft.com/office/drawing/2014/main" val="2770637734"/>
                    </a:ext>
                  </a:extLst>
                </a:gridCol>
                <a:gridCol w="643754">
                  <a:extLst>
                    <a:ext uri="{9D8B030D-6E8A-4147-A177-3AD203B41FA5}">
                      <a16:colId xmlns:a16="http://schemas.microsoft.com/office/drawing/2014/main" val="1750922285"/>
                    </a:ext>
                  </a:extLst>
                </a:gridCol>
                <a:gridCol w="643754">
                  <a:extLst>
                    <a:ext uri="{9D8B030D-6E8A-4147-A177-3AD203B41FA5}">
                      <a16:colId xmlns:a16="http://schemas.microsoft.com/office/drawing/2014/main" val="1580364947"/>
                    </a:ext>
                  </a:extLst>
                </a:gridCol>
              </a:tblGrid>
              <a:tr h="585856">
                <a:tc>
                  <a:txBody>
                    <a:bodyPr/>
                    <a:lstStyle/>
                    <a:p>
                      <a:pPr algn="ctr" fontAlgn="ct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254061"/>
                    </a:solidFill>
                  </a:tcPr>
                </a:tc>
                <a:tc>
                  <a:txBody>
                    <a:bodyPr/>
                    <a:lstStyle/>
                    <a:p>
                      <a:pPr algn="ctr" fontAlgn="ctr"/>
                      <a:r>
                        <a:rPr lang="en-IN" sz="1000" u="none" strike="noStrike">
                          <a:solidFill>
                            <a:schemeClr val="bg1"/>
                          </a:solidFill>
                          <a:effectLst/>
                          <a:latin typeface="Verdana" panose="020B0604030504040204" pitchFamily="34" charset="0"/>
                          <a:ea typeface="Verdana" panose="020B0604030504040204" pitchFamily="34" charset="0"/>
                        </a:rPr>
                        <a:t>2017</a:t>
                      </a:r>
                      <a:endParaRPr lang="en-IN" sz="1000" b="1" i="0" u="none" strike="noStrike">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u="none" strike="noStrike" dirty="0">
                          <a:solidFill>
                            <a:schemeClr val="bg1"/>
                          </a:solidFill>
                          <a:effectLst/>
                          <a:latin typeface="Verdana" panose="020B0604030504040204" pitchFamily="34" charset="0"/>
                          <a:ea typeface="Verdana" panose="020B0604030504040204" pitchFamily="34" charset="0"/>
                        </a:rPr>
                        <a:t>2018</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u="none" strike="noStrike" dirty="0">
                          <a:solidFill>
                            <a:schemeClr val="bg1"/>
                          </a:solidFill>
                          <a:effectLst/>
                          <a:latin typeface="Verdana" panose="020B0604030504040204" pitchFamily="34" charset="0"/>
                          <a:ea typeface="Verdana" panose="020B0604030504040204" pitchFamily="34" charset="0"/>
                        </a:rPr>
                        <a:t>2019</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u="none" strike="noStrike" dirty="0">
                          <a:solidFill>
                            <a:schemeClr val="bg1"/>
                          </a:solidFill>
                          <a:effectLst/>
                          <a:latin typeface="Verdana" panose="020B0604030504040204" pitchFamily="34" charset="0"/>
                          <a:ea typeface="Verdana" panose="020B0604030504040204" pitchFamily="34" charset="0"/>
                        </a:rPr>
                        <a:t>2020</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u="none" strike="noStrike" dirty="0">
                          <a:solidFill>
                            <a:schemeClr val="bg1"/>
                          </a:solidFill>
                          <a:effectLst/>
                          <a:latin typeface="Verdana" panose="020B0604030504040204" pitchFamily="34" charset="0"/>
                          <a:ea typeface="Verdana" panose="020B0604030504040204" pitchFamily="34" charset="0"/>
                        </a:rPr>
                        <a:t>2021</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u="none" strike="noStrike" dirty="0">
                          <a:solidFill>
                            <a:schemeClr val="bg1"/>
                          </a:solidFill>
                          <a:effectLst/>
                          <a:latin typeface="Verdana" panose="020B0604030504040204" pitchFamily="34" charset="0"/>
                          <a:ea typeface="Verdana" panose="020B0604030504040204" pitchFamily="34" charset="0"/>
                        </a:rPr>
                        <a:t>2022E</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u="none" strike="noStrike" dirty="0">
                          <a:solidFill>
                            <a:schemeClr val="bg1"/>
                          </a:solidFill>
                          <a:effectLst/>
                          <a:latin typeface="Verdana" panose="020B0604030504040204" pitchFamily="34" charset="0"/>
                          <a:ea typeface="Verdana" panose="020B0604030504040204" pitchFamily="34" charset="0"/>
                        </a:rPr>
                        <a:t>2023F</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u="none" strike="noStrike" dirty="0">
                          <a:solidFill>
                            <a:schemeClr val="bg1"/>
                          </a:solidFill>
                          <a:effectLst/>
                          <a:latin typeface="Verdana" panose="020B0604030504040204" pitchFamily="34" charset="0"/>
                          <a:ea typeface="Verdana" panose="020B0604030504040204" pitchFamily="34" charset="0"/>
                        </a:rPr>
                        <a:t>2024F</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u="none" strike="noStrike" dirty="0">
                          <a:solidFill>
                            <a:schemeClr val="bg1"/>
                          </a:solidFill>
                          <a:effectLst/>
                          <a:latin typeface="Verdana" panose="020B0604030504040204" pitchFamily="34" charset="0"/>
                          <a:ea typeface="Verdana" panose="020B0604030504040204" pitchFamily="34" charset="0"/>
                        </a:rPr>
                        <a:t>2025F</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u="none" strike="noStrike" dirty="0">
                          <a:solidFill>
                            <a:schemeClr val="bg1"/>
                          </a:solidFill>
                          <a:effectLst/>
                          <a:latin typeface="Verdana" panose="020B0604030504040204" pitchFamily="34" charset="0"/>
                          <a:ea typeface="Verdana" panose="020B0604030504040204" pitchFamily="34" charset="0"/>
                        </a:rPr>
                        <a:t>2030F</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u="none" strike="noStrike" dirty="0">
                          <a:solidFill>
                            <a:schemeClr val="bg1"/>
                          </a:solidFill>
                          <a:effectLst/>
                          <a:latin typeface="Verdana" panose="020B0604030504040204" pitchFamily="34" charset="0"/>
                          <a:ea typeface="Verdana" panose="020B0604030504040204" pitchFamily="34" charset="0"/>
                        </a:rPr>
                        <a:t>2035F</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087959874"/>
                  </a:ext>
                </a:extLst>
              </a:tr>
              <a:tr h="585856">
                <a:tc>
                  <a:txBody>
                    <a:bodyPr/>
                    <a:lstStyle/>
                    <a:p>
                      <a:pPr algn="ctr" fontAlgn="ctr"/>
                      <a:r>
                        <a:rPr lang="en-IN" sz="1000" u="none" strike="noStrike" dirty="0">
                          <a:effectLst/>
                          <a:latin typeface="Verdana" panose="020B0604030504040204" pitchFamily="34" charset="0"/>
                          <a:ea typeface="Verdana" panose="020B0604030504040204" pitchFamily="34" charset="0"/>
                        </a:rPr>
                        <a:t>Capacity</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3350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dirty="0">
                          <a:effectLst/>
                          <a:latin typeface="Verdana" panose="020B0604030504040204" pitchFamily="34" charset="0"/>
                          <a:ea typeface="Verdana" panose="020B0604030504040204" pitchFamily="34" charset="0"/>
                        </a:rPr>
                        <a:t>3350</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3450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3630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3630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3630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3630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3730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3770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3870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3870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30230145"/>
                  </a:ext>
                </a:extLst>
              </a:tr>
              <a:tr h="585856">
                <a:tc>
                  <a:txBody>
                    <a:bodyPr/>
                    <a:lstStyle/>
                    <a:p>
                      <a:pPr algn="ctr" fontAlgn="ctr"/>
                      <a:r>
                        <a:rPr lang="en-IN" sz="1000" u="none" strike="noStrike" dirty="0">
                          <a:effectLst/>
                          <a:latin typeface="Verdana" panose="020B0604030504040204" pitchFamily="34" charset="0"/>
                          <a:ea typeface="Verdana" panose="020B0604030504040204" pitchFamily="34" charset="0"/>
                        </a:rPr>
                        <a:t>Production</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2745</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2893</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2974</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2701</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2846</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2861</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2879</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2975</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3025</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3197</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3290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91269054"/>
                  </a:ext>
                </a:extLst>
              </a:tr>
              <a:tr h="585856">
                <a:tc>
                  <a:txBody>
                    <a:bodyPr/>
                    <a:lstStyle/>
                    <a:p>
                      <a:pPr algn="ctr" fontAlgn="ctr"/>
                      <a:r>
                        <a:rPr lang="en-IN" sz="1000" u="none" strike="noStrike" dirty="0">
                          <a:effectLst/>
                          <a:latin typeface="Verdana" panose="020B0604030504040204" pitchFamily="34" charset="0"/>
                          <a:ea typeface="Verdana" panose="020B0604030504040204" pitchFamily="34" charset="0"/>
                        </a:rPr>
                        <a:t>Import </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dirty="0">
                          <a:effectLst/>
                          <a:latin typeface="Verdana" panose="020B0604030504040204" pitchFamily="34" charset="0"/>
                          <a:ea typeface="Verdana" panose="020B0604030504040204" pitchFamily="34" charset="0"/>
                        </a:rPr>
                        <a:t>1269</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1350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1432</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dirty="0">
                          <a:effectLst/>
                          <a:latin typeface="Verdana" panose="020B0604030504040204" pitchFamily="34" charset="0"/>
                          <a:ea typeface="Verdana" panose="020B0604030504040204" pitchFamily="34" charset="0"/>
                        </a:rPr>
                        <a:t>1275</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1595</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rowSpan="2" gridSpan="6">
                  <a:txBody>
                    <a:bodyPr/>
                    <a:lstStyle/>
                    <a:p>
                      <a:pPr algn="ctr" fontAlgn="b"/>
                      <a:r>
                        <a:rPr lang="en-IN" sz="1000" u="none" strike="noStrike" dirty="0">
                          <a:effectLst/>
                          <a:latin typeface="Verdana" panose="020B0604030504040204" pitchFamily="34" charset="0"/>
                          <a:ea typeface="Verdana" panose="020B0604030504040204" pitchFamily="34" charset="0"/>
                        </a:rPr>
                        <a:t> </a:t>
                      </a:r>
                    </a:p>
                    <a:p>
                      <a:pPr algn="ctr" fontAlgn="b"/>
                      <a:r>
                        <a:rPr lang="en-IN" sz="1000" u="none" strike="noStrike" dirty="0">
                          <a:effectLst/>
                          <a:latin typeface="Verdana" panose="020B0604030504040204" pitchFamily="34" charset="0"/>
                          <a:ea typeface="Verdana" panose="020B0604030504040204" pitchFamily="34" charset="0"/>
                        </a:rPr>
                        <a:t> </a:t>
                      </a:r>
                    </a:p>
                    <a:p>
                      <a:pPr algn="ctr" fontAlgn="b"/>
                      <a:r>
                        <a:rPr lang="en-IN" sz="1000" u="none" strike="noStrike" dirty="0">
                          <a:effectLst/>
                          <a:latin typeface="Verdana" panose="020B0604030504040204" pitchFamily="34" charset="0"/>
                          <a:ea typeface="Verdana" panose="020B0604030504040204" pitchFamily="34" charset="0"/>
                        </a:rPr>
                        <a:t> </a:t>
                      </a:r>
                    </a:p>
                    <a:p>
                      <a:pPr algn="ctr" fontAlgn="b"/>
                      <a:endParaRPr lang="en-IN" sz="1000" u="none" strike="noStrike" dirty="0">
                        <a:effectLst/>
                        <a:latin typeface="Verdana" panose="020B0604030504040204" pitchFamily="34" charset="0"/>
                        <a:ea typeface="Verdana" panose="020B0604030504040204" pitchFamily="34" charset="0"/>
                      </a:endParaRPr>
                    </a:p>
                    <a:p>
                      <a:pPr algn="ctr" fontAlgn="b"/>
                      <a:endParaRPr lang="en-IN" sz="1000" u="none" strike="noStrike" dirty="0">
                        <a:effectLst/>
                        <a:latin typeface="Verdana" panose="020B0604030504040204" pitchFamily="34" charset="0"/>
                        <a:ea typeface="Verdana" panose="020B0604030504040204" pitchFamily="34" charset="0"/>
                      </a:endParaRPr>
                    </a:p>
                    <a:p>
                      <a:pPr algn="ctr" fontAlgn="b"/>
                      <a:r>
                        <a:rPr lang="en-IN" sz="1000" u="none" strike="noStrike" dirty="0">
                          <a:effectLst/>
                          <a:latin typeface="Verdana" panose="020B0604030504040204" pitchFamily="34" charset="0"/>
                          <a:ea typeface="Verdana" panose="020B0604030504040204" pitchFamily="34" charset="0"/>
                        </a:rPr>
                        <a:t> </a:t>
                      </a:r>
                    </a:p>
                    <a:p>
                      <a:pPr algn="ctr" fontAlgn="b"/>
                      <a:r>
                        <a:rPr lang="en-IN" sz="1000" u="none" strike="noStrike" dirty="0">
                          <a:effectLst/>
                          <a:latin typeface="Verdana" panose="020B0604030504040204" pitchFamily="34" charset="0"/>
                          <a:ea typeface="Verdana" panose="020B0604030504040204" pitchFamily="34" charset="0"/>
                        </a:rPr>
                        <a:t> </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rowSpan="2" hMerge="1">
                  <a:txBody>
                    <a:bodyPr/>
                    <a:lstStyle/>
                    <a:p>
                      <a:pPr algn="ctr" fontAlgn="b"/>
                      <a:r>
                        <a:rPr lang="en-IN" sz="1000" u="none" strike="noStrike">
                          <a:effectLst/>
                          <a:latin typeface="Verdana" panose="020B0604030504040204" pitchFamily="34" charset="0"/>
                          <a:ea typeface="Verdana" panose="020B0604030504040204" pitchFamily="34" charset="0"/>
                        </a:rPr>
                        <a:t> </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b"/>
                </a:tc>
                <a:tc rowSpan="2" hMerge="1">
                  <a:txBody>
                    <a:bodyPr/>
                    <a:lstStyle/>
                    <a:p>
                      <a:pPr algn="ctr" fontAlgn="b"/>
                      <a:r>
                        <a:rPr lang="en-IN" sz="1000" u="none" strike="noStrike" dirty="0">
                          <a:effectLst/>
                          <a:latin typeface="Verdana" panose="020B0604030504040204" pitchFamily="34" charset="0"/>
                          <a:ea typeface="Verdana" panose="020B0604030504040204" pitchFamily="34" charset="0"/>
                        </a:rPr>
                        <a:t> </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b"/>
                </a:tc>
                <a:tc rowSpan="2" hMerge="1">
                  <a:txBody>
                    <a:bodyPr/>
                    <a:lstStyle/>
                    <a:p>
                      <a:pPr algn="ctr" fontAlgn="b"/>
                      <a:r>
                        <a:rPr lang="en-IN" sz="1000" u="none" strike="noStrike" dirty="0">
                          <a:effectLst/>
                          <a:latin typeface="Verdana" panose="020B0604030504040204" pitchFamily="34" charset="0"/>
                          <a:ea typeface="Verdana" panose="020B0604030504040204" pitchFamily="34" charset="0"/>
                        </a:rPr>
                        <a:t> </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b"/>
                </a:tc>
                <a:tc rowSpan="2" hMerge="1">
                  <a:txBody>
                    <a:bodyPr/>
                    <a:lstStyle/>
                    <a:p>
                      <a:pPr algn="ctr" fontAlgn="b"/>
                      <a:r>
                        <a:rPr lang="en-IN" sz="1000" u="none" strike="noStrike">
                          <a:effectLst/>
                          <a:latin typeface="Verdana" panose="020B0604030504040204" pitchFamily="34" charset="0"/>
                          <a:ea typeface="Verdana" panose="020B0604030504040204" pitchFamily="34" charset="0"/>
                        </a:rPr>
                        <a:t> </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b"/>
                </a:tc>
                <a:tc rowSpan="2" hMerge="1">
                  <a:txBody>
                    <a:bodyPr/>
                    <a:lstStyle/>
                    <a:p>
                      <a:pPr algn="ctr" fontAlgn="b"/>
                      <a:r>
                        <a:rPr lang="en-IN" sz="1000" u="none" strike="noStrike">
                          <a:effectLst/>
                          <a:latin typeface="Verdana" panose="020B0604030504040204" pitchFamily="34" charset="0"/>
                          <a:ea typeface="Verdana" panose="020B0604030504040204" pitchFamily="34" charset="0"/>
                        </a:rPr>
                        <a:t> </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b"/>
                </a:tc>
                <a:extLst>
                  <a:ext uri="{0D108BD9-81ED-4DB2-BD59-A6C34878D82A}">
                    <a16:rowId xmlns:a16="http://schemas.microsoft.com/office/drawing/2014/main" val="2489288647"/>
                  </a:ext>
                </a:extLst>
              </a:tr>
              <a:tr h="652878">
                <a:tc>
                  <a:txBody>
                    <a:bodyPr/>
                    <a:lstStyle/>
                    <a:p>
                      <a:pPr algn="ctr" fontAlgn="ctr"/>
                      <a:r>
                        <a:rPr lang="en-IN" sz="1000" u="none" strike="noStrike" dirty="0">
                          <a:effectLst/>
                          <a:latin typeface="Verdana" panose="020B0604030504040204" pitchFamily="34" charset="0"/>
                          <a:ea typeface="Verdana" panose="020B0604030504040204" pitchFamily="34" charset="0"/>
                        </a:rPr>
                        <a:t>Export</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1269</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1350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1432</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1275</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1595</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6" vMerge="1">
                  <a:txBody>
                    <a:bodyPr/>
                    <a:lstStyle/>
                    <a:p>
                      <a:pPr algn="ctr" fontAlgn="b"/>
                      <a:r>
                        <a:rPr lang="en-IN" sz="1000" u="none" strike="noStrike">
                          <a:effectLst/>
                          <a:latin typeface="Verdana" panose="020B0604030504040204" pitchFamily="34" charset="0"/>
                          <a:ea typeface="Verdana" panose="020B0604030504040204" pitchFamily="34" charset="0"/>
                        </a:rPr>
                        <a:t> </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b"/>
                </a:tc>
                <a:tc hMerge="1" vMerge="1">
                  <a:txBody>
                    <a:bodyPr/>
                    <a:lstStyle/>
                    <a:p>
                      <a:pPr algn="ctr" fontAlgn="b"/>
                      <a:r>
                        <a:rPr lang="en-IN" sz="1000" u="none" strike="noStrike">
                          <a:effectLst/>
                          <a:latin typeface="Verdana" panose="020B0604030504040204" pitchFamily="34" charset="0"/>
                          <a:ea typeface="Verdana" panose="020B0604030504040204" pitchFamily="34" charset="0"/>
                        </a:rPr>
                        <a:t> </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b"/>
                </a:tc>
                <a:tc hMerge="1" vMerge="1">
                  <a:txBody>
                    <a:bodyPr/>
                    <a:lstStyle/>
                    <a:p>
                      <a:pPr algn="ctr" fontAlgn="b"/>
                      <a:r>
                        <a:rPr lang="en-IN" sz="1000" u="none" strike="noStrike">
                          <a:effectLst/>
                          <a:latin typeface="Verdana" panose="020B0604030504040204" pitchFamily="34" charset="0"/>
                          <a:ea typeface="Verdana" panose="020B0604030504040204" pitchFamily="34" charset="0"/>
                        </a:rPr>
                        <a:t> </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b"/>
                </a:tc>
                <a:tc hMerge="1" vMerge="1">
                  <a:txBody>
                    <a:bodyPr/>
                    <a:lstStyle/>
                    <a:p>
                      <a:pPr algn="ctr" fontAlgn="b"/>
                      <a:r>
                        <a:rPr lang="en-IN" sz="1000" u="none" strike="noStrike" dirty="0">
                          <a:effectLst/>
                          <a:latin typeface="Verdana" panose="020B0604030504040204" pitchFamily="34" charset="0"/>
                          <a:ea typeface="Verdana" panose="020B0604030504040204" pitchFamily="34" charset="0"/>
                        </a:rPr>
                        <a:t> </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b"/>
                </a:tc>
                <a:tc hMerge="1" vMerge="1">
                  <a:txBody>
                    <a:bodyPr/>
                    <a:lstStyle/>
                    <a:p>
                      <a:pPr algn="ctr" fontAlgn="b"/>
                      <a:r>
                        <a:rPr lang="en-IN" sz="1000" u="none" strike="noStrike" dirty="0">
                          <a:effectLst/>
                          <a:latin typeface="Verdana" panose="020B0604030504040204" pitchFamily="34" charset="0"/>
                          <a:ea typeface="Verdana" panose="020B0604030504040204" pitchFamily="34" charset="0"/>
                        </a:rPr>
                        <a:t> </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b"/>
                </a:tc>
                <a:tc hMerge="1" vMerge="1">
                  <a:txBody>
                    <a:bodyPr/>
                    <a:lstStyle/>
                    <a:p>
                      <a:pPr algn="ctr" fontAlgn="b"/>
                      <a:r>
                        <a:rPr lang="en-IN" sz="1000" u="none" strike="noStrike" dirty="0">
                          <a:effectLst/>
                          <a:latin typeface="Verdana" panose="020B0604030504040204" pitchFamily="34" charset="0"/>
                          <a:ea typeface="Verdana" panose="020B0604030504040204" pitchFamily="34" charset="0"/>
                        </a:rPr>
                        <a:t> </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b"/>
                </a:tc>
                <a:extLst>
                  <a:ext uri="{0D108BD9-81ED-4DB2-BD59-A6C34878D82A}">
                    <a16:rowId xmlns:a16="http://schemas.microsoft.com/office/drawing/2014/main" val="1917526882"/>
                  </a:ext>
                </a:extLst>
              </a:tr>
              <a:tr h="747218">
                <a:tc>
                  <a:txBody>
                    <a:bodyPr/>
                    <a:lstStyle/>
                    <a:p>
                      <a:pPr algn="ctr" fontAlgn="ctr"/>
                      <a:r>
                        <a:rPr lang="en-IN" sz="1000" u="none" strike="noStrike" dirty="0">
                          <a:effectLst/>
                          <a:latin typeface="Verdana" panose="020B0604030504040204" pitchFamily="34" charset="0"/>
                          <a:ea typeface="Verdana" panose="020B0604030504040204" pitchFamily="34" charset="0"/>
                        </a:rPr>
                        <a:t>Domestic Consumption</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dirty="0">
                          <a:effectLst/>
                          <a:latin typeface="Verdana" panose="020B0604030504040204" pitchFamily="34" charset="0"/>
                          <a:ea typeface="Verdana" panose="020B0604030504040204" pitchFamily="34" charset="0"/>
                        </a:rPr>
                        <a:t>2745</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2893</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2974</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2701</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2846</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3007</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3185</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3381</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3598</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4813</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6155</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50197544"/>
                  </a:ext>
                </a:extLst>
              </a:tr>
              <a:tr h="585856">
                <a:tc>
                  <a:txBody>
                    <a:bodyPr/>
                    <a:lstStyle/>
                    <a:p>
                      <a:pPr algn="ctr" fontAlgn="b"/>
                      <a:r>
                        <a:rPr lang="en-IN" sz="1000" u="none" strike="noStrike">
                          <a:effectLst/>
                          <a:latin typeface="Verdana" panose="020B0604030504040204" pitchFamily="34" charset="0"/>
                          <a:ea typeface="Verdana" panose="020B0604030504040204" pitchFamily="34" charset="0"/>
                        </a:rPr>
                        <a:t>Demand (Y-O-Y, %)</a:t>
                      </a:r>
                      <a:endParaRPr lang="en-IN" sz="1000" b="1"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dirty="0">
                          <a:effectLst/>
                          <a:latin typeface="Verdana" panose="020B0604030504040204" pitchFamily="34" charset="0"/>
                          <a:ea typeface="Verdana" panose="020B0604030504040204" pitchFamily="34" charset="0"/>
                        </a:rPr>
                        <a:t> </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dirty="0">
                          <a:effectLst/>
                          <a:latin typeface="Verdana" panose="020B0604030504040204" pitchFamily="34" charset="0"/>
                          <a:ea typeface="Verdana" panose="020B0604030504040204" pitchFamily="34" charset="0"/>
                        </a:rPr>
                        <a:t>5.39%</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2.80%</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dirty="0">
                          <a:effectLst/>
                          <a:latin typeface="Verdana" panose="020B0604030504040204" pitchFamily="34" charset="0"/>
                          <a:ea typeface="Verdana" panose="020B0604030504040204" pitchFamily="34" charset="0"/>
                        </a:rPr>
                        <a:t>-9.16%</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5.34%</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5.67%</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5.93%</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6.15%</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6.42%</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5.61%</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a:effectLst/>
                          <a:latin typeface="Verdana" panose="020B0604030504040204" pitchFamily="34" charset="0"/>
                          <a:ea typeface="Verdana" panose="020B0604030504040204" pitchFamily="34" charset="0"/>
                        </a:rPr>
                        <a:t>4.68%</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06730894"/>
                  </a:ext>
                </a:extLst>
              </a:tr>
              <a:tr h="586627">
                <a:tc>
                  <a:txBody>
                    <a:bodyPr/>
                    <a:lstStyle/>
                    <a:p>
                      <a:pPr algn="ctr" fontAlgn="ctr"/>
                      <a:r>
                        <a:rPr lang="en-IN" sz="1000" b="1" u="none" strike="noStrike" dirty="0">
                          <a:effectLst/>
                          <a:latin typeface="Verdana" panose="020B0604030504040204" pitchFamily="34" charset="0"/>
                          <a:ea typeface="Verdana" panose="020B0604030504040204" pitchFamily="34" charset="0"/>
                        </a:rPr>
                        <a:t>Demand-Supply Gap</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5">
                  <a:txBody>
                    <a:bodyPr/>
                    <a:lstStyle/>
                    <a:p>
                      <a:pPr algn="ctr" fontAlgn="ctr"/>
                      <a:r>
                        <a:rPr lang="en-IN" sz="1000" b="1" u="none" strike="noStrike" dirty="0">
                          <a:effectLst/>
                          <a:latin typeface="Verdana" panose="020B0604030504040204" pitchFamily="34" charset="0"/>
                          <a:ea typeface="Verdana" panose="020B0604030504040204" pitchFamily="34" charset="0"/>
                        </a:rPr>
                        <a:t>0</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ctr"/>
                      <a:r>
                        <a:rPr lang="en-IN" sz="1000" u="none" strike="noStrike" dirty="0">
                          <a:effectLst/>
                          <a:latin typeface="Verdana" panose="020B0604030504040204" pitchFamily="34" charset="0"/>
                          <a:ea typeface="Verdana" panose="020B0604030504040204" pitchFamily="34" charset="0"/>
                        </a:rPr>
                        <a:t>0</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tc>
                <a:tc hMerge="1">
                  <a:txBody>
                    <a:bodyPr/>
                    <a:lstStyle/>
                    <a:p>
                      <a:pPr algn="ctr" fontAlgn="ctr"/>
                      <a:r>
                        <a:rPr lang="en-IN" sz="1000" u="none" strike="noStrike" dirty="0">
                          <a:effectLst/>
                          <a:latin typeface="Verdana" panose="020B0604030504040204" pitchFamily="34" charset="0"/>
                          <a:ea typeface="Verdana" panose="020B0604030504040204" pitchFamily="34" charset="0"/>
                        </a:rPr>
                        <a:t>0</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tc>
                <a:tc hMerge="1">
                  <a:txBody>
                    <a:bodyPr/>
                    <a:lstStyle/>
                    <a:p>
                      <a:pPr algn="ctr" fontAlgn="ctr"/>
                      <a:r>
                        <a:rPr lang="en-IN" sz="1000" u="none" strike="noStrike" dirty="0">
                          <a:effectLst/>
                          <a:latin typeface="Verdana" panose="020B0604030504040204" pitchFamily="34" charset="0"/>
                          <a:ea typeface="Verdana" panose="020B0604030504040204" pitchFamily="34" charset="0"/>
                        </a:rPr>
                        <a:t>0</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tc>
                <a:tc hMerge="1">
                  <a:txBody>
                    <a:bodyPr/>
                    <a:lstStyle/>
                    <a:p>
                      <a:pPr algn="ctr" fontAlgn="ctr"/>
                      <a:r>
                        <a:rPr lang="en-IN" sz="1000" u="none" strike="noStrike" dirty="0">
                          <a:effectLst/>
                          <a:latin typeface="Verdana" panose="020B0604030504040204" pitchFamily="34" charset="0"/>
                          <a:ea typeface="Verdana" panose="020B0604030504040204" pitchFamily="34" charset="0"/>
                        </a:rPr>
                        <a:t>0</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tc>
                <a:tc>
                  <a:txBody>
                    <a:bodyPr/>
                    <a:lstStyle/>
                    <a:p>
                      <a:pPr algn="ctr" fontAlgn="ctr"/>
                      <a:r>
                        <a:rPr lang="en-IN" sz="1000" b="1" u="none" strike="noStrike" dirty="0">
                          <a:effectLst/>
                          <a:latin typeface="Verdana" panose="020B0604030504040204" pitchFamily="34" charset="0"/>
                          <a:ea typeface="Verdana" panose="020B0604030504040204" pitchFamily="34" charset="0"/>
                        </a:rPr>
                        <a:t>-146</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00" b="1" u="none" strike="noStrike">
                          <a:effectLst/>
                          <a:latin typeface="Verdana" panose="020B0604030504040204" pitchFamily="34" charset="0"/>
                          <a:ea typeface="Verdana" panose="020B0604030504040204" pitchFamily="34" charset="0"/>
                        </a:rPr>
                        <a:t>-307</a:t>
                      </a:r>
                      <a:endParaRPr lang="en-IN" sz="1000" b="1"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00" b="1" u="none" strike="noStrike" dirty="0">
                          <a:effectLst/>
                          <a:latin typeface="Verdana" panose="020B0604030504040204" pitchFamily="34" charset="0"/>
                          <a:ea typeface="Verdana" panose="020B0604030504040204" pitchFamily="34" charset="0"/>
                        </a:rPr>
                        <a:t>-407</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00" b="1" u="none" strike="noStrike" dirty="0">
                          <a:effectLst/>
                          <a:latin typeface="Verdana" panose="020B0604030504040204" pitchFamily="34" charset="0"/>
                          <a:ea typeface="Verdana" panose="020B0604030504040204" pitchFamily="34" charset="0"/>
                        </a:rPr>
                        <a:t>-573</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00" b="1" u="none" strike="noStrike" dirty="0">
                          <a:effectLst/>
                          <a:latin typeface="Verdana" panose="020B0604030504040204" pitchFamily="34" charset="0"/>
                          <a:ea typeface="Verdana" panose="020B0604030504040204" pitchFamily="34" charset="0"/>
                        </a:rPr>
                        <a:t>-1616</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00" b="1" u="none" strike="noStrike" dirty="0">
                          <a:effectLst/>
                          <a:latin typeface="Verdana" panose="020B0604030504040204" pitchFamily="34" charset="0"/>
                          <a:ea typeface="Verdana" panose="020B0604030504040204" pitchFamily="34" charset="0"/>
                        </a:rPr>
                        <a:t>-2865</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3860093"/>
                  </a:ext>
                </a:extLst>
              </a:tr>
            </a:tbl>
          </a:graphicData>
        </a:graphic>
      </p:graphicFrame>
      <p:sp>
        <p:nvSpPr>
          <p:cNvPr id="7" name="TextBox 6">
            <a:extLst>
              <a:ext uri="{FF2B5EF4-FFF2-40B4-BE49-F238E27FC236}">
                <a16:creationId xmlns:a16="http://schemas.microsoft.com/office/drawing/2014/main" id="{F6D77E1F-1169-B25F-8251-F1A96AE9396D}"/>
              </a:ext>
            </a:extLst>
          </p:cNvPr>
          <p:cNvSpPr txBox="1"/>
          <p:nvPr/>
        </p:nvSpPr>
        <p:spPr>
          <a:xfrm>
            <a:off x="7458388" y="620074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7">
            <a:extLst>
              <a:ext uri="{FF2B5EF4-FFF2-40B4-BE49-F238E27FC236}">
                <a16:creationId xmlns:a16="http://schemas.microsoft.com/office/drawing/2014/main" id="{5908D80C-9427-0B3F-56A4-5F06E51F91D1}"/>
              </a:ext>
            </a:extLst>
          </p:cNvPr>
          <p:cNvSpPr txBox="1"/>
          <p:nvPr/>
        </p:nvSpPr>
        <p:spPr>
          <a:xfrm>
            <a:off x="171372" y="142738"/>
            <a:ext cx="5543628" cy="338554"/>
          </a:xfrm>
          <a:prstGeom prst="rect">
            <a:avLst/>
          </a:prstGeom>
          <a:noFill/>
        </p:spPr>
        <p:txBody>
          <a:bodyPr wrap="square">
            <a:spAutoFit/>
          </a:bodyPr>
          <a:lstStyle/>
          <a:p>
            <a:r>
              <a:rPr lang="en-US" sz="1600" b="1" dirty="0">
                <a:solidFill>
                  <a:schemeClr val="tx1"/>
                </a:solidFill>
                <a:latin typeface="Arial "/>
              </a:rPr>
              <a:t>Global &amp; India WSF Market Demand Supply Outlook</a:t>
            </a:r>
          </a:p>
        </p:txBody>
      </p:sp>
      <p:sp>
        <p:nvSpPr>
          <p:cNvPr id="6" name="Slide Number Placeholder 5">
            <a:extLst>
              <a:ext uri="{FF2B5EF4-FFF2-40B4-BE49-F238E27FC236}">
                <a16:creationId xmlns:a16="http://schemas.microsoft.com/office/drawing/2014/main" id="{2F7D90D7-6243-0F33-938F-81925B65F701}"/>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16</a:t>
            </a:fld>
            <a:endParaRPr lang="en-IN" dirty="0"/>
          </a:p>
        </p:txBody>
      </p:sp>
    </p:spTree>
    <p:extLst>
      <p:ext uri="{BB962C8B-B14F-4D97-AF65-F5344CB8AC3E}">
        <p14:creationId xmlns:p14="http://schemas.microsoft.com/office/powerpoint/2010/main" val="1232330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17</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5BC28984-9790-8CD1-7D92-D3637F566E5C}"/>
              </a:ext>
            </a:extLst>
          </p:cNvPr>
          <p:cNvSpPr txBox="1"/>
          <p:nvPr/>
        </p:nvSpPr>
        <p:spPr>
          <a:xfrm>
            <a:off x="198804" y="722794"/>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200" b="1" dirty="0">
                <a:solidFill>
                  <a:prstClr val="black"/>
                </a:solidFill>
                <a:latin typeface="Verdana" panose="020B0604030504040204" pitchFamily="34" charset="0"/>
                <a:ea typeface="Verdana" panose="020B0604030504040204" pitchFamily="34" charset="0"/>
                <a:cs typeface="Verdana" panose="020B0604030504040204" pitchFamily="34" charset="0"/>
              </a:rPr>
              <a:t>India</a:t>
            </a:r>
            <a:r>
              <a:rPr kumimoji="0" lang="en-US" sz="12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Demand – Supply Gap Projections (</a:t>
            </a:r>
            <a:r>
              <a:rPr kumimoji="0" lang="en-US" sz="120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200" b="1" dirty="0">
                <a:solidFill>
                  <a:prstClr val="black"/>
                </a:solidFill>
                <a:latin typeface="Verdana" panose="020B0604030504040204" pitchFamily="34" charset="0"/>
                <a:ea typeface="Verdana" panose="020B0604030504040204" pitchFamily="34" charset="0"/>
                <a:cs typeface="Verdana" panose="020B0604030504040204" pitchFamily="34" charset="0"/>
              </a:rPr>
              <a:t>)</a:t>
            </a:r>
            <a:endParaRPr kumimoji="0" lang="en-US" sz="12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3" name="Table 2">
            <a:extLst>
              <a:ext uri="{FF2B5EF4-FFF2-40B4-BE49-F238E27FC236}">
                <a16:creationId xmlns:a16="http://schemas.microsoft.com/office/drawing/2014/main" id="{C6CFCC85-F3A4-384B-31B2-8366B5410B09}"/>
              </a:ext>
            </a:extLst>
          </p:cNvPr>
          <p:cNvGraphicFramePr>
            <a:graphicFrameLocks noGrp="1"/>
          </p:cNvGraphicFramePr>
          <p:nvPr/>
        </p:nvGraphicFramePr>
        <p:xfrm>
          <a:off x="198804" y="1219200"/>
          <a:ext cx="8640394" cy="4916003"/>
        </p:xfrm>
        <a:graphic>
          <a:graphicData uri="http://schemas.openxmlformats.org/drawingml/2006/table">
            <a:tbl>
              <a:tblPr>
                <a:tableStyleId>{5940675A-B579-460E-94D1-54222C63F5DA}</a:tableStyleId>
              </a:tblPr>
              <a:tblGrid>
                <a:gridCol w="1559100">
                  <a:extLst>
                    <a:ext uri="{9D8B030D-6E8A-4147-A177-3AD203B41FA5}">
                      <a16:colId xmlns:a16="http://schemas.microsoft.com/office/drawing/2014/main" val="949507099"/>
                    </a:ext>
                  </a:extLst>
                </a:gridCol>
                <a:gridCol w="643754">
                  <a:extLst>
                    <a:ext uri="{9D8B030D-6E8A-4147-A177-3AD203B41FA5}">
                      <a16:colId xmlns:a16="http://schemas.microsoft.com/office/drawing/2014/main" val="1335782661"/>
                    </a:ext>
                  </a:extLst>
                </a:gridCol>
                <a:gridCol w="643754">
                  <a:extLst>
                    <a:ext uri="{9D8B030D-6E8A-4147-A177-3AD203B41FA5}">
                      <a16:colId xmlns:a16="http://schemas.microsoft.com/office/drawing/2014/main" val="2342812767"/>
                    </a:ext>
                  </a:extLst>
                </a:gridCol>
                <a:gridCol w="643754">
                  <a:extLst>
                    <a:ext uri="{9D8B030D-6E8A-4147-A177-3AD203B41FA5}">
                      <a16:colId xmlns:a16="http://schemas.microsoft.com/office/drawing/2014/main" val="2404758059"/>
                    </a:ext>
                  </a:extLst>
                </a:gridCol>
                <a:gridCol w="643754">
                  <a:extLst>
                    <a:ext uri="{9D8B030D-6E8A-4147-A177-3AD203B41FA5}">
                      <a16:colId xmlns:a16="http://schemas.microsoft.com/office/drawing/2014/main" val="1438413104"/>
                    </a:ext>
                  </a:extLst>
                </a:gridCol>
                <a:gridCol w="643754">
                  <a:extLst>
                    <a:ext uri="{9D8B030D-6E8A-4147-A177-3AD203B41FA5}">
                      <a16:colId xmlns:a16="http://schemas.microsoft.com/office/drawing/2014/main" val="2780040527"/>
                    </a:ext>
                  </a:extLst>
                </a:gridCol>
                <a:gridCol w="643754">
                  <a:extLst>
                    <a:ext uri="{9D8B030D-6E8A-4147-A177-3AD203B41FA5}">
                      <a16:colId xmlns:a16="http://schemas.microsoft.com/office/drawing/2014/main" val="1752305202"/>
                    </a:ext>
                  </a:extLst>
                </a:gridCol>
                <a:gridCol w="643754">
                  <a:extLst>
                    <a:ext uri="{9D8B030D-6E8A-4147-A177-3AD203B41FA5}">
                      <a16:colId xmlns:a16="http://schemas.microsoft.com/office/drawing/2014/main" val="120071320"/>
                    </a:ext>
                  </a:extLst>
                </a:gridCol>
                <a:gridCol w="643754">
                  <a:extLst>
                    <a:ext uri="{9D8B030D-6E8A-4147-A177-3AD203B41FA5}">
                      <a16:colId xmlns:a16="http://schemas.microsoft.com/office/drawing/2014/main" val="1926701903"/>
                    </a:ext>
                  </a:extLst>
                </a:gridCol>
                <a:gridCol w="643754">
                  <a:extLst>
                    <a:ext uri="{9D8B030D-6E8A-4147-A177-3AD203B41FA5}">
                      <a16:colId xmlns:a16="http://schemas.microsoft.com/office/drawing/2014/main" val="2770637734"/>
                    </a:ext>
                  </a:extLst>
                </a:gridCol>
                <a:gridCol w="643754">
                  <a:extLst>
                    <a:ext uri="{9D8B030D-6E8A-4147-A177-3AD203B41FA5}">
                      <a16:colId xmlns:a16="http://schemas.microsoft.com/office/drawing/2014/main" val="1750922285"/>
                    </a:ext>
                  </a:extLst>
                </a:gridCol>
                <a:gridCol w="643754">
                  <a:extLst>
                    <a:ext uri="{9D8B030D-6E8A-4147-A177-3AD203B41FA5}">
                      <a16:colId xmlns:a16="http://schemas.microsoft.com/office/drawing/2014/main" val="1580364947"/>
                    </a:ext>
                  </a:extLst>
                </a:gridCol>
              </a:tblGrid>
              <a:tr h="585856">
                <a:tc>
                  <a:txBody>
                    <a:bodyPr/>
                    <a:lstStyle/>
                    <a:p>
                      <a:pPr algn="ctr" fontAlgn="ct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254061"/>
                    </a:solidFill>
                  </a:tcPr>
                </a:tc>
                <a:tc>
                  <a:txBody>
                    <a:bodyPr/>
                    <a:lstStyle/>
                    <a:p>
                      <a:pPr algn="ctr" fontAlgn="ctr"/>
                      <a:r>
                        <a:rPr lang="en-IN" sz="1000" u="none" strike="noStrike">
                          <a:solidFill>
                            <a:schemeClr val="bg1"/>
                          </a:solidFill>
                          <a:effectLst/>
                          <a:latin typeface="Verdana" panose="020B0604030504040204" pitchFamily="34" charset="0"/>
                          <a:ea typeface="Verdana" panose="020B0604030504040204" pitchFamily="34" charset="0"/>
                        </a:rPr>
                        <a:t>2017</a:t>
                      </a:r>
                      <a:endParaRPr lang="en-IN" sz="1000" b="1" i="0" u="none" strike="noStrike">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u="none" strike="noStrike" dirty="0">
                          <a:solidFill>
                            <a:schemeClr val="bg1"/>
                          </a:solidFill>
                          <a:effectLst/>
                          <a:latin typeface="Verdana" panose="020B0604030504040204" pitchFamily="34" charset="0"/>
                          <a:ea typeface="Verdana" panose="020B0604030504040204" pitchFamily="34" charset="0"/>
                        </a:rPr>
                        <a:t>2018</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u="none" strike="noStrike" dirty="0">
                          <a:solidFill>
                            <a:schemeClr val="bg1"/>
                          </a:solidFill>
                          <a:effectLst/>
                          <a:latin typeface="Verdana" panose="020B0604030504040204" pitchFamily="34" charset="0"/>
                          <a:ea typeface="Verdana" panose="020B0604030504040204" pitchFamily="34" charset="0"/>
                        </a:rPr>
                        <a:t>2019</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u="none" strike="noStrike" dirty="0">
                          <a:solidFill>
                            <a:schemeClr val="bg1"/>
                          </a:solidFill>
                          <a:effectLst/>
                          <a:latin typeface="Verdana" panose="020B0604030504040204" pitchFamily="34" charset="0"/>
                          <a:ea typeface="Verdana" panose="020B0604030504040204" pitchFamily="34" charset="0"/>
                        </a:rPr>
                        <a:t>2020</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u="none" strike="noStrike" dirty="0">
                          <a:solidFill>
                            <a:schemeClr val="bg1"/>
                          </a:solidFill>
                          <a:effectLst/>
                          <a:latin typeface="Verdana" panose="020B0604030504040204" pitchFamily="34" charset="0"/>
                          <a:ea typeface="Verdana" panose="020B0604030504040204" pitchFamily="34" charset="0"/>
                        </a:rPr>
                        <a:t>2021</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u="none" strike="noStrike" dirty="0">
                          <a:solidFill>
                            <a:schemeClr val="bg1"/>
                          </a:solidFill>
                          <a:effectLst/>
                          <a:latin typeface="Verdana" panose="020B0604030504040204" pitchFamily="34" charset="0"/>
                          <a:ea typeface="Verdana" panose="020B0604030504040204" pitchFamily="34" charset="0"/>
                        </a:rPr>
                        <a:t>2022E</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u="none" strike="noStrike" dirty="0">
                          <a:solidFill>
                            <a:schemeClr val="bg1"/>
                          </a:solidFill>
                          <a:effectLst/>
                          <a:latin typeface="Verdana" panose="020B0604030504040204" pitchFamily="34" charset="0"/>
                          <a:ea typeface="Verdana" panose="020B0604030504040204" pitchFamily="34" charset="0"/>
                        </a:rPr>
                        <a:t>2023F</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u="none" strike="noStrike" dirty="0">
                          <a:solidFill>
                            <a:schemeClr val="bg1"/>
                          </a:solidFill>
                          <a:effectLst/>
                          <a:latin typeface="Verdana" panose="020B0604030504040204" pitchFamily="34" charset="0"/>
                          <a:ea typeface="Verdana" panose="020B0604030504040204" pitchFamily="34" charset="0"/>
                        </a:rPr>
                        <a:t>2024F</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u="none" strike="noStrike" dirty="0">
                          <a:solidFill>
                            <a:schemeClr val="bg1"/>
                          </a:solidFill>
                          <a:effectLst/>
                          <a:latin typeface="Verdana" panose="020B0604030504040204" pitchFamily="34" charset="0"/>
                          <a:ea typeface="Verdana" panose="020B0604030504040204" pitchFamily="34" charset="0"/>
                        </a:rPr>
                        <a:t>2025F</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u="none" strike="noStrike" dirty="0">
                          <a:solidFill>
                            <a:schemeClr val="bg1"/>
                          </a:solidFill>
                          <a:effectLst/>
                          <a:latin typeface="Verdana" panose="020B0604030504040204" pitchFamily="34" charset="0"/>
                          <a:ea typeface="Verdana" panose="020B0604030504040204" pitchFamily="34" charset="0"/>
                        </a:rPr>
                        <a:t>2030F</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tc>
                  <a:txBody>
                    <a:bodyPr/>
                    <a:lstStyle/>
                    <a:p>
                      <a:pPr algn="ctr" fontAlgn="ctr"/>
                      <a:r>
                        <a:rPr lang="en-IN" sz="1000" u="none" strike="noStrike" dirty="0">
                          <a:solidFill>
                            <a:schemeClr val="bg1"/>
                          </a:solidFill>
                          <a:effectLst/>
                          <a:latin typeface="Verdana" panose="020B0604030504040204" pitchFamily="34" charset="0"/>
                          <a:ea typeface="Verdana" panose="020B0604030504040204" pitchFamily="34" charset="0"/>
                        </a:rPr>
                        <a:t>2035F</a:t>
                      </a:r>
                      <a:endParaRPr lang="en-IN" sz="1000" b="1" i="0" u="none" strike="noStrike" dirty="0">
                        <a:solidFill>
                          <a:schemeClr val="bg1"/>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087959874"/>
                  </a:ext>
                </a:extLst>
              </a:tr>
              <a:tr h="585856">
                <a:tc>
                  <a:txBody>
                    <a:bodyPr/>
                    <a:lstStyle/>
                    <a:p>
                      <a:pPr algn="ctr" fontAlgn="ctr"/>
                      <a:r>
                        <a:rPr lang="en-IN" sz="1000" u="none" strike="noStrike" dirty="0">
                          <a:effectLst/>
                          <a:latin typeface="Verdana" panose="020B0604030504040204" pitchFamily="34" charset="0"/>
                          <a:ea typeface="Verdana" panose="020B0604030504040204" pitchFamily="34" charset="0"/>
                        </a:rPr>
                        <a:t>Capacity</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a:solidFill>
                            <a:schemeClr val="tx1"/>
                          </a:solidFill>
                          <a:effectLst/>
                          <a:latin typeface="Verdana" panose="020B0604030504040204" pitchFamily="34" charset="0"/>
                          <a:ea typeface="Verdana" panose="020B0604030504040204" pitchFamily="34" charset="0"/>
                          <a:cs typeface="+mn-cs"/>
                        </a:rPr>
                        <a:t>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25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25</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30230145"/>
                  </a:ext>
                </a:extLst>
              </a:tr>
              <a:tr h="585856">
                <a:tc>
                  <a:txBody>
                    <a:bodyPr/>
                    <a:lstStyle/>
                    <a:p>
                      <a:pPr algn="ctr" fontAlgn="ctr"/>
                      <a:r>
                        <a:rPr lang="en-IN" sz="1000" u="none" strike="noStrike" dirty="0">
                          <a:effectLst/>
                          <a:latin typeface="Verdana" panose="020B0604030504040204" pitchFamily="34" charset="0"/>
                          <a:ea typeface="Verdana" panose="020B0604030504040204" pitchFamily="34" charset="0"/>
                        </a:rPr>
                        <a:t>Production</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a:solidFill>
                            <a:schemeClr val="tx1"/>
                          </a:solidFill>
                          <a:effectLst/>
                          <a:latin typeface="Verdana" panose="020B0604030504040204" pitchFamily="34" charset="0"/>
                          <a:ea typeface="Verdana" panose="020B0604030504040204" pitchFamily="34" charset="0"/>
                          <a:cs typeface="+mn-cs"/>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2.50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4.00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4.22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5.00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5.29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5.61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7.97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10.68</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91269054"/>
                  </a:ext>
                </a:extLst>
              </a:tr>
              <a:tr h="585856">
                <a:tc>
                  <a:txBody>
                    <a:bodyPr/>
                    <a:lstStyle/>
                    <a:p>
                      <a:pPr algn="ctr" fontAlgn="ctr"/>
                      <a:r>
                        <a:rPr lang="en-IN" sz="1000" u="none" strike="noStrike" dirty="0">
                          <a:effectLst/>
                          <a:latin typeface="Verdana" panose="020B0604030504040204" pitchFamily="34" charset="0"/>
                          <a:ea typeface="Verdana" panose="020B0604030504040204" pitchFamily="34" charset="0"/>
                        </a:rPr>
                        <a:t>Import </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193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202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207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213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217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rowSpan="2" gridSpan="6">
                  <a:txBody>
                    <a:bodyPr/>
                    <a:lstStyle/>
                    <a:p>
                      <a:pPr algn="ctr" fontAlgn="b"/>
                      <a:r>
                        <a:rPr lang="en-IN" sz="1000" u="none" strike="noStrike" dirty="0">
                          <a:effectLst/>
                          <a:latin typeface="Verdana" panose="020B0604030504040204" pitchFamily="34" charset="0"/>
                          <a:ea typeface="Verdana" panose="020B0604030504040204" pitchFamily="34" charset="0"/>
                        </a:rPr>
                        <a:t> </a:t>
                      </a:r>
                    </a:p>
                    <a:p>
                      <a:pPr algn="ctr" fontAlgn="b"/>
                      <a:r>
                        <a:rPr lang="en-IN" sz="1000" u="none" strike="noStrike" dirty="0">
                          <a:effectLst/>
                          <a:latin typeface="Verdana" panose="020B0604030504040204" pitchFamily="34" charset="0"/>
                          <a:ea typeface="Verdana" panose="020B0604030504040204" pitchFamily="34" charset="0"/>
                        </a:rPr>
                        <a:t> </a:t>
                      </a:r>
                    </a:p>
                    <a:p>
                      <a:pPr algn="ctr" fontAlgn="b"/>
                      <a:r>
                        <a:rPr lang="en-IN" sz="1000" u="none" strike="noStrike" dirty="0">
                          <a:effectLst/>
                          <a:latin typeface="Verdana" panose="020B0604030504040204" pitchFamily="34" charset="0"/>
                          <a:ea typeface="Verdana" panose="020B0604030504040204" pitchFamily="34" charset="0"/>
                        </a:rPr>
                        <a:t> </a:t>
                      </a:r>
                    </a:p>
                    <a:p>
                      <a:pPr algn="ctr" fontAlgn="b"/>
                      <a:endParaRPr lang="en-IN" sz="1000" u="none" strike="noStrike" dirty="0">
                        <a:effectLst/>
                        <a:latin typeface="Verdana" panose="020B0604030504040204" pitchFamily="34" charset="0"/>
                        <a:ea typeface="Verdana" panose="020B0604030504040204" pitchFamily="34" charset="0"/>
                      </a:endParaRPr>
                    </a:p>
                    <a:p>
                      <a:pPr algn="ctr" fontAlgn="b"/>
                      <a:endParaRPr lang="en-IN" sz="1000" u="none" strike="noStrike" dirty="0">
                        <a:effectLst/>
                        <a:latin typeface="Verdana" panose="020B0604030504040204" pitchFamily="34" charset="0"/>
                        <a:ea typeface="Verdana" panose="020B0604030504040204" pitchFamily="34" charset="0"/>
                      </a:endParaRPr>
                    </a:p>
                    <a:p>
                      <a:pPr algn="ctr" fontAlgn="b"/>
                      <a:r>
                        <a:rPr lang="en-IN" sz="1000" u="none" strike="noStrike" dirty="0">
                          <a:effectLst/>
                          <a:latin typeface="Verdana" panose="020B0604030504040204" pitchFamily="34" charset="0"/>
                          <a:ea typeface="Verdana" panose="020B0604030504040204" pitchFamily="34" charset="0"/>
                        </a:rPr>
                        <a:t> </a:t>
                      </a:r>
                    </a:p>
                    <a:p>
                      <a:pPr algn="ctr" fontAlgn="b"/>
                      <a:r>
                        <a:rPr lang="en-IN" sz="1000" u="none" strike="noStrike" dirty="0">
                          <a:effectLst/>
                          <a:latin typeface="Verdana" panose="020B0604030504040204" pitchFamily="34" charset="0"/>
                          <a:ea typeface="Verdana" panose="020B0604030504040204" pitchFamily="34" charset="0"/>
                        </a:rPr>
                        <a:t> </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rowSpan="2" hMerge="1">
                  <a:txBody>
                    <a:bodyPr/>
                    <a:lstStyle/>
                    <a:p>
                      <a:pPr algn="ctr" fontAlgn="b"/>
                      <a:r>
                        <a:rPr lang="en-IN" sz="1000" u="none" strike="noStrike">
                          <a:effectLst/>
                          <a:latin typeface="Verdana" panose="020B0604030504040204" pitchFamily="34" charset="0"/>
                          <a:ea typeface="Verdana" panose="020B0604030504040204" pitchFamily="34" charset="0"/>
                        </a:rPr>
                        <a:t> </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b"/>
                </a:tc>
                <a:tc rowSpan="2" hMerge="1">
                  <a:txBody>
                    <a:bodyPr/>
                    <a:lstStyle/>
                    <a:p>
                      <a:pPr algn="ctr" fontAlgn="b"/>
                      <a:r>
                        <a:rPr lang="en-IN" sz="1000" u="none" strike="noStrike" dirty="0">
                          <a:effectLst/>
                          <a:latin typeface="Verdana" panose="020B0604030504040204" pitchFamily="34" charset="0"/>
                          <a:ea typeface="Verdana" panose="020B0604030504040204" pitchFamily="34" charset="0"/>
                        </a:rPr>
                        <a:t> </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b"/>
                </a:tc>
                <a:tc rowSpan="2" hMerge="1">
                  <a:txBody>
                    <a:bodyPr/>
                    <a:lstStyle/>
                    <a:p>
                      <a:pPr algn="ctr" fontAlgn="b"/>
                      <a:r>
                        <a:rPr lang="en-IN" sz="1000" u="none" strike="noStrike" dirty="0">
                          <a:effectLst/>
                          <a:latin typeface="Verdana" panose="020B0604030504040204" pitchFamily="34" charset="0"/>
                          <a:ea typeface="Verdana" panose="020B0604030504040204" pitchFamily="34" charset="0"/>
                        </a:rPr>
                        <a:t> </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b"/>
                </a:tc>
                <a:tc rowSpan="2" hMerge="1">
                  <a:txBody>
                    <a:bodyPr/>
                    <a:lstStyle/>
                    <a:p>
                      <a:pPr algn="ctr" fontAlgn="b"/>
                      <a:r>
                        <a:rPr lang="en-IN" sz="1000" u="none" strike="noStrike">
                          <a:effectLst/>
                          <a:latin typeface="Verdana" panose="020B0604030504040204" pitchFamily="34" charset="0"/>
                          <a:ea typeface="Verdana" panose="020B0604030504040204" pitchFamily="34" charset="0"/>
                        </a:rPr>
                        <a:t> </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b"/>
                </a:tc>
                <a:tc rowSpan="2" hMerge="1">
                  <a:txBody>
                    <a:bodyPr/>
                    <a:lstStyle/>
                    <a:p>
                      <a:pPr algn="ctr" fontAlgn="b"/>
                      <a:r>
                        <a:rPr lang="en-IN" sz="1000" u="none" strike="noStrike">
                          <a:effectLst/>
                          <a:latin typeface="Verdana" panose="020B0604030504040204" pitchFamily="34" charset="0"/>
                          <a:ea typeface="Verdana" panose="020B0604030504040204" pitchFamily="34" charset="0"/>
                        </a:rPr>
                        <a:t> </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b"/>
                </a:tc>
                <a:extLst>
                  <a:ext uri="{0D108BD9-81ED-4DB2-BD59-A6C34878D82A}">
                    <a16:rowId xmlns:a16="http://schemas.microsoft.com/office/drawing/2014/main" val="2489288647"/>
                  </a:ext>
                </a:extLst>
              </a:tr>
              <a:tr h="652878">
                <a:tc>
                  <a:txBody>
                    <a:bodyPr/>
                    <a:lstStyle/>
                    <a:p>
                      <a:pPr algn="ctr" fontAlgn="ctr"/>
                      <a:r>
                        <a:rPr lang="en-IN" sz="1000" u="none" strike="noStrike" dirty="0">
                          <a:effectLst/>
                          <a:latin typeface="Verdana" panose="020B0604030504040204" pitchFamily="34" charset="0"/>
                          <a:ea typeface="Verdana" panose="020B0604030504040204" pitchFamily="34" charset="0"/>
                        </a:rPr>
                        <a:t>Export</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rPr>
                        <a:t>0</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rPr>
                        <a:t>0</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rPr>
                        <a:t>0</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000" b="0" i="0" u="none" strike="noStrike" dirty="0">
                          <a:solidFill>
                            <a:srgbClr val="000000"/>
                          </a:solidFill>
                          <a:effectLst/>
                          <a:latin typeface="Verdana" panose="020B0604030504040204" pitchFamily="34" charset="0"/>
                          <a:ea typeface="Verdana" panose="020B0604030504040204" pitchFamily="34" charset="0"/>
                        </a:rPr>
                        <a:t>0</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dirty="0">
                          <a:effectLst/>
                          <a:latin typeface="Verdana" panose="020B0604030504040204" pitchFamily="34" charset="0"/>
                          <a:ea typeface="Verdana" panose="020B0604030504040204" pitchFamily="34" charset="0"/>
                        </a:rPr>
                        <a:t>0</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6" vMerge="1">
                  <a:txBody>
                    <a:bodyPr/>
                    <a:lstStyle/>
                    <a:p>
                      <a:pPr algn="ctr" fontAlgn="b"/>
                      <a:r>
                        <a:rPr lang="en-IN" sz="1000" u="none" strike="noStrike">
                          <a:effectLst/>
                          <a:latin typeface="Verdana" panose="020B0604030504040204" pitchFamily="34" charset="0"/>
                          <a:ea typeface="Verdana" panose="020B0604030504040204" pitchFamily="34" charset="0"/>
                        </a:rPr>
                        <a:t> </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b"/>
                </a:tc>
                <a:tc hMerge="1" vMerge="1">
                  <a:txBody>
                    <a:bodyPr/>
                    <a:lstStyle/>
                    <a:p>
                      <a:pPr algn="ctr" fontAlgn="b"/>
                      <a:r>
                        <a:rPr lang="en-IN" sz="1000" u="none" strike="noStrike">
                          <a:effectLst/>
                          <a:latin typeface="Verdana" panose="020B0604030504040204" pitchFamily="34" charset="0"/>
                          <a:ea typeface="Verdana" panose="020B0604030504040204" pitchFamily="34" charset="0"/>
                        </a:rPr>
                        <a:t> </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b"/>
                </a:tc>
                <a:tc hMerge="1" vMerge="1">
                  <a:txBody>
                    <a:bodyPr/>
                    <a:lstStyle/>
                    <a:p>
                      <a:pPr algn="ctr" fontAlgn="b"/>
                      <a:r>
                        <a:rPr lang="en-IN" sz="1000" u="none" strike="noStrike">
                          <a:effectLst/>
                          <a:latin typeface="Verdana" panose="020B0604030504040204" pitchFamily="34" charset="0"/>
                          <a:ea typeface="Verdana" panose="020B0604030504040204" pitchFamily="34" charset="0"/>
                        </a:rPr>
                        <a:t> </a:t>
                      </a:r>
                      <a:endParaRPr lang="en-IN" sz="1000" b="0"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b"/>
                </a:tc>
                <a:tc hMerge="1" vMerge="1">
                  <a:txBody>
                    <a:bodyPr/>
                    <a:lstStyle/>
                    <a:p>
                      <a:pPr algn="ctr" fontAlgn="b"/>
                      <a:r>
                        <a:rPr lang="en-IN" sz="1000" u="none" strike="noStrike" dirty="0">
                          <a:effectLst/>
                          <a:latin typeface="Verdana" panose="020B0604030504040204" pitchFamily="34" charset="0"/>
                          <a:ea typeface="Verdana" panose="020B0604030504040204" pitchFamily="34" charset="0"/>
                        </a:rPr>
                        <a:t> </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b"/>
                </a:tc>
                <a:tc hMerge="1" vMerge="1">
                  <a:txBody>
                    <a:bodyPr/>
                    <a:lstStyle/>
                    <a:p>
                      <a:pPr algn="ctr" fontAlgn="b"/>
                      <a:r>
                        <a:rPr lang="en-IN" sz="1000" u="none" strike="noStrike" dirty="0">
                          <a:effectLst/>
                          <a:latin typeface="Verdana" panose="020B0604030504040204" pitchFamily="34" charset="0"/>
                          <a:ea typeface="Verdana" panose="020B0604030504040204" pitchFamily="34" charset="0"/>
                        </a:rPr>
                        <a:t> </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b"/>
                </a:tc>
                <a:tc hMerge="1" vMerge="1">
                  <a:txBody>
                    <a:bodyPr/>
                    <a:lstStyle/>
                    <a:p>
                      <a:pPr algn="ctr" fontAlgn="b"/>
                      <a:r>
                        <a:rPr lang="en-IN" sz="1000" u="none" strike="noStrike" dirty="0">
                          <a:effectLst/>
                          <a:latin typeface="Verdana" panose="020B0604030504040204" pitchFamily="34" charset="0"/>
                          <a:ea typeface="Verdana" panose="020B0604030504040204" pitchFamily="34" charset="0"/>
                        </a:rPr>
                        <a:t> </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b"/>
                </a:tc>
                <a:extLst>
                  <a:ext uri="{0D108BD9-81ED-4DB2-BD59-A6C34878D82A}">
                    <a16:rowId xmlns:a16="http://schemas.microsoft.com/office/drawing/2014/main" val="1917526882"/>
                  </a:ext>
                </a:extLst>
              </a:tr>
              <a:tr h="747218">
                <a:tc>
                  <a:txBody>
                    <a:bodyPr/>
                    <a:lstStyle/>
                    <a:p>
                      <a:pPr algn="ctr" fontAlgn="ctr"/>
                      <a:r>
                        <a:rPr lang="en-IN" sz="1000" u="none" strike="noStrike" dirty="0">
                          <a:effectLst/>
                          <a:latin typeface="Verdana" panose="020B0604030504040204" pitchFamily="34" charset="0"/>
                          <a:ea typeface="Verdana" panose="020B0604030504040204" pitchFamily="34" charset="0"/>
                        </a:rPr>
                        <a:t>Domestic Consumption</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193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a:solidFill>
                            <a:schemeClr val="tx1"/>
                          </a:solidFill>
                          <a:effectLst/>
                          <a:latin typeface="Verdana" panose="020B0604030504040204" pitchFamily="34" charset="0"/>
                          <a:ea typeface="Verdana" panose="020B0604030504040204" pitchFamily="34" charset="0"/>
                          <a:cs typeface="+mn-cs"/>
                        </a:rPr>
                        <a:t>202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a:solidFill>
                            <a:schemeClr val="tx1"/>
                          </a:solidFill>
                          <a:effectLst/>
                          <a:latin typeface="Verdana" panose="020B0604030504040204" pitchFamily="34" charset="0"/>
                          <a:ea typeface="Verdana" panose="020B0604030504040204" pitchFamily="34" charset="0"/>
                          <a:cs typeface="+mn-cs"/>
                        </a:rPr>
                        <a:t>207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216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221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232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a:solidFill>
                            <a:schemeClr val="tx1"/>
                          </a:solidFill>
                          <a:effectLst/>
                          <a:latin typeface="Verdana" panose="020B0604030504040204" pitchFamily="34" charset="0"/>
                          <a:ea typeface="Verdana" panose="020B0604030504040204" pitchFamily="34" charset="0"/>
                          <a:cs typeface="+mn-cs"/>
                        </a:rPr>
                        <a:t>245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260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277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379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503</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50197544"/>
                  </a:ext>
                </a:extLst>
              </a:tr>
              <a:tr h="585856">
                <a:tc>
                  <a:txBody>
                    <a:bodyPr/>
                    <a:lstStyle/>
                    <a:p>
                      <a:pPr algn="ctr" fontAlgn="b"/>
                      <a:r>
                        <a:rPr lang="en-IN" sz="1000" u="none" strike="noStrike">
                          <a:effectLst/>
                          <a:latin typeface="Verdana" panose="020B0604030504040204" pitchFamily="34" charset="0"/>
                          <a:ea typeface="Verdana" panose="020B0604030504040204" pitchFamily="34" charset="0"/>
                        </a:rPr>
                        <a:t>Demand (Y-O-Y, %)</a:t>
                      </a:r>
                      <a:endParaRPr lang="en-IN" sz="1000" b="1" i="0" u="none" strike="noStrike">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00" u="none" strike="noStrike" dirty="0">
                          <a:effectLst/>
                          <a:latin typeface="Verdana" panose="020B0604030504040204" pitchFamily="34" charset="0"/>
                          <a:ea typeface="Verdana" panose="020B0604030504040204" pitchFamily="34" charset="0"/>
                        </a:rPr>
                        <a:t> </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4.34%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a:solidFill>
                            <a:schemeClr val="tx1"/>
                          </a:solidFill>
                          <a:effectLst/>
                          <a:latin typeface="Verdana" panose="020B0604030504040204" pitchFamily="34" charset="0"/>
                          <a:ea typeface="Verdana" panose="020B0604030504040204" pitchFamily="34" charset="0"/>
                          <a:cs typeface="+mn-cs"/>
                        </a:rPr>
                        <a:t>2.82%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3.96%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2.37%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5.22%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5.61%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6.04%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6.36%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a:solidFill>
                            <a:schemeClr val="tx1"/>
                          </a:solidFill>
                          <a:effectLst/>
                          <a:latin typeface="Verdana" panose="020B0604030504040204" pitchFamily="34" charset="0"/>
                          <a:ea typeface="Verdana" panose="020B0604030504040204" pitchFamily="34" charset="0"/>
                          <a:cs typeface="+mn-cs"/>
                        </a:rPr>
                        <a:t>6.24%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fontAlgn="ctr"/>
                      <a:r>
                        <a:rPr lang="en-IN" sz="1000" u="none" strike="noStrike" dirty="0">
                          <a:solidFill>
                            <a:schemeClr val="tx1"/>
                          </a:solidFill>
                          <a:effectLst/>
                          <a:latin typeface="Verdana" panose="020B0604030504040204" pitchFamily="34" charset="0"/>
                          <a:ea typeface="Verdana" panose="020B0604030504040204" pitchFamily="34" charset="0"/>
                          <a:cs typeface="+mn-cs"/>
                        </a:rPr>
                        <a:t>5.51%</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06730894"/>
                  </a:ext>
                </a:extLst>
              </a:tr>
              <a:tr h="586627">
                <a:tc>
                  <a:txBody>
                    <a:bodyPr/>
                    <a:lstStyle/>
                    <a:p>
                      <a:pPr algn="ctr" fontAlgn="ctr"/>
                      <a:r>
                        <a:rPr lang="en-IN" sz="1000" b="1" u="none" strike="noStrike" dirty="0">
                          <a:effectLst/>
                          <a:latin typeface="Verdana" panose="020B0604030504040204" pitchFamily="34" charset="0"/>
                          <a:ea typeface="Verdana" panose="020B0604030504040204" pitchFamily="34" charset="0"/>
                        </a:rPr>
                        <a:t>Demand-Supply Gap</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5">
                  <a:txBody>
                    <a:bodyPr/>
                    <a:lstStyle/>
                    <a:p>
                      <a:pPr algn="ctr" fontAlgn="ctr"/>
                      <a:r>
                        <a:rPr lang="en-IN" sz="1000" b="1" u="none" strike="noStrike" dirty="0">
                          <a:effectLst/>
                          <a:latin typeface="Verdana" panose="020B0604030504040204" pitchFamily="34" charset="0"/>
                          <a:ea typeface="Verdana" panose="020B0604030504040204" pitchFamily="34" charset="0"/>
                        </a:rPr>
                        <a:t>0</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ctr"/>
                      <a:r>
                        <a:rPr lang="en-IN" sz="1000" u="none" strike="noStrike" dirty="0">
                          <a:effectLst/>
                          <a:latin typeface="Verdana" panose="020B0604030504040204" pitchFamily="34" charset="0"/>
                          <a:ea typeface="Verdana" panose="020B0604030504040204" pitchFamily="34" charset="0"/>
                        </a:rPr>
                        <a:t>0</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tc>
                <a:tc hMerge="1">
                  <a:txBody>
                    <a:bodyPr/>
                    <a:lstStyle/>
                    <a:p>
                      <a:pPr algn="ctr" fontAlgn="ctr"/>
                      <a:r>
                        <a:rPr lang="en-IN" sz="1000" u="none" strike="noStrike" dirty="0">
                          <a:effectLst/>
                          <a:latin typeface="Verdana" panose="020B0604030504040204" pitchFamily="34" charset="0"/>
                          <a:ea typeface="Verdana" panose="020B0604030504040204" pitchFamily="34" charset="0"/>
                        </a:rPr>
                        <a:t>0</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tc>
                <a:tc hMerge="1">
                  <a:txBody>
                    <a:bodyPr/>
                    <a:lstStyle/>
                    <a:p>
                      <a:pPr algn="ctr" fontAlgn="ctr"/>
                      <a:r>
                        <a:rPr lang="en-IN" sz="1000" u="none" strike="noStrike" dirty="0">
                          <a:effectLst/>
                          <a:latin typeface="Verdana" panose="020B0604030504040204" pitchFamily="34" charset="0"/>
                          <a:ea typeface="Verdana" panose="020B0604030504040204" pitchFamily="34" charset="0"/>
                        </a:rPr>
                        <a:t>0</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tc>
                <a:tc hMerge="1">
                  <a:txBody>
                    <a:bodyPr/>
                    <a:lstStyle/>
                    <a:p>
                      <a:pPr algn="ctr" fontAlgn="ctr"/>
                      <a:r>
                        <a:rPr lang="en-IN" sz="1000" u="none" strike="noStrike" dirty="0">
                          <a:effectLst/>
                          <a:latin typeface="Verdana" panose="020B0604030504040204" pitchFamily="34" charset="0"/>
                          <a:ea typeface="Verdana" panose="020B0604030504040204" pitchFamily="34" charset="0"/>
                        </a:rPr>
                        <a:t>0</a:t>
                      </a:r>
                      <a:endParaRPr lang="en-IN" sz="1000" b="0" i="0" u="none" strike="noStrike" dirty="0">
                        <a:solidFill>
                          <a:srgbClr val="000000"/>
                        </a:solidFill>
                        <a:effectLst/>
                        <a:latin typeface="Verdana" panose="020B0604030504040204" pitchFamily="34" charset="0"/>
                        <a:ea typeface="Verdana" panose="020B0604030504040204" pitchFamily="34" charset="0"/>
                      </a:endParaRPr>
                    </a:p>
                  </a:txBody>
                  <a:tcPr marL="1526" marR="1526" marT="1526" marB="0" anchor="ctr"/>
                </a:tc>
                <a:tc>
                  <a:txBody>
                    <a:bodyPr/>
                    <a:lstStyle/>
                    <a:p>
                      <a:pPr marL="0" algn="ctr" fontAlgn="ctr"/>
                      <a:r>
                        <a:rPr lang="en-IN" sz="1000" b="1" u="none" strike="noStrike" dirty="0">
                          <a:solidFill>
                            <a:schemeClr val="tx1"/>
                          </a:solidFill>
                          <a:effectLst/>
                          <a:latin typeface="Verdana" panose="020B0604030504040204" pitchFamily="34" charset="0"/>
                          <a:ea typeface="Verdana" panose="020B0604030504040204" pitchFamily="34" charset="0"/>
                          <a:cs typeface="+mn-cs"/>
                        </a:rPr>
                        <a:t>-228</a:t>
                      </a: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fontAlgn="ctr"/>
                      <a:r>
                        <a:rPr lang="en-IN" sz="1000" b="1" u="none" strike="noStrike" dirty="0">
                          <a:solidFill>
                            <a:schemeClr val="tx1"/>
                          </a:solidFill>
                          <a:effectLst/>
                          <a:latin typeface="Verdana" panose="020B0604030504040204" pitchFamily="34" charset="0"/>
                          <a:ea typeface="Verdana" panose="020B0604030504040204" pitchFamily="34" charset="0"/>
                          <a:cs typeface="+mn-cs"/>
                        </a:rPr>
                        <a:t>-240</a:t>
                      </a: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fontAlgn="ctr"/>
                      <a:r>
                        <a:rPr lang="en-IN" sz="1000" b="1" u="none" strike="noStrike" dirty="0">
                          <a:solidFill>
                            <a:schemeClr val="tx1"/>
                          </a:solidFill>
                          <a:effectLst/>
                          <a:latin typeface="Verdana" panose="020B0604030504040204" pitchFamily="34" charset="0"/>
                          <a:ea typeface="Verdana" panose="020B0604030504040204" pitchFamily="34" charset="0"/>
                          <a:cs typeface="+mn-cs"/>
                        </a:rPr>
                        <a:t>-255</a:t>
                      </a: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fontAlgn="ctr"/>
                      <a:r>
                        <a:rPr lang="en-IN" sz="1000" b="1" u="none" strike="noStrike" dirty="0">
                          <a:solidFill>
                            <a:schemeClr val="tx1"/>
                          </a:solidFill>
                          <a:effectLst/>
                          <a:latin typeface="Verdana" panose="020B0604030504040204" pitchFamily="34" charset="0"/>
                          <a:ea typeface="Verdana" panose="020B0604030504040204" pitchFamily="34" charset="0"/>
                          <a:cs typeface="+mn-cs"/>
                        </a:rPr>
                        <a:t>-271</a:t>
                      </a: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fontAlgn="ctr"/>
                      <a:r>
                        <a:rPr lang="en-IN" sz="1000" b="1" u="none" strike="noStrike" dirty="0">
                          <a:solidFill>
                            <a:schemeClr val="tx1"/>
                          </a:solidFill>
                          <a:effectLst/>
                          <a:latin typeface="Verdana" panose="020B0604030504040204" pitchFamily="34" charset="0"/>
                          <a:ea typeface="Verdana" panose="020B0604030504040204" pitchFamily="34" charset="0"/>
                          <a:cs typeface="+mn-cs"/>
                        </a:rPr>
                        <a:t>-371</a:t>
                      </a: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fontAlgn="ctr"/>
                      <a:r>
                        <a:rPr lang="en-IN" sz="1000" b="1" u="none" strike="noStrike" dirty="0">
                          <a:solidFill>
                            <a:schemeClr val="tx1"/>
                          </a:solidFill>
                          <a:effectLst/>
                          <a:latin typeface="Verdana" panose="020B0604030504040204" pitchFamily="34" charset="0"/>
                          <a:ea typeface="Verdana" panose="020B0604030504040204" pitchFamily="34" charset="0"/>
                          <a:cs typeface="+mn-cs"/>
                        </a:rPr>
                        <a:t>-492</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3860093"/>
                  </a:ext>
                </a:extLst>
              </a:tr>
            </a:tbl>
          </a:graphicData>
        </a:graphic>
      </p:graphicFrame>
      <p:sp>
        <p:nvSpPr>
          <p:cNvPr id="7" name="TextBox 6">
            <a:extLst>
              <a:ext uri="{FF2B5EF4-FFF2-40B4-BE49-F238E27FC236}">
                <a16:creationId xmlns:a16="http://schemas.microsoft.com/office/drawing/2014/main" id="{F6D77E1F-1169-B25F-8251-F1A96AE9396D}"/>
              </a:ext>
            </a:extLst>
          </p:cNvPr>
          <p:cNvSpPr txBox="1"/>
          <p:nvPr/>
        </p:nvSpPr>
        <p:spPr>
          <a:xfrm>
            <a:off x="7458388" y="620074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7">
            <a:extLst>
              <a:ext uri="{FF2B5EF4-FFF2-40B4-BE49-F238E27FC236}">
                <a16:creationId xmlns:a16="http://schemas.microsoft.com/office/drawing/2014/main" id="{5908D80C-9427-0B3F-56A4-5F06E51F91D1}"/>
              </a:ext>
            </a:extLst>
          </p:cNvPr>
          <p:cNvSpPr txBox="1"/>
          <p:nvPr/>
        </p:nvSpPr>
        <p:spPr>
          <a:xfrm>
            <a:off x="171372" y="142738"/>
            <a:ext cx="5543628" cy="338554"/>
          </a:xfrm>
          <a:prstGeom prst="rect">
            <a:avLst/>
          </a:prstGeom>
          <a:noFill/>
        </p:spPr>
        <p:txBody>
          <a:bodyPr wrap="square">
            <a:spAutoFit/>
          </a:bodyPr>
          <a:lstStyle/>
          <a:p>
            <a:r>
              <a:rPr lang="en-US" sz="1600" b="1" dirty="0">
                <a:solidFill>
                  <a:schemeClr val="tx1"/>
                </a:solidFill>
                <a:latin typeface="Arial "/>
              </a:rPr>
              <a:t>Global &amp; India WSF Market Demand Supply Outlook</a:t>
            </a:r>
          </a:p>
        </p:txBody>
      </p:sp>
      <p:sp>
        <p:nvSpPr>
          <p:cNvPr id="6" name="Slide Number Placeholder 5">
            <a:extLst>
              <a:ext uri="{FF2B5EF4-FFF2-40B4-BE49-F238E27FC236}">
                <a16:creationId xmlns:a16="http://schemas.microsoft.com/office/drawing/2014/main" id="{2F7D90D7-6243-0F33-938F-81925B65F701}"/>
              </a:ext>
            </a:extLst>
          </p:cNvPr>
          <p:cNvSpPr>
            <a:spLocks noGrp="1"/>
          </p:cNvSpPr>
          <p:nvPr>
            <p:ph type="sldNum" sz="quarter" idx="7"/>
          </p:nvPr>
        </p:nvSpPr>
        <p:spPr>
          <a:xfrm>
            <a:off x="8816340" y="6703034"/>
            <a:ext cx="216534" cy="153888"/>
          </a:xfrm>
          <a:prstGeom prst="rect">
            <a:avLst/>
          </a:prstGeom>
        </p:spPr>
        <p:txBody>
          <a:bodyPr wrap="square" lIns="0" tIns="0" rIns="0" bIns="0">
            <a:spAutoFit/>
          </a:bodyPr>
          <a:lstStyle>
            <a:defPPr>
              <a:defRPr lang="en-US"/>
            </a:defPPr>
            <a:lvl1pPr marL="0" algn="l" defTabSz="914400" rtl="0" eaLnBrk="1" latinLnBrk="0" hangingPunct="1">
              <a:defRPr sz="1100" b="1" i="0" kern="1200">
                <a:solidFill>
                  <a:schemeClr val="tx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50"/>
              </a:lnSpc>
            </a:pPr>
            <a:fld id="{81D60167-4931-47E6-BA6A-407CBD079E47}" type="slidenum">
              <a:rPr lang="en-IN" smtClean="0"/>
              <a:pPr marL="38100">
                <a:lnSpc>
                  <a:spcPts val="1150"/>
                </a:lnSpc>
              </a:pPr>
              <a:t>17</a:t>
            </a:fld>
            <a:endParaRPr lang="en-IN" dirty="0"/>
          </a:p>
        </p:txBody>
      </p:sp>
    </p:spTree>
    <p:extLst>
      <p:ext uri="{BB962C8B-B14F-4D97-AF65-F5344CB8AC3E}">
        <p14:creationId xmlns:p14="http://schemas.microsoft.com/office/powerpoint/2010/main" val="1962489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18</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908D80C-9427-0B3F-56A4-5F06E51F91D1}"/>
              </a:ext>
            </a:extLst>
          </p:cNvPr>
          <p:cNvSpPr txBox="1"/>
          <p:nvPr/>
        </p:nvSpPr>
        <p:spPr>
          <a:xfrm>
            <a:off x="171372" y="142738"/>
            <a:ext cx="5543628" cy="338554"/>
          </a:xfrm>
          <a:prstGeom prst="rect">
            <a:avLst/>
          </a:prstGeom>
          <a:noFill/>
        </p:spPr>
        <p:txBody>
          <a:bodyPr wrap="square">
            <a:spAutoFit/>
          </a:bodyPr>
          <a:lstStyle/>
          <a:p>
            <a:r>
              <a:rPr lang="en-US" sz="1600" b="1" dirty="0">
                <a:solidFill>
                  <a:schemeClr val="tx1"/>
                </a:solidFill>
                <a:latin typeface="Arial "/>
              </a:rPr>
              <a:t>Global &amp; India WSF Market Demand Supply Outlook</a:t>
            </a:r>
          </a:p>
        </p:txBody>
      </p:sp>
      <p:sp>
        <p:nvSpPr>
          <p:cNvPr id="9" name="Rectangle: Folded Corner 8">
            <a:extLst>
              <a:ext uri="{FF2B5EF4-FFF2-40B4-BE49-F238E27FC236}">
                <a16:creationId xmlns:a16="http://schemas.microsoft.com/office/drawing/2014/main" id="{10EB3744-1388-1D72-029C-84E02F207269}"/>
              </a:ext>
            </a:extLst>
          </p:cNvPr>
          <p:cNvSpPr/>
          <p:nvPr/>
        </p:nvSpPr>
        <p:spPr>
          <a:xfrm>
            <a:off x="178588" y="656077"/>
            <a:ext cx="8813012" cy="5925286"/>
          </a:xfrm>
          <a:prstGeom prst="foldedCorner">
            <a:avLst>
              <a:gd name="adj" fmla="val 4516"/>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lgn="just">
              <a:lnSpc>
                <a:spcPct val="200000"/>
              </a:lnSpc>
              <a:buFont typeface="Arial" panose="020B0604020202020204" pitchFamily="34" charset="0"/>
              <a:buChar char="•"/>
              <a:defRPr/>
            </a:pPr>
            <a:r>
              <a:rPr lang="en-US" sz="1050" dirty="0">
                <a:solidFill>
                  <a:prstClr val="black"/>
                </a:solidFill>
                <a:latin typeface="Verdana" panose="020B0604030504040204" pitchFamily="34" charset="0"/>
                <a:ea typeface="Verdana" panose="020B0604030504040204" pitchFamily="34" charset="0"/>
                <a:cs typeface="Verdana" panose="020B0604030504040204" pitchFamily="34" charset="0"/>
              </a:rPr>
              <a:t>Global water-soluble fertilizer market will be growing with a CAGR of 6.05% till 2030 reaching the market volume of 4813 </a:t>
            </a:r>
            <a:r>
              <a:rPr lang="en-US" sz="1050" dirty="0" err="1">
                <a:solidFill>
                  <a:prstClr val="black"/>
                </a:solidFill>
                <a:latin typeface="Verdana" panose="020B0604030504040204" pitchFamily="34" charset="0"/>
                <a:ea typeface="Verdana" panose="020B0604030504040204" pitchFamily="34" charset="0"/>
                <a:cs typeface="Verdana" panose="020B0604030504040204" pitchFamily="34" charset="0"/>
              </a:rPr>
              <a:t>Kiliotonnes</a:t>
            </a:r>
            <a:r>
              <a:rPr lang="en-US" sz="1050" dirty="0">
                <a:solidFill>
                  <a:prstClr val="black"/>
                </a:solidFill>
                <a:latin typeface="Verdana" panose="020B0604030504040204" pitchFamily="34" charset="0"/>
                <a:ea typeface="Verdana" panose="020B0604030504040204" pitchFamily="34" charset="0"/>
                <a:cs typeface="Verdana" panose="020B0604030504040204" pitchFamily="34" charset="0"/>
              </a:rPr>
              <a:t> in 2030 from 3007 </a:t>
            </a:r>
            <a:r>
              <a:rPr lang="en-US" sz="1050" dirty="0" err="1">
                <a:solidFill>
                  <a:prstClr val="black"/>
                </a:solidFill>
                <a:latin typeface="Verdana" panose="020B0604030504040204" pitchFamily="34" charset="0"/>
                <a:ea typeface="Verdana" panose="020B0604030504040204" pitchFamily="34" charset="0"/>
                <a:cs typeface="Verdana" panose="020B0604030504040204" pitchFamily="34" charset="0"/>
              </a:rPr>
              <a:t>Kilotonnes</a:t>
            </a:r>
            <a:r>
              <a:rPr lang="en-US" sz="1050" dirty="0">
                <a:solidFill>
                  <a:prstClr val="black"/>
                </a:solidFill>
                <a:latin typeface="Verdana" panose="020B0604030504040204" pitchFamily="34" charset="0"/>
                <a:ea typeface="Verdana" panose="020B0604030504040204" pitchFamily="34" charset="0"/>
                <a:cs typeface="Verdana" panose="020B0604030504040204" pitchFamily="34" charset="0"/>
              </a:rPr>
              <a:t> in 2022. Moreover, a significant demand supply gap has been observed in the forecasted period due to hardly enough capacity expansions in the coming years.</a:t>
            </a:r>
          </a:p>
          <a:p>
            <a:pPr algn="just">
              <a:lnSpc>
                <a:spcPct val="200000"/>
              </a:lnSpc>
              <a:defRPr/>
            </a:pPr>
            <a:endParaRPr lang="en-US" sz="105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200000"/>
              </a:lnSpc>
              <a:buFont typeface="Arial" panose="020B0604020202020204" pitchFamily="34" charset="0"/>
              <a:buChar char="•"/>
              <a:defRPr/>
            </a:pPr>
            <a:r>
              <a:rPr lang="en-US" sz="1050" dirty="0">
                <a:solidFill>
                  <a:prstClr val="black"/>
                </a:solidFill>
                <a:latin typeface="Verdana" panose="020B0604030504040204" pitchFamily="34" charset="0"/>
                <a:ea typeface="Verdana" panose="020B0604030504040204" pitchFamily="34" charset="0"/>
                <a:cs typeface="Verdana" panose="020B0604030504040204" pitchFamily="34" charset="0"/>
              </a:rPr>
              <a:t>Furthermore, soil lack of important micronutrients, combined with an increase in demand for micronutrients like Zn, Fe, and others to support plant growth, is positively influencing the demand for water soluble fertilizers. Furthermore, farmers favor drip irrigation since it reduces crop cultivation costs by about 30% while also raising average fruit and vegetable output by nearly 40%. In the next years, this factor is projected to increase demand for water soluble fertilizers.   </a:t>
            </a:r>
          </a:p>
          <a:p>
            <a:pPr marL="171450" indent="-171450" algn="just">
              <a:lnSpc>
                <a:spcPct val="200000"/>
              </a:lnSpc>
              <a:buFont typeface="Arial" panose="020B0604020202020204" pitchFamily="34" charset="0"/>
              <a:buChar char="•"/>
              <a:defRPr/>
            </a:pPr>
            <a:endParaRPr lang="en-US" sz="105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200000"/>
              </a:lnSpc>
              <a:buFont typeface="Arial" panose="020B0604020202020204" pitchFamily="34" charset="0"/>
              <a:buChar char="•"/>
              <a:defRPr/>
            </a:pPr>
            <a:r>
              <a:rPr lang="en-US" sz="1050" dirty="0">
                <a:solidFill>
                  <a:prstClr val="black"/>
                </a:solidFill>
                <a:latin typeface="Verdana" panose="020B0604030504040204" pitchFamily="34" charset="0"/>
                <a:ea typeface="Verdana" panose="020B0604030504040204" pitchFamily="34" charset="0"/>
                <a:cs typeface="Verdana" panose="020B0604030504040204" pitchFamily="34" charset="0"/>
              </a:rPr>
              <a:t>With India's rapidly growing population, there is a growing demand for higher food yields with limited land available for agriculture. Furthermore, excessive usage of inorganic fertilizers causes an accumulation of these chemicals in the crops, which has negative health consequences. Water soluble fertilizers are used to reduce the amount of fertilizer consumed. </a:t>
            </a:r>
          </a:p>
          <a:p>
            <a:pPr marL="171450" indent="-171450" algn="just">
              <a:lnSpc>
                <a:spcPct val="200000"/>
              </a:lnSpc>
              <a:buFont typeface="Arial" panose="020B0604020202020204" pitchFamily="34" charset="0"/>
              <a:buChar char="•"/>
              <a:defRPr/>
            </a:pPr>
            <a:endParaRPr lang="en-US" sz="105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200000"/>
              </a:lnSpc>
              <a:buFont typeface="Arial" panose="020B0604020202020204" pitchFamily="34" charset="0"/>
              <a:buChar char="•"/>
              <a:defRPr/>
            </a:pPr>
            <a:r>
              <a:rPr lang="en-US" sz="1050" dirty="0">
                <a:solidFill>
                  <a:prstClr val="black"/>
                </a:solidFill>
                <a:latin typeface="Verdana" panose="020B0604030504040204" pitchFamily="34" charset="0"/>
                <a:ea typeface="Verdana" panose="020B0604030504040204" pitchFamily="34" charset="0"/>
                <a:cs typeface="Verdana" panose="020B0604030504040204" pitchFamily="34" charset="0"/>
              </a:rPr>
              <a:t>The Indian government is attempting to encourage micro-irrigation by announcing plans and incentives for farmers who embrace it. In collaboration with the National Bank for Agriculture and Rural Development (NABARD), the government has suggested putting 1.6 million hectares under micro-irrigation, with a sum of $ 700 million set aside for the project. These factors are expected to improve water soluble fertilizer sales in India in the coming years.</a:t>
            </a:r>
            <a:endPar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6" name="Slide Number Placeholder 5">
            <a:extLst>
              <a:ext uri="{FF2B5EF4-FFF2-40B4-BE49-F238E27FC236}">
                <a16:creationId xmlns:a16="http://schemas.microsoft.com/office/drawing/2014/main" id="{A6A1EF9C-F521-9091-1E89-B995524ECFF0}"/>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18</a:t>
            </a:fld>
            <a:endParaRPr lang="en-IN" dirty="0"/>
          </a:p>
        </p:txBody>
      </p:sp>
    </p:spTree>
    <p:extLst>
      <p:ext uri="{BB962C8B-B14F-4D97-AF65-F5344CB8AC3E}">
        <p14:creationId xmlns:p14="http://schemas.microsoft.com/office/powerpoint/2010/main" val="3665312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19</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DBF1AEA-930A-507C-7025-24915578D6CC}"/>
              </a:ext>
            </a:extLst>
          </p:cNvPr>
          <p:cNvSpPr txBox="1"/>
          <p:nvPr/>
        </p:nvSpPr>
        <p:spPr>
          <a:xfrm>
            <a:off x="171372" y="69341"/>
            <a:ext cx="6216683" cy="584775"/>
          </a:xfrm>
          <a:prstGeom prst="rect">
            <a:avLst/>
          </a:prstGeom>
          <a:noFill/>
        </p:spPr>
        <p:txBody>
          <a:bodyPr wrap="square">
            <a:spAutoFit/>
          </a:bodyPr>
          <a:lstStyle/>
          <a:p>
            <a:r>
              <a:rPr lang="en-US" sz="1600" b="1" dirty="0">
                <a:solidFill>
                  <a:schemeClr val="tx1"/>
                </a:solidFill>
                <a:latin typeface="Arial "/>
              </a:rPr>
              <a:t>India Overall Production Volume and Output Production by Regions</a:t>
            </a:r>
          </a:p>
        </p:txBody>
      </p:sp>
      <p:sp>
        <p:nvSpPr>
          <p:cNvPr id="9" name="TextBox 8">
            <a:extLst>
              <a:ext uri="{FF2B5EF4-FFF2-40B4-BE49-F238E27FC236}">
                <a16:creationId xmlns:a16="http://schemas.microsoft.com/office/drawing/2014/main" id="{263F0C73-64DA-54CC-E551-4A7F9F1BC22B}"/>
              </a:ext>
            </a:extLst>
          </p:cNvPr>
          <p:cNvSpPr txBox="1"/>
          <p:nvPr/>
        </p:nvSpPr>
        <p:spPr>
          <a:xfrm>
            <a:off x="179948" y="774989"/>
            <a:ext cx="8756758" cy="292068"/>
          </a:xfrm>
          <a:prstGeom prst="rect">
            <a:avLst/>
          </a:prstGeom>
          <a:noFill/>
        </p:spPr>
        <p:txBody>
          <a:bodyPr wrap="square" rtlCol="0">
            <a:spAutoFit/>
          </a:bodyPr>
          <a:lstStyle/>
          <a:p>
            <a:pPr defTabSz="457200">
              <a:lnSpc>
                <a:spcPct val="150000"/>
              </a:lnSpc>
              <a:defRPr/>
            </a:pPr>
            <a:r>
              <a:rPr lang="en-IN"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India Water Soluble Fertilizers Production, By Region, By Volume (</a:t>
            </a:r>
            <a:r>
              <a:rPr lang="en-IN" sz="1000" b="1" dirty="0" err="1">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Kilotonnes</a:t>
            </a:r>
            <a:r>
              <a:rPr lang="en-IN"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a:t>
            </a:r>
            <a:endParaRPr lang="en-IN" sz="1000" b="1" kern="0"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Rectangle: Rounded Corners 10">
            <a:extLst>
              <a:ext uri="{FF2B5EF4-FFF2-40B4-BE49-F238E27FC236}">
                <a16:creationId xmlns:a16="http://schemas.microsoft.com/office/drawing/2014/main" id="{7706E5A8-252F-8F99-243C-B014BA7DB9D0}"/>
              </a:ext>
            </a:extLst>
          </p:cNvPr>
          <p:cNvSpPr/>
          <p:nvPr/>
        </p:nvSpPr>
        <p:spPr>
          <a:xfrm>
            <a:off x="6557276" y="701237"/>
            <a:ext cx="2388931" cy="5964356"/>
          </a:xfrm>
          <a:prstGeom prst="roundRect">
            <a:avLst/>
          </a:prstGeom>
          <a:solidFill>
            <a:schemeClr val="accent6">
              <a:lumMod val="20000"/>
              <a:lumOff val="80000"/>
            </a:schemeClr>
          </a:solidFill>
          <a:ln>
            <a:solidFill>
              <a:schemeClr val="bg2">
                <a:lumMod val="25000"/>
              </a:schemeClr>
            </a:solidFill>
            <a:prstDash val="lgDash"/>
          </a:ln>
        </p:spPr>
        <p:style>
          <a:lnRef idx="2">
            <a:schemeClr val="accent6"/>
          </a:lnRef>
          <a:fillRef idx="1">
            <a:schemeClr val="lt1"/>
          </a:fillRef>
          <a:effectRef idx="0">
            <a:schemeClr val="accent6"/>
          </a:effectRef>
          <a:fontRef idx="minor">
            <a:schemeClr val="dk1"/>
          </a:fontRef>
        </p:style>
        <p:txBody>
          <a:bodyPr rtlCol="0" anchor="t"/>
          <a:lstStyle/>
          <a:p>
            <a:pPr marL="171450" indent="-171450" algn="just" defTabSz="457200">
              <a:lnSpc>
                <a:spcPct val="150000"/>
              </a:lnSpc>
              <a:buFont typeface="Wingdings" panose="05000000000000000000" pitchFamily="2" charset="2"/>
              <a:buChar char="Ø"/>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The western and southern region are the only regions where the production of listed water-soluble fertilizers takes place, due to various factors such as large areas covered under drip irrigation and sprinkle irrigation, in which water-soluble fertilizers are highly used.</a:t>
            </a:r>
          </a:p>
          <a:p>
            <a:pPr marL="171450" indent="-171450" algn="just" defTabSz="457200">
              <a:lnSpc>
                <a:spcPct val="150000"/>
              </a:lnSpc>
              <a:buFont typeface="Wingdings" panose="05000000000000000000" pitchFamily="2" charset="2"/>
              <a:buChar char="Ø"/>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Moreover, Calcium nitrate was being manufactured first time in India by GSFC in 2020. Calcium nitrate was being fully imported till now.</a:t>
            </a:r>
          </a:p>
          <a:p>
            <a:pPr marL="171450" indent="-171450" algn="just" defTabSz="457200">
              <a:lnSpc>
                <a:spcPct val="150000"/>
              </a:lnSpc>
              <a:buFont typeface="Wingdings" panose="05000000000000000000" pitchFamily="2" charset="2"/>
              <a:buChar char="Ø"/>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Currently, GSFC has 10 </a:t>
            </a:r>
            <a:r>
              <a:rPr lang="en-US" sz="1000" dirty="0" err="1">
                <a:solidFill>
                  <a:prstClr val="black"/>
                </a:solidFill>
                <a:latin typeface="Verdana" panose="020B0604030504040204" pitchFamily="34" charset="0"/>
                <a:ea typeface="Verdana" panose="020B0604030504040204" pitchFamily="34" charset="0"/>
                <a:cs typeface="Verdana" panose="020B0604030504040204" pitchFamily="34" charset="0"/>
              </a:rPr>
              <a:t>Kiliotonnes</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of total production capacity of calcium nitrate.</a:t>
            </a:r>
          </a:p>
          <a:p>
            <a:pPr marL="171450" indent="-171450" algn="just" defTabSz="457200">
              <a:lnSpc>
                <a:spcPct val="150000"/>
              </a:lnSpc>
              <a:buFont typeface="Wingdings" panose="05000000000000000000" pitchFamily="2" charset="2"/>
              <a:buChar char="Ø"/>
            </a:pP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 Furthermore, no other listed water-soluble fertilizer is being manufactured in India.</a:t>
            </a:r>
          </a:p>
        </p:txBody>
      </p:sp>
      <p:sp>
        <p:nvSpPr>
          <p:cNvPr id="12" name="Freeform 4">
            <a:extLst>
              <a:ext uri="{FF2B5EF4-FFF2-40B4-BE49-F238E27FC236}">
                <a16:creationId xmlns:a16="http://schemas.microsoft.com/office/drawing/2014/main" id="{8C1A4C61-3703-6134-06F8-5387088FCEFE}"/>
              </a:ext>
            </a:extLst>
          </p:cNvPr>
          <p:cNvSpPr>
            <a:spLocks/>
          </p:cNvSpPr>
          <p:nvPr/>
        </p:nvSpPr>
        <p:spPr bwMode="auto">
          <a:xfrm>
            <a:off x="2250983" y="2661728"/>
            <a:ext cx="1249310" cy="1100833"/>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13" name="Freeform 5">
            <a:extLst>
              <a:ext uri="{FF2B5EF4-FFF2-40B4-BE49-F238E27FC236}">
                <a16:creationId xmlns:a16="http://schemas.microsoft.com/office/drawing/2014/main" id="{9BB85899-5919-D86F-5E4F-FBEA5D86CE71}"/>
              </a:ext>
            </a:extLst>
          </p:cNvPr>
          <p:cNvSpPr>
            <a:spLocks/>
          </p:cNvSpPr>
          <p:nvPr/>
        </p:nvSpPr>
        <p:spPr bwMode="auto">
          <a:xfrm>
            <a:off x="2002893" y="3484831"/>
            <a:ext cx="922954" cy="723816"/>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14" name="Freeform 6">
            <a:extLst>
              <a:ext uri="{FF2B5EF4-FFF2-40B4-BE49-F238E27FC236}">
                <a16:creationId xmlns:a16="http://schemas.microsoft.com/office/drawing/2014/main" id="{AC293DC6-FF1B-DBAD-3284-300C9CB181FF}"/>
              </a:ext>
            </a:extLst>
          </p:cNvPr>
          <p:cNvSpPr>
            <a:spLocks/>
          </p:cNvSpPr>
          <p:nvPr/>
        </p:nvSpPr>
        <p:spPr bwMode="auto">
          <a:xfrm>
            <a:off x="2657086" y="3933798"/>
            <a:ext cx="1243403" cy="992908"/>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fontAlgn="base">
              <a:spcBef>
                <a:spcPct val="0"/>
              </a:spcBef>
              <a:spcAft>
                <a:spcPct val="0"/>
              </a:spcAft>
            </a:pPr>
            <a:endParaRPr lang="zh-CN" altLang="en-US" b="1" kern="0">
              <a:solidFill>
                <a:srgbClr val="000000"/>
              </a:solidFill>
              <a:latin typeface="Arial" charset="0"/>
              <a:ea typeface="等线" panose="02010600030101010101" pitchFamily="2" charset="-122"/>
            </a:endParaRPr>
          </a:p>
        </p:txBody>
      </p:sp>
      <p:sp>
        <p:nvSpPr>
          <p:cNvPr id="15" name="Freeform 7">
            <a:extLst>
              <a:ext uri="{FF2B5EF4-FFF2-40B4-BE49-F238E27FC236}">
                <a16:creationId xmlns:a16="http://schemas.microsoft.com/office/drawing/2014/main" id="{FDA0EA9A-C662-7CAD-A96E-8F995E492265}"/>
              </a:ext>
            </a:extLst>
          </p:cNvPr>
          <p:cNvSpPr>
            <a:spLocks/>
          </p:cNvSpPr>
          <p:nvPr/>
        </p:nvSpPr>
        <p:spPr bwMode="auto">
          <a:xfrm>
            <a:off x="2846107" y="4513713"/>
            <a:ext cx="685201" cy="1070614"/>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19" name="Freeform 9">
            <a:extLst>
              <a:ext uri="{FF2B5EF4-FFF2-40B4-BE49-F238E27FC236}">
                <a16:creationId xmlns:a16="http://schemas.microsoft.com/office/drawing/2014/main" id="{9B225741-F3A1-BA56-4F01-50B3EF225F06}"/>
              </a:ext>
            </a:extLst>
          </p:cNvPr>
          <p:cNvSpPr>
            <a:spLocks/>
          </p:cNvSpPr>
          <p:nvPr/>
        </p:nvSpPr>
        <p:spPr bwMode="auto">
          <a:xfrm>
            <a:off x="2856440" y="3195592"/>
            <a:ext cx="1321670" cy="893618"/>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20" name="Freeform 10">
            <a:extLst>
              <a:ext uri="{FF2B5EF4-FFF2-40B4-BE49-F238E27FC236}">
                <a16:creationId xmlns:a16="http://schemas.microsoft.com/office/drawing/2014/main" id="{E0BAC8C9-DCEA-ABD2-064E-2005C0088D46}"/>
              </a:ext>
            </a:extLst>
          </p:cNvPr>
          <p:cNvSpPr>
            <a:spLocks/>
          </p:cNvSpPr>
          <p:nvPr/>
        </p:nvSpPr>
        <p:spPr bwMode="auto">
          <a:xfrm>
            <a:off x="3346713" y="2638701"/>
            <a:ext cx="1083916" cy="1015932"/>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fontAlgn="base">
              <a:spcBef>
                <a:spcPct val="0"/>
              </a:spcBef>
              <a:spcAft>
                <a:spcPct val="0"/>
              </a:spcAft>
            </a:pPr>
            <a:endParaRPr lang="zh-CN" altLang="en-US" b="1" kern="0">
              <a:solidFill>
                <a:srgbClr val="000000"/>
              </a:solidFill>
              <a:latin typeface="Arial" charset="0"/>
              <a:ea typeface="等线" panose="02010600030101010101" pitchFamily="2" charset="-122"/>
            </a:endParaRPr>
          </a:p>
        </p:txBody>
      </p:sp>
      <p:sp>
        <p:nvSpPr>
          <p:cNvPr id="21" name="Freeform 11">
            <a:extLst>
              <a:ext uri="{FF2B5EF4-FFF2-40B4-BE49-F238E27FC236}">
                <a16:creationId xmlns:a16="http://schemas.microsoft.com/office/drawing/2014/main" id="{6490D4D3-F3DF-7AE2-1BAB-CC30A791C523}"/>
              </a:ext>
            </a:extLst>
          </p:cNvPr>
          <p:cNvSpPr>
            <a:spLocks/>
          </p:cNvSpPr>
          <p:nvPr/>
        </p:nvSpPr>
        <p:spPr bwMode="auto">
          <a:xfrm>
            <a:off x="3619702" y="3618657"/>
            <a:ext cx="964722" cy="990030"/>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22" name="Freeform 12">
            <a:extLst>
              <a:ext uri="{FF2B5EF4-FFF2-40B4-BE49-F238E27FC236}">
                <a16:creationId xmlns:a16="http://schemas.microsoft.com/office/drawing/2014/main" id="{085A75F9-5AE5-5DF2-594B-4999BEC57087}"/>
              </a:ext>
            </a:extLst>
          </p:cNvPr>
          <p:cNvSpPr>
            <a:spLocks/>
          </p:cNvSpPr>
          <p:nvPr/>
        </p:nvSpPr>
        <p:spPr bwMode="auto">
          <a:xfrm>
            <a:off x="3419076" y="2467462"/>
            <a:ext cx="481413" cy="421627"/>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23" name="Freeform 13">
            <a:extLst>
              <a:ext uri="{FF2B5EF4-FFF2-40B4-BE49-F238E27FC236}">
                <a16:creationId xmlns:a16="http://schemas.microsoft.com/office/drawing/2014/main" id="{7B586AE7-FA89-C78D-3FF3-2C4C64C4BEC1}"/>
              </a:ext>
            </a:extLst>
          </p:cNvPr>
          <p:cNvSpPr>
            <a:spLocks/>
          </p:cNvSpPr>
          <p:nvPr/>
        </p:nvSpPr>
        <p:spPr bwMode="auto">
          <a:xfrm>
            <a:off x="4039189" y="3089909"/>
            <a:ext cx="1131292" cy="497893"/>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fontAlgn="base">
              <a:spcBef>
                <a:spcPct val="0"/>
              </a:spcBef>
              <a:spcAft>
                <a:spcPct val="0"/>
              </a:spcAft>
            </a:pPr>
            <a:endParaRPr lang="zh-CN" altLang="en-US" b="1" kern="0">
              <a:solidFill>
                <a:srgbClr val="000000"/>
              </a:solidFill>
              <a:latin typeface="Arial" charset="0"/>
              <a:ea typeface="等线" panose="02010600030101010101" pitchFamily="2" charset="-122"/>
            </a:endParaRPr>
          </a:p>
        </p:txBody>
      </p:sp>
      <p:sp>
        <p:nvSpPr>
          <p:cNvPr id="24" name="Freeform 14">
            <a:extLst>
              <a:ext uri="{FF2B5EF4-FFF2-40B4-BE49-F238E27FC236}">
                <a16:creationId xmlns:a16="http://schemas.microsoft.com/office/drawing/2014/main" id="{E1E91768-4644-01FC-304C-0701A6C34CF8}"/>
              </a:ext>
            </a:extLst>
          </p:cNvPr>
          <p:cNvSpPr>
            <a:spLocks/>
          </p:cNvSpPr>
          <p:nvPr/>
        </p:nvSpPr>
        <p:spPr bwMode="auto">
          <a:xfrm>
            <a:off x="3723767" y="3847458"/>
            <a:ext cx="1418164" cy="761230"/>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25" name="Freeform 15">
            <a:extLst>
              <a:ext uri="{FF2B5EF4-FFF2-40B4-BE49-F238E27FC236}">
                <a16:creationId xmlns:a16="http://schemas.microsoft.com/office/drawing/2014/main" id="{9AB1C43E-0562-7410-B946-B64DF7DF4688}"/>
              </a:ext>
            </a:extLst>
          </p:cNvPr>
          <p:cNvSpPr>
            <a:spLocks/>
          </p:cNvSpPr>
          <p:nvPr/>
        </p:nvSpPr>
        <p:spPr bwMode="auto">
          <a:xfrm>
            <a:off x="4259330" y="3399933"/>
            <a:ext cx="664526" cy="53818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26" name="Freeform 16">
            <a:extLst>
              <a:ext uri="{FF2B5EF4-FFF2-40B4-BE49-F238E27FC236}">
                <a16:creationId xmlns:a16="http://schemas.microsoft.com/office/drawing/2014/main" id="{2843A134-A8C7-72BA-E59B-77699AF13C1A}"/>
              </a:ext>
            </a:extLst>
          </p:cNvPr>
          <p:cNvSpPr>
            <a:spLocks/>
          </p:cNvSpPr>
          <p:nvPr/>
        </p:nvSpPr>
        <p:spPr bwMode="auto">
          <a:xfrm>
            <a:off x="4627035" y="3093424"/>
            <a:ext cx="558202" cy="896496"/>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27" name="Freeform 17">
            <a:extLst>
              <a:ext uri="{FF2B5EF4-FFF2-40B4-BE49-F238E27FC236}">
                <a16:creationId xmlns:a16="http://schemas.microsoft.com/office/drawing/2014/main" id="{84370CDF-C60F-6E5D-8010-FB4EAAECC3D9}"/>
              </a:ext>
            </a:extLst>
          </p:cNvPr>
          <p:cNvSpPr>
            <a:spLocks/>
          </p:cNvSpPr>
          <p:nvPr/>
        </p:nvSpPr>
        <p:spPr bwMode="auto">
          <a:xfrm>
            <a:off x="2986395" y="2537974"/>
            <a:ext cx="434157" cy="515161"/>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28" name="Freeform 18">
            <a:extLst>
              <a:ext uri="{FF2B5EF4-FFF2-40B4-BE49-F238E27FC236}">
                <a16:creationId xmlns:a16="http://schemas.microsoft.com/office/drawing/2014/main" id="{DD06195C-CA32-A585-22DE-91E5EDD3E3FC}"/>
              </a:ext>
            </a:extLst>
          </p:cNvPr>
          <p:cNvSpPr>
            <a:spLocks/>
          </p:cNvSpPr>
          <p:nvPr/>
        </p:nvSpPr>
        <p:spPr bwMode="auto">
          <a:xfrm>
            <a:off x="3154739" y="5277821"/>
            <a:ext cx="655666" cy="864838"/>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29" name="Freeform 19">
            <a:extLst>
              <a:ext uri="{FF2B5EF4-FFF2-40B4-BE49-F238E27FC236}">
                <a16:creationId xmlns:a16="http://schemas.microsoft.com/office/drawing/2014/main" id="{7A379E4A-0AC0-93F8-53EA-39BEA86E8F90}"/>
              </a:ext>
            </a:extLst>
          </p:cNvPr>
          <p:cNvSpPr>
            <a:spLocks/>
          </p:cNvSpPr>
          <p:nvPr/>
        </p:nvSpPr>
        <p:spPr bwMode="auto">
          <a:xfrm>
            <a:off x="2946521" y="5397257"/>
            <a:ext cx="394286" cy="729572"/>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30" name="Freeform 20">
            <a:extLst>
              <a:ext uri="{FF2B5EF4-FFF2-40B4-BE49-F238E27FC236}">
                <a16:creationId xmlns:a16="http://schemas.microsoft.com/office/drawing/2014/main" id="{B9E10575-5D69-FC91-5AA5-59691E117515}"/>
              </a:ext>
            </a:extLst>
          </p:cNvPr>
          <p:cNvSpPr>
            <a:spLocks/>
          </p:cNvSpPr>
          <p:nvPr/>
        </p:nvSpPr>
        <p:spPr bwMode="auto">
          <a:xfrm>
            <a:off x="3160649" y="2179663"/>
            <a:ext cx="465169" cy="457601"/>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31" name="Freeform 21">
            <a:extLst>
              <a:ext uri="{FF2B5EF4-FFF2-40B4-BE49-F238E27FC236}">
                <a16:creationId xmlns:a16="http://schemas.microsoft.com/office/drawing/2014/main" id="{66DB2E96-A44A-D4E9-4440-ED5E4182C3E7}"/>
              </a:ext>
            </a:extLst>
          </p:cNvPr>
          <p:cNvSpPr>
            <a:spLocks/>
          </p:cNvSpPr>
          <p:nvPr/>
        </p:nvSpPr>
        <p:spPr bwMode="auto">
          <a:xfrm>
            <a:off x="2764883" y="1560891"/>
            <a:ext cx="1041092" cy="758352"/>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32" name="Freeform 22">
            <a:extLst>
              <a:ext uri="{FF2B5EF4-FFF2-40B4-BE49-F238E27FC236}">
                <a16:creationId xmlns:a16="http://schemas.microsoft.com/office/drawing/2014/main" id="{D9D3E1D0-326E-B69B-956D-4EEFC5507404}"/>
              </a:ext>
            </a:extLst>
          </p:cNvPr>
          <p:cNvSpPr>
            <a:spLocks/>
          </p:cNvSpPr>
          <p:nvPr/>
        </p:nvSpPr>
        <p:spPr bwMode="auto">
          <a:xfrm>
            <a:off x="2897789" y="2289742"/>
            <a:ext cx="443018" cy="453285"/>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33" name="Freeform 23">
            <a:extLst>
              <a:ext uri="{FF2B5EF4-FFF2-40B4-BE49-F238E27FC236}">
                <a16:creationId xmlns:a16="http://schemas.microsoft.com/office/drawing/2014/main" id="{A1483E12-2C2C-39FF-9EE1-FD798D8E49C9}"/>
              </a:ext>
            </a:extLst>
          </p:cNvPr>
          <p:cNvSpPr>
            <a:spLocks/>
          </p:cNvSpPr>
          <p:nvPr/>
        </p:nvSpPr>
        <p:spPr bwMode="auto">
          <a:xfrm>
            <a:off x="5174899" y="2886208"/>
            <a:ext cx="869792" cy="651866"/>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34" name="Freeform 24">
            <a:extLst>
              <a:ext uri="{FF2B5EF4-FFF2-40B4-BE49-F238E27FC236}">
                <a16:creationId xmlns:a16="http://schemas.microsoft.com/office/drawing/2014/main" id="{7CECD248-27C2-D19A-AC78-C01218DDEDD2}"/>
              </a:ext>
            </a:extLst>
          </p:cNvPr>
          <p:cNvSpPr>
            <a:spLocks/>
          </p:cNvSpPr>
          <p:nvPr/>
        </p:nvSpPr>
        <p:spPr bwMode="auto">
          <a:xfrm>
            <a:off x="5421513" y="2651654"/>
            <a:ext cx="813676" cy="503649"/>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35" name="Freeform 25">
            <a:extLst>
              <a:ext uri="{FF2B5EF4-FFF2-40B4-BE49-F238E27FC236}">
                <a16:creationId xmlns:a16="http://schemas.microsoft.com/office/drawing/2014/main" id="{128FF471-8242-A82C-623B-CF31AA4F195A}"/>
              </a:ext>
            </a:extLst>
          </p:cNvPr>
          <p:cNvSpPr>
            <a:spLocks/>
          </p:cNvSpPr>
          <p:nvPr/>
        </p:nvSpPr>
        <p:spPr bwMode="auto">
          <a:xfrm>
            <a:off x="5694707" y="3136594"/>
            <a:ext cx="268764" cy="210094"/>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36" name="Freeform 26">
            <a:extLst>
              <a:ext uri="{FF2B5EF4-FFF2-40B4-BE49-F238E27FC236}">
                <a16:creationId xmlns:a16="http://schemas.microsoft.com/office/drawing/2014/main" id="{3B43AA37-D640-04FD-534C-3890BD079EA9}"/>
              </a:ext>
            </a:extLst>
          </p:cNvPr>
          <p:cNvSpPr>
            <a:spLocks/>
          </p:cNvSpPr>
          <p:nvPr/>
        </p:nvSpPr>
        <p:spPr bwMode="auto">
          <a:xfrm>
            <a:off x="5666652" y="3274740"/>
            <a:ext cx="261381" cy="276287"/>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37" name="Freeform 27">
            <a:extLst>
              <a:ext uri="{FF2B5EF4-FFF2-40B4-BE49-F238E27FC236}">
                <a16:creationId xmlns:a16="http://schemas.microsoft.com/office/drawing/2014/main" id="{338AEDE1-8DB6-8685-CB8F-63994B1C8D4F}"/>
              </a:ext>
            </a:extLst>
          </p:cNvPr>
          <p:cNvSpPr>
            <a:spLocks/>
          </p:cNvSpPr>
          <p:nvPr/>
        </p:nvSpPr>
        <p:spPr bwMode="auto">
          <a:xfrm>
            <a:off x="5510784" y="3493468"/>
            <a:ext cx="298440" cy="379895"/>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38" name="Freeform 28">
            <a:extLst>
              <a:ext uri="{FF2B5EF4-FFF2-40B4-BE49-F238E27FC236}">
                <a16:creationId xmlns:a16="http://schemas.microsoft.com/office/drawing/2014/main" id="{830EA136-27E1-77D9-469A-77CC7E59BA20}"/>
              </a:ext>
            </a:extLst>
          </p:cNvPr>
          <p:cNvSpPr>
            <a:spLocks/>
          </p:cNvSpPr>
          <p:nvPr/>
        </p:nvSpPr>
        <p:spPr bwMode="auto">
          <a:xfrm>
            <a:off x="4914999" y="2946646"/>
            <a:ext cx="124045" cy="166924"/>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39" name="Freeform 29">
            <a:extLst>
              <a:ext uri="{FF2B5EF4-FFF2-40B4-BE49-F238E27FC236}">
                <a16:creationId xmlns:a16="http://schemas.microsoft.com/office/drawing/2014/main" id="{90B9E328-727F-94BA-DF8D-50E2B73C248A}"/>
              </a:ext>
            </a:extLst>
          </p:cNvPr>
          <p:cNvSpPr>
            <a:spLocks/>
          </p:cNvSpPr>
          <p:nvPr/>
        </p:nvSpPr>
        <p:spPr bwMode="auto">
          <a:xfrm>
            <a:off x="2773744" y="4906563"/>
            <a:ext cx="93034" cy="151095"/>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40" name="Freeform 30">
            <a:extLst>
              <a:ext uri="{FF2B5EF4-FFF2-40B4-BE49-F238E27FC236}">
                <a16:creationId xmlns:a16="http://schemas.microsoft.com/office/drawing/2014/main" id="{85471B0C-974D-50C8-0E75-8BEB2804BBCF}"/>
              </a:ext>
            </a:extLst>
          </p:cNvPr>
          <p:cNvSpPr>
            <a:spLocks/>
          </p:cNvSpPr>
          <p:nvPr/>
        </p:nvSpPr>
        <p:spPr bwMode="auto">
          <a:xfrm>
            <a:off x="5415606" y="3484834"/>
            <a:ext cx="159486" cy="251825"/>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41" name="Freeform 31">
            <a:extLst>
              <a:ext uri="{FF2B5EF4-FFF2-40B4-BE49-F238E27FC236}">
                <a16:creationId xmlns:a16="http://schemas.microsoft.com/office/drawing/2014/main" id="{AA830444-F1FB-79E8-97F3-BB0871811C31}"/>
              </a:ext>
            </a:extLst>
          </p:cNvPr>
          <p:cNvSpPr>
            <a:spLocks/>
          </p:cNvSpPr>
          <p:nvPr/>
        </p:nvSpPr>
        <p:spPr bwMode="auto">
          <a:xfrm>
            <a:off x="5185240" y="3240204"/>
            <a:ext cx="423821" cy="176997"/>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42" name="Freeform 41">
            <a:extLst>
              <a:ext uri="{FF2B5EF4-FFF2-40B4-BE49-F238E27FC236}">
                <a16:creationId xmlns:a16="http://schemas.microsoft.com/office/drawing/2014/main" id="{51C3521C-4F95-B621-9125-2F53E1615C54}"/>
              </a:ext>
            </a:extLst>
          </p:cNvPr>
          <p:cNvSpPr>
            <a:spLocks/>
          </p:cNvSpPr>
          <p:nvPr/>
        </p:nvSpPr>
        <p:spPr bwMode="auto">
          <a:xfrm>
            <a:off x="3327519" y="2870382"/>
            <a:ext cx="57593" cy="64755"/>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43" name="Freeform 42">
            <a:extLst>
              <a:ext uri="{FF2B5EF4-FFF2-40B4-BE49-F238E27FC236}">
                <a16:creationId xmlns:a16="http://schemas.microsoft.com/office/drawing/2014/main" id="{B9EBA34D-A040-D5A7-1C99-47222F172CE8}"/>
              </a:ext>
            </a:extLst>
          </p:cNvPr>
          <p:cNvSpPr>
            <a:spLocks/>
          </p:cNvSpPr>
          <p:nvPr/>
        </p:nvSpPr>
        <p:spPr bwMode="auto">
          <a:xfrm>
            <a:off x="3699654" y="5666350"/>
            <a:ext cx="36919" cy="34536"/>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44" name="Freeform 43">
            <a:extLst>
              <a:ext uri="{FF2B5EF4-FFF2-40B4-BE49-F238E27FC236}">
                <a16:creationId xmlns:a16="http://schemas.microsoft.com/office/drawing/2014/main" id="{91EF4585-43D2-BEC0-7E87-9BB7B2BD5AA1}"/>
              </a:ext>
            </a:extLst>
          </p:cNvPr>
          <p:cNvSpPr>
            <a:spLocks/>
          </p:cNvSpPr>
          <p:nvPr/>
        </p:nvSpPr>
        <p:spPr bwMode="auto">
          <a:xfrm>
            <a:off x="3687840" y="5505186"/>
            <a:ext cx="36919" cy="44609"/>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45" name="Freeform 44">
            <a:extLst>
              <a:ext uri="{FF2B5EF4-FFF2-40B4-BE49-F238E27FC236}">
                <a16:creationId xmlns:a16="http://schemas.microsoft.com/office/drawing/2014/main" id="{17BF03DF-22C4-E1B7-A002-DB88A9A66AF4}"/>
              </a:ext>
            </a:extLst>
          </p:cNvPr>
          <p:cNvSpPr>
            <a:spLocks/>
          </p:cNvSpPr>
          <p:nvPr/>
        </p:nvSpPr>
        <p:spPr bwMode="auto">
          <a:xfrm>
            <a:off x="4095417" y="4759782"/>
            <a:ext cx="26581" cy="23024"/>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46" name="Freeform 45">
            <a:extLst>
              <a:ext uri="{FF2B5EF4-FFF2-40B4-BE49-F238E27FC236}">
                <a16:creationId xmlns:a16="http://schemas.microsoft.com/office/drawing/2014/main" id="{4348CFC8-7CCB-D9B1-99D6-CCDBA90DF10C}"/>
              </a:ext>
            </a:extLst>
          </p:cNvPr>
          <p:cNvSpPr>
            <a:spLocks/>
          </p:cNvSpPr>
          <p:nvPr/>
        </p:nvSpPr>
        <p:spPr bwMode="auto">
          <a:xfrm>
            <a:off x="3027741" y="5535404"/>
            <a:ext cx="19198" cy="18707"/>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47" name="Freeform 72">
            <a:extLst>
              <a:ext uri="{FF2B5EF4-FFF2-40B4-BE49-F238E27FC236}">
                <a16:creationId xmlns:a16="http://schemas.microsoft.com/office/drawing/2014/main" id="{FE6A5E4B-1E2B-8CCB-8CBD-F30141EAEB16}"/>
              </a:ext>
            </a:extLst>
          </p:cNvPr>
          <p:cNvSpPr>
            <a:spLocks/>
          </p:cNvSpPr>
          <p:nvPr/>
        </p:nvSpPr>
        <p:spPr bwMode="auto">
          <a:xfrm>
            <a:off x="3286168" y="2516385"/>
            <a:ext cx="39872" cy="34536"/>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grpSp>
        <p:nvGrpSpPr>
          <p:cNvPr id="58" name="Group 57">
            <a:extLst>
              <a:ext uri="{FF2B5EF4-FFF2-40B4-BE49-F238E27FC236}">
                <a16:creationId xmlns:a16="http://schemas.microsoft.com/office/drawing/2014/main" id="{21F19E9E-8B11-ED6B-2133-EEC9368A0EE7}"/>
              </a:ext>
            </a:extLst>
          </p:cNvPr>
          <p:cNvGrpSpPr/>
          <p:nvPr/>
        </p:nvGrpSpPr>
        <p:grpSpPr>
          <a:xfrm>
            <a:off x="2686620" y="4172671"/>
            <a:ext cx="50209" cy="51804"/>
            <a:chOff x="2686620" y="4172671"/>
            <a:chExt cx="50209" cy="51804"/>
          </a:xfrm>
        </p:grpSpPr>
        <p:sp>
          <p:nvSpPr>
            <p:cNvPr id="49" name="Freeform 79">
              <a:extLst>
                <a:ext uri="{FF2B5EF4-FFF2-40B4-BE49-F238E27FC236}">
                  <a16:creationId xmlns:a16="http://schemas.microsoft.com/office/drawing/2014/main" id="{2EA729AB-F24A-9FFB-FA61-F155559473E6}"/>
                </a:ext>
              </a:extLst>
            </p:cNvPr>
            <p:cNvSpPr>
              <a:spLocks/>
            </p:cNvSpPr>
            <p:nvPr/>
          </p:nvSpPr>
          <p:spPr bwMode="auto">
            <a:xfrm>
              <a:off x="2686620" y="4172984"/>
              <a:ext cx="50209" cy="51491"/>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50" name="Freeform 80">
              <a:extLst>
                <a:ext uri="{FF2B5EF4-FFF2-40B4-BE49-F238E27FC236}">
                  <a16:creationId xmlns:a16="http://schemas.microsoft.com/office/drawing/2014/main" id="{F67670A3-52DD-E5EE-95E0-DE2FFD8DB11B}"/>
                </a:ext>
              </a:extLst>
            </p:cNvPr>
            <p:cNvSpPr>
              <a:spLocks/>
            </p:cNvSpPr>
            <p:nvPr/>
          </p:nvSpPr>
          <p:spPr bwMode="auto">
            <a:xfrm>
              <a:off x="2688374" y="4172671"/>
              <a:ext cx="10237" cy="7985"/>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grpSp>
      <p:grpSp>
        <p:nvGrpSpPr>
          <p:cNvPr id="18" name="Group 17">
            <a:extLst>
              <a:ext uri="{FF2B5EF4-FFF2-40B4-BE49-F238E27FC236}">
                <a16:creationId xmlns:a16="http://schemas.microsoft.com/office/drawing/2014/main" id="{B1F9D2CF-E2FD-7D2A-E843-D9A4108D4D30}"/>
              </a:ext>
            </a:extLst>
          </p:cNvPr>
          <p:cNvGrpSpPr/>
          <p:nvPr/>
        </p:nvGrpSpPr>
        <p:grpSpPr>
          <a:xfrm>
            <a:off x="2403086" y="4107919"/>
            <a:ext cx="301252" cy="58999"/>
            <a:chOff x="2403086" y="4107919"/>
            <a:chExt cx="301252" cy="58999"/>
          </a:xfrm>
        </p:grpSpPr>
        <p:sp>
          <p:nvSpPr>
            <p:cNvPr id="52" name="Freeform 77">
              <a:extLst>
                <a:ext uri="{FF2B5EF4-FFF2-40B4-BE49-F238E27FC236}">
                  <a16:creationId xmlns:a16="http://schemas.microsoft.com/office/drawing/2014/main" id="{48FC3E07-5DCF-9DD9-7D45-3539841B2636}"/>
                </a:ext>
              </a:extLst>
            </p:cNvPr>
            <p:cNvSpPr>
              <a:spLocks/>
            </p:cNvSpPr>
            <p:nvPr/>
          </p:nvSpPr>
          <p:spPr bwMode="auto">
            <a:xfrm>
              <a:off x="2691047" y="4149650"/>
              <a:ext cx="13291" cy="17268"/>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grpSp>
          <p:nvGrpSpPr>
            <p:cNvPr id="53" name="Group 315">
              <a:extLst>
                <a:ext uri="{FF2B5EF4-FFF2-40B4-BE49-F238E27FC236}">
                  <a16:creationId xmlns:a16="http://schemas.microsoft.com/office/drawing/2014/main" id="{3DB76031-ABDB-6DB4-1103-8A79FCE8117C}"/>
                </a:ext>
              </a:extLst>
            </p:cNvPr>
            <p:cNvGrpSpPr>
              <a:grpSpLocks/>
            </p:cNvGrpSpPr>
            <p:nvPr/>
          </p:nvGrpSpPr>
          <p:grpSpPr bwMode="auto">
            <a:xfrm>
              <a:off x="2403086" y="4107919"/>
              <a:ext cx="17721" cy="5756"/>
              <a:chOff x="2478" y="4937"/>
              <a:chExt cx="10011" cy="3255"/>
            </a:xfrm>
          </p:grpSpPr>
          <p:sp>
            <p:nvSpPr>
              <p:cNvPr id="54" name="Freeform 316">
                <a:extLst>
                  <a:ext uri="{FF2B5EF4-FFF2-40B4-BE49-F238E27FC236}">
                    <a16:creationId xmlns:a16="http://schemas.microsoft.com/office/drawing/2014/main" id="{7F1B3BE9-F0AA-1C41-E102-F3B777D01C7C}"/>
                  </a:ext>
                </a:extLst>
              </p:cNvPr>
              <p:cNvSpPr>
                <a:spLocks/>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55" name="Freeform 317">
                <a:extLst>
                  <a:ext uri="{FF2B5EF4-FFF2-40B4-BE49-F238E27FC236}">
                    <a16:creationId xmlns:a16="http://schemas.microsoft.com/office/drawing/2014/main" id="{0EEFF72C-415E-36EA-4EC3-A388E926E76E}"/>
                  </a:ext>
                </a:extLst>
              </p:cNvPr>
              <p:cNvSpPr>
                <a:spLocks/>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grpSp>
      </p:grpSp>
      <p:sp>
        <p:nvSpPr>
          <p:cNvPr id="56" name="Freeform 4">
            <a:extLst>
              <a:ext uri="{FF2B5EF4-FFF2-40B4-BE49-F238E27FC236}">
                <a16:creationId xmlns:a16="http://schemas.microsoft.com/office/drawing/2014/main" id="{BD9BABC1-DACF-86FE-C85B-10962326A7EF}"/>
              </a:ext>
            </a:extLst>
          </p:cNvPr>
          <p:cNvSpPr>
            <a:spLocks/>
          </p:cNvSpPr>
          <p:nvPr/>
        </p:nvSpPr>
        <p:spPr bwMode="auto">
          <a:xfrm>
            <a:off x="3346713" y="4279157"/>
            <a:ext cx="686678" cy="628842"/>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57" name="Freeform 4">
            <a:extLst>
              <a:ext uri="{FF2B5EF4-FFF2-40B4-BE49-F238E27FC236}">
                <a16:creationId xmlns:a16="http://schemas.microsoft.com/office/drawing/2014/main" id="{6511698C-B624-3301-224A-B5F87A34B3DC}"/>
              </a:ext>
            </a:extLst>
          </p:cNvPr>
          <p:cNvSpPr>
            <a:spLocks/>
          </p:cNvSpPr>
          <p:nvPr/>
        </p:nvSpPr>
        <p:spPr bwMode="auto">
          <a:xfrm>
            <a:off x="3247773" y="4382768"/>
            <a:ext cx="1244880" cy="1037517"/>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cxnSp>
        <p:nvCxnSpPr>
          <p:cNvPr id="63" name="肘形连接符 197">
            <a:extLst>
              <a:ext uri="{FF2B5EF4-FFF2-40B4-BE49-F238E27FC236}">
                <a16:creationId xmlns:a16="http://schemas.microsoft.com/office/drawing/2014/main" id="{4EA719B3-E4BD-D796-C4A1-E7973B2384F6}"/>
              </a:ext>
            </a:extLst>
          </p:cNvPr>
          <p:cNvCxnSpPr>
            <a:cxnSpLocks/>
            <a:stCxn id="64" idx="6"/>
          </p:cNvCxnSpPr>
          <p:nvPr/>
        </p:nvCxnSpPr>
        <p:spPr>
          <a:xfrm>
            <a:off x="3505341" y="5147270"/>
            <a:ext cx="916312" cy="180265"/>
          </a:xfrm>
          <a:prstGeom prst="bentConnector3">
            <a:avLst>
              <a:gd name="adj1" fmla="val 50000"/>
            </a:avLst>
          </a:prstGeom>
          <a:ln>
            <a:headEnd/>
            <a:tailEnd/>
          </a:ln>
        </p:spPr>
        <p:style>
          <a:lnRef idx="1">
            <a:schemeClr val="dk1"/>
          </a:lnRef>
          <a:fillRef idx="0">
            <a:schemeClr val="dk1"/>
          </a:fillRef>
          <a:effectRef idx="0">
            <a:schemeClr val="dk1"/>
          </a:effectRef>
          <a:fontRef idx="minor">
            <a:schemeClr val="tx1"/>
          </a:fontRef>
        </p:style>
      </p:cxnSp>
      <p:sp>
        <p:nvSpPr>
          <p:cNvPr id="64" name="Oval 25">
            <a:extLst>
              <a:ext uri="{FF2B5EF4-FFF2-40B4-BE49-F238E27FC236}">
                <a16:creationId xmlns:a16="http://schemas.microsoft.com/office/drawing/2014/main" id="{4B8FAB99-3BE4-BDC5-5579-6661F5631325}"/>
              </a:ext>
            </a:extLst>
          </p:cNvPr>
          <p:cNvSpPr>
            <a:spLocks noChangeArrowheads="1"/>
          </p:cNvSpPr>
          <p:nvPr/>
        </p:nvSpPr>
        <p:spPr bwMode="gray">
          <a:xfrm>
            <a:off x="3404113" y="5097949"/>
            <a:ext cx="101228" cy="98641"/>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defTabSz="457200"/>
            <a:endParaRPr lang="zh-CN" altLang="en-US" kern="0" dirty="0">
              <a:solidFill>
                <a:sysClr val="windowText" lastClr="000000"/>
              </a:solidFill>
              <a:latin typeface="Calibri" pitchFamily="34" charset="0"/>
              <a:ea typeface="等线" panose="02010600030101010101" pitchFamily="2" charset="-122"/>
            </a:endParaRPr>
          </a:p>
        </p:txBody>
      </p:sp>
      <p:grpSp>
        <p:nvGrpSpPr>
          <p:cNvPr id="17" name="Group 16">
            <a:extLst>
              <a:ext uri="{FF2B5EF4-FFF2-40B4-BE49-F238E27FC236}">
                <a16:creationId xmlns:a16="http://schemas.microsoft.com/office/drawing/2014/main" id="{D8AE0445-DF92-04A1-EAF2-07476CD4EB8A}"/>
              </a:ext>
            </a:extLst>
          </p:cNvPr>
          <p:cNvGrpSpPr/>
          <p:nvPr/>
        </p:nvGrpSpPr>
        <p:grpSpPr>
          <a:xfrm>
            <a:off x="4366505" y="4388025"/>
            <a:ext cx="1690354" cy="1127229"/>
            <a:chOff x="4366505" y="4388025"/>
            <a:chExt cx="1690354" cy="1127229"/>
          </a:xfrm>
        </p:grpSpPr>
        <p:sp>
          <p:nvSpPr>
            <p:cNvPr id="66" name="圆角矩形 200">
              <a:extLst>
                <a:ext uri="{FF2B5EF4-FFF2-40B4-BE49-F238E27FC236}">
                  <a16:creationId xmlns:a16="http://schemas.microsoft.com/office/drawing/2014/main" id="{44EBFC03-DC4A-3C19-FF38-5634387C2D53}"/>
                </a:ext>
              </a:extLst>
            </p:cNvPr>
            <p:cNvSpPr/>
            <p:nvPr/>
          </p:nvSpPr>
          <p:spPr>
            <a:xfrm>
              <a:off x="4366505" y="4532683"/>
              <a:ext cx="1690354" cy="982571"/>
            </a:xfrm>
            <a:prstGeom prst="roundRect">
              <a:avLst>
                <a:gd name="adj" fmla="val 11361"/>
              </a:avLst>
            </a:prstGeom>
            <a:noFill/>
            <a:ln w="9525">
              <a:noFill/>
              <a:prstDash val="sysDash"/>
              <a:miter lim="800000"/>
              <a:headEnd/>
              <a:tailEnd/>
            </a:ln>
          </p:spPr>
          <p:txBody>
            <a:bodyPr wrap="none" lIns="91405" tIns="45703" rIns="91405" bIns="45703" anchor="ctr"/>
            <a:lstStyle/>
            <a:p>
              <a:pPr defTabSz="913706">
                <a:defRPr/>
              </a:pPr>
              <a:r>
                <a:rPr lang="en-US" altLang="zh-CN" kern="0" dirty="0">
                  <a:solidFill>
                    <a:sysClr val="windowText" lastClr="000000"/>
                  </a:solidFill>
                  <a:latin typeface="Calibri" pitchFamily="34" charset="0"/>
                  <a:ea typeface="微软雅黑" pitchFamily="34" charset="-122"/>
                  <a:cs typeface="Calibri" pitchFamily="34" charset="0"/>
                </a:rPr>
                <a:t>          </a:t>
              </a:r>
              <a:endParaRPr lang="zh-CN" altLang="en-US" kern="0" dirty="0">
                <a:solidFill>
                  <a:sysClr val="windowText" lastClr="000000"/>
                </a:solidFill>
                <a:latin typeface="Calibri" pitchFamily="34" charset="0"/>
                <a:ea typeface="微软雅黑" pitchFamily="34" charset="-122"/>
                <a:cs typeface="Calibri" pitchFamily="34" charset="0"/>
              </a:endParaRPr>
            </a:p>
          </p:txBody>
        </p:sp>
        <p:sp>
          <p:nvSpPr>
            <p:cNvPr id="67" name="圆角矩形 45">
              <a:extLst>
                <a:ext uri="{FF2B5EF4-FFF2-40B4-BE49-F238E27FC236}">
                  <a16:creationId xmlns:a16="http://schemas.microsoft.com/office/drawing/2014/main" id="{F3B8CCAC-F053-3BC1-CE57-1119D27F2B69}"/>
                </a:ext>
              </a:extLst>
            </p:cNvPr>
            <p:cNvSpPr/>
            <p:nvPr/>
          </p:nvSpPr>
          <p:spPr>
            <a:xfrm>
              <a:off x="4475868" y="4388025"/>
              <a:ext cx="1471628" cy="322024"/>
            </a:xfrm>
            <a:prstGeom prst="roundRect">
              <a:avLst>
                <a:gd name="adj" fmla="val 50000"/>
              </a:avLst>
            </a:prstGeom>
            <a:solidFill>
              <a:srgbClr val="4BAFC8"/>
            </a:solidFill>
            <a:ln w="19050" cmpd="sng">
              <a:no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ctr" defTabSz="457200" fontAlgn="base">
                <a:spcBef>
                  <a:spcPct val="0"/>
                </a:spcBef>
                <a:spcAft>
                  <a:spcPct val="0"/>
                </a:spcAft>
              </a:pPr>
              <a:r>
                <a:rPr lang="en-US" altLang="zh-CN" sz="1400" b="1" kern="0" dirty="0">
                  <a:solidFill>
                    <a:prstClr val="black"/>
                  </a:solidFill>
                  <a:latin typeface="Calibri" panose="020F0502020204030204"/>
                  <a:ea typeface="等线" panose="02010600030101010101" pitchFamily="2" charset="-122"/>
                </a:rPr>
                <a:t>South India</a:t>
              </a:r>
            </a:p>
          </p:txBody>
        </p:sp>
      </p:grpSp>
      <p:graphicFrame>
        <p:nvGraphicFramePr>
          <p:cNvPr id="69" name="Table 68">
            <a:extLst>
              <a:ext uri="{FF2B5EF4-FFF2-40B4-BE49-F238E27FC236}">
                <a16:creationId xmlns:a16="http://schemas.microsoft.com/office/drawing/2014/main" id="{E9950DF5-E514-ADD2-D30C-E83DAE781B78}"/>
              </a:ext>
            </a:extLst>
          </p:cNvPr>
          <p:cNvGraphicFramePr>
            <a:graphicFrameLocks noGrp="1"/>
          </p:cNvGraphicFramePr>
          <p:nvPr>
            <p:extLst>
              <p:ext uri="{D42A27DB-BD31-4B8C-83A1-F6EECF244321}">
                <p14:modId xmlns:p14="http://schemas.microsoft.com/office/powerpoint/2010/main" val="3356164237"/>
              </p:ext>
            </p:extLst>
          </p:nvPr>
        </p:nvGraphicFramePr>
        <p:xfrm>
          <a:off x="4473731" y="4734158"/>
          <a:ext cx="1433700" cy="803377"/>
        </p:xfrm>
        <a:graphic>
          <a:graphicData uri="http://schemas.openxmlformats.org/drawingml/2006/table">
            <a:tbl>
              <a:tblPr/>
              <a:tblGrid>
                <a:gridCol w="1433700">
                  <a:extLst>
                    <a:ext uri="{9D8B030D-6E8A-4147-A177-3AD203B41FA5}">
                      <a16:colId xmlns:a16="http://schemas.microsoft.com/office/drawing/2014/main" val="1643007477"/>
                    </a:ext>
                  </a:extLst>
                </a:gridCol>
              </a:tblGrid>
              <a:tr h="273511">
                <a:tc>
                  <a:txBody>
                    <a:bodyPr/>
                    <a:lstStyle/>
                    <a:p>
                      <a:pPr algn="ctr"/>
                      <a:r>
                        <a:rPr lang="en-US" sz="900" b="1" dirty="0">
                          <a:solidFill>
                            <a:schemeClr val="tx1"/>
                          </a:solidFill>
                          <a:latin typeface="Verdana" panose="020B0604030504040204" pitchFamily="34" charset="0"/>
                          <a:ea typeface="Verdana" panose="020B0604030504040204" pitchFamily="34" charset="0"/>
                          <a:cs typeface="Verdana" panose="020B0604030504040204" pitchFamily="34" charset="0"/>
                        </a:rPr>
                        <a:t>FY2021</a:t>
                      </a:r>
                    </a:p>
                    <a:p>
                      <a:pPr algn="ctr"/>
                      <a:endParaRPr lang="en-US"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marL="118440" marR="118440" anchor="ctr">
                    <a:lnL w="12700" cap="flat" cmpd="sng" algn="ctr">
                      <a:no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652600974"/>
                  </a:ext>
                </a:extLst>
              </a:tr>
              <a:tr h="437617">
                <a:tc>
                  <a:txBody>
                    <a:bodyP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0.93</a:t>
                      </a:r>
                    </a:p>
                  </a:txBody>
                  <a:tcPr marL="118440" marR="118440" anchor="ctr">
                    <a:lnL w="12700" cap="flat" cmpd="sng" algn="ctr">
                      <a:no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noFill/>
                      <a:prstDash val="sysDash"/>
                      <a:round/>
                      <a:headEnd type="none" w="med" len="med"/>
                      <a:tailEnd type="none" w="med" len="med"/>
                    </a:lnB>
                  </a:tcPr>
                </a:tc>
                <a:extLst>
                  <a:ext uri="{0D108BD9-81ED-4DB2-BD59-A6C34878D82A}">
                    <a16:rowId xmlns:a16="http://schemas.microsoft.com/office/drawing/2014/main" val="237343903"/>
                  </a:ext>
                </a:extLst>
              </a:tr>
            </a:tbl>
          </a:graphicData>
        </a:graphic>
      </p:graphicFrame>
      <p:grpSp>
        <p:nvGrpSpPr>
          <p:cNvPr id="16" name="Group 15">
            <a:extLst>
              <a:ext uri="{FF2B5EF4-FFF2-40B4-BE49-F238E27FC236}">
                <a16:creationId xmlns:a16="http://schemas.microsoft.com/office/drawing/2014/main" id="{E4F406EA-5E36-6064-FB86-B49F7C504207}"/>
              </a:ext>
            </a:extLst>
          </p:cNvPr>
          <p:cNvGrpSpPr/>
          <p:nvPr/>
        </p:nvGrpSpPr>
        <p:grpSpPr>
          <a:xfrm>
            <a:off x="298578" y="3304708"/>
            <a:ext cx="1673618" cy="1100833"/>
            <a:chOff x="333759" y="3304708"/>
            <a:chExt cx="1673618" cy="1100833"/>
          </a:xfrm>
        </p:grpSpPr>
        <p:sp>
          <p:nvSpPr>
            <p:cNvPr id="77" name="圆角矩形 182">
              <a:extLst>
                <a:ext uri="{FF2B5EF4-FFF2-40B4-BE49-F238E27FC236}">
                  <a16:creationId xmlns:a16="http://schemas.microsoft.com/office/drawing/2014/main" id="{158674E9-4CD3-4B5B-71F6-87E24136C49A}"/>
                </a:ext>
              </a:extLst>
            </p:cNvPr>
            <p:cNvSpPr/>
            <p:nvPr/>
          </p:nvSpPr>
          <p:spPr>
            <a:xfrm>
              <a:off x="333759" y="3445979"/>
              <a:ext cx="1673618" cy="959562"/>
            </a:xfrm>
            <a:prstGeom prst="roundRect">
              <a:avLst>
                <a:gd name="adj" fmla="val 11361"/>
              </a:avLst>
            </a:prstGeom>
            <a:noFill/>
            <a:ln w="9525">
              <a:noFill/>
              <a:prstDash val="solid"/>
              <a:miter lim="800000"/>
              <a:headEnd/>
              <a:tailEnd/>
            </a:ln>
          </p:spPr>
          <p:txBody>
            <a:bodyPr wrap="none" lIns="91405" tIns="45703" rIns="91405" bIns="45703" anchor="ctr"/>
            <a:lstStyle/>
            <a:p>
              <a:pPr defTabSz="913706">
                <a:defRPr/>
              </a:pPr>
              <a:r>
                <a:rPr lang="en-US" altLang="zh-CN" kern="0" dirty="0">
                  <a:solidFill>
                    <a:sysClr val="windowText" lastClr="000000"/>
                  </a:solidFill>
                  <a:latin typeface="Calibri" pitchFamily="34" charset="0"/>
                  <a:ea typeface="微软雅黑" pitchFamily="34" charset="-122"/>
                  <a:cs typeface="Calibri" pitchFamily="34" charset="0"/>
                </a:rPr>
                <a:t>          </a:t>
              </a:r>
              <a:endParaRPr lang="zh-CN" altLang="en-US" kern="0" dirty="0">
                <a:solidFill>
                  <a:sysClr val="windowText" lastClr="000000"/>
                </a:solidFill>
                <a:latin typeface="Calibri" pitchFamily="34" charset="0"/>
                <a:ea typeface="微软雅黑" pitchFamily="34" charset="-122"/>
                <a:cs typeface="Calibri" pitchFamily="34" charset="0"/>
              </a:endParaRPr>
            </a:p>
          </p:txBody>
        </p:sp>
        <p:sp>
          <p:nvSpPr>
            <p:cNvPr id="78" name="圆角矩形 45">
              <a:extLst>
                <a:ext uri="{FF2B5EF4-FFF2-40B4-BE49-F238E27FC236}">
                  <a16:creationId xmlns:a16="http://schemas.microsoft.com/office/drawing/2014/main" id="{F8F254E1-78FB-D3AD-DE90-483E091DBB1D}"/>
                </a:ext>
              </a:extLst>
            </p:cNvPr>
            <p:cNvSpPr/>
            <p:nvPr/>
          </p:nvSpPr>
          <p:spPr>
            <a:xfrm>
              <a:off x="434754" y="3304708"/>
              <a:ext cx="1471628" cy="314483"/>
            </a:xfrm>
            <a:prstGeom prst="roundRect">
              <a:avLst>
                <a:gd name="adj" fmla="val 50000"/>
              </a:avLst>
            </a:prstGeom>
            <a:solidFill>
              <a:srgbClr val="73BC44"/>
            </a:solidFill>
            <a:ln w="19050" cmpd="sng">
              <a:no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ctr" defTabSz="457200" fontAlgn="base">
                <a:spcBef>
                  <a:spcPct val="0"/>
                </a:spcBef>
                <a:spcAft>
                  <a:spcPct val="0"/>
                </a:spcAft>
              </a:pPr>
              <a:r>
                <a:rPr lang="en-US" altLang="zh-CN" sz="1400" b="1" kern="0" dirty="0">
                  <a:solidFill>
                    <a:prstClr val="black"/>
                  </a:solidFill>
                  <a:latin typeface="Calibri" panose="020F0502020204030204"/>
                  <a:ea typeface="等线" panose="02010600030101010101" pitchFamily="2" charset="-122"/>
                </a:rPr>
                <a:t>West India </a:t>
              </a:r>
            </a:p>
          </p:txBody>
        </p:sp>
      </p:grpSp>
      <p:graphicFrame>
        <p:nvGraphicFramePr>
          <p:cNvPr id="79" name="Table 78">
            <a:extLst>
              <a:ext uri="{FF2B5EF4-FFF2-40B4-BE49-F238E27FC236}">
                <a16:creationId xmlns:a16="http://schemas.microsoft.com/office/drawing/2014/main" id="{965C04C6-6E53-56B8-F5C6-38EDBD90C0FE}"/>
              </a:ext>
            </a:extLst>
          </p:cNvPr>
          <p:cNvGraphicFramePr>
            <a:graphicFrameLocks noGrp="1"/>
          </p:cNvGraphicFramePr>
          <p:nvPr>
            <p:extLst>
              <p:ext uri="{D42A27DB-BD31-4B8C-83A1-F6EECF244321}">
                <p14:modId xmlns:p14="http://schemas.microsoft.com/office/powerpoint/2010/main" val="4114787607"/>
              </p:ext>
            </p:extLst>
          </p:nvPr>
        </p:nvGraphicFramePr>
        <p:xfrm>
          <a:off x="495756" y="3642401"/>
          <a:ext cx="1331447" cy="813544"/>
        </p:xfrm>
        <a:graphic>
          <a:graphicData uri="http://schemas.openxmlformats.org/drawingml/2006/table">
            <a:tbl>
              <a:tblPr/>
              <a:tblGrid>
                <a:gridCol w="1331447">
                  <a:extLst>
                    <a:ext uri="{9D8B030D-6E8A-4147-A177-3AD203B41FA5}">
                      <a16:colId xmlns:a16="http://schemas.microsoft.com/office/drawing/2014/main" val="1643007477"/>
                    </a:ext>
                  </a:extLst>
                </a:gridCol>
              </a:tblGrid>
              <a:tr h="406772">
                <a:tc>
                  <a:txBody>
                    <a:bodyPr/>
                    <a:lstStyle/>
                    <a:p>
                      <a:pPr algn="ctr"/>
                      <a:r>
                        <a:rPr lang="en-US" sz="900" b="1" dirty="0">
                          <a:solidFill>
                            <a:schemeClr val="tx1"/>
                          </a:solidFill>
                          <a:latin typeface="Verdana" panose="020B0604030504040204" pitchFamily="34" charset="0"/>
                          <a:ea typeface="Verdana" panose="020B0604030504040204" pitchFamily="34" charset="0"/>
                          <a:cs typeface="Verdana" panose="020B0604030504040204" pitchFamily="34" charset="0"/>
                        </a:rPr>
                        <a:t>FY2021</a:t>
                      </a:r>
                    </a:p>
                  </a:txBody>
                  <a:tcPr marL="118440" marR="118440" anchor="ctr">
                    <a:lnL w="12700" cap="flat" cmpd="sng" algn="ctr">
                      <a:no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1652600974"/>
                  </a:ext>
                </a:extLst>
              </a:tr>
              <a:tr h="406772">
                <a:tc>
                  <a:txBody>
                    <a:bodyPr/>
                    <a:lstStyle/>
                    <a:p>
                      <a:pPr algn="ctr"/>
                      <a:r>
                        <a:rPr lang="en-US" sz="1000" dirty="0">
                          <a:solidFill>
                            <a:schemeClr val="tx1"/>
                          </a:solidFill>
                          <a:latin typeface="Verdana" panose="020B0604030504040204" pitchFamily="34" charset="0"/>
                          <a:ea typeface="Verdana" panose="020B0604030504040204" pitchFamily="34" charset="0"/>
                          <a:cs typeface="Verdana" panose="020B0604030504040204" pitchFamily="34" charset="0"/>
                        </a:rPr>
                        <a:t>1.57</a:t>
                      </a:r>
                    </a:p>
                  </a:txBody>
                  <a:tcPr marL="118440" marR="118440" anchor="ctr">
                    <a:lnL w="12700" cap="flat" cmpd="sng" algn="ctr">
                      <a:no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noFill/>
                      <a:prstDash val="sysDash"/>
                      <a:round/>
                      <a:headEnd type="none" w="med" len="med"/>
                      <a:tailEnd type="none" w="med" len="med"/>
                    </a:lnB>
                  </a:tcPr>
                </a:tc>
                <a:extLst>
                  <a:ext uri="{0D108BD9-81ED-4DB2-BD59-A6C34878D82A}">
                    <a16:rowId xmlns:a16="http://schemas.microsoft.com/office/drawing/2014/main" val="237343903"/>
                  </a:ext>
                </a:extLst>
              </a:tr>
            </a:tbl>
          </a:graphicData>
        </a:graphic>
      </p:graphicFrame>
      <p:cxnSp>
        <p:nvCxnSpPr>
          <p:cNvPr id="80" name="肘形连接符 197">
            <a:extLst>
              <a:ext uri="{FF2B5EF4-FFF2-40B4-BE49-F238E27FC236}">
                <a16:creationId xmlns:a16="http://schemas.microsoft.com/office/drawing/2014/main" id="{335BC502-BE6C-D593-AED9-06F015BB07F5}"/>
              </a:ext>
            </a:extLst>
          </p:cNvPr>
          <p:cNvCxnSpPr>
            <a:cxnSpLocks/>
          </p:cNvCxnSpPr>
          <p:nvPr/>
        </p:nvCxnSpPr>
        <p:spPr>
          <a:xfrm>
            <a:off x="2011680" y="4242816"/>
            <a:ext cx="834426" cy="116232"/>
          </a:xfrm>
          <a:prstGeom prst="bentConnector3">
            <a:avLst>
              <a:gd name="adj1" fmla="val 50000"/>
            </a:avLst>
          </a:prstGeom>
          <a:ln>
            <a:headEnd/>
            <a:tailEnd/>
          </a:ln>
        </p:spPr>
        <p:style>
          <a:lnRef idx="1">
            <a:schemeClr val="dk1"/>
          </a:lnRef>
          <a:fillRef idx="0">
            <a:schemeClr val="dk1"/>
          </a:fillRef>
          <a:effectRef idx="0">
            <a:schemeClr val="dk1"/>
          </a:effectRef>
          <a:fontRef idx="minor">
            <a:schemeClr val="tx1"/>
          </a:fontRef>
        </p:style>
      </p:cxnSp>
      <p:sp>
        <p:nvSpPr>
          <p:cNvPr id="81" name="Oval 25">
            <a:extLst>
              <a:ext uri="{FF2B5EF4-FFF2-40B4-BE49-F238E27FC236}">
                <a16:creationId xmlns:a16="http://schemas.microsoft.com/office/drawing/2014/main" id="{56F67FDF-D785-AAE6-97D1-5E1AB75F1A25}"/>
              </a:ext>
            </a:extLst>
          </p:cNvPr>
          <p:cNvSpPr>
            <a:spLocks noChangeArrowheads="1"/>
          </p:cNvSpPr>
          <p:nvPr/>
        </p:nvSpPr>
        <p:spPr bwMode="gray">
          <a:xfrm>
            <a:off x="2811327" y="4306900"/>
            <a:ext cx="101228" cy="98641"/>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defTabSz="457200"/>
            <a:endParaRPr lang="zh-CN" altLang="en-US" kern="0" dirty="0">
              <a:solidFill>
                <a:sysClr val="windowText" lastClr="000000"/>
              </a:solidFill>
              <a:latin typeface="Calibri" pitchFamily="34" charset="0"/>
              <a:ea typeface="等线" panose="02010600030101010101" pitchFamily="2" charset="-122"/>
            </a:endParaRPr>
          </a:p>
        </p:txBody>
      </p:sp>
      <p:sp>
        <p:nvSpPr>
          <p:cNvPr id="62" name="Freeform 4">
            <a:extLst>
              <a:ext uri="{FF2B5EF4-FFF2-40B4-BE49-F238E27FC236}">
                <a16:creationId xmlns:a16="http://schemas.microsoft.com/office/drawing/2014/main" id="{3F1ABCC8-BB72-C6DB-7095-DFF88DDE58B6}"/>
              </a:ext>
            </a:extLst>
          </p:cNvPr>
          <p:cNvSpPr>
            <a:spLocks/>
          </p:cNvSpPr>
          <p:nvPr/>
        </p:nvSpPr>
        <p:spPr bwMode="auto">
          <a:xfrm>
            <a:off x="2250983" y="2663565"/>
            <a:ext cx="1249310" cy="1100833"/>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68" name="Freeform 10">
            <a:extLst>
              <a:ext uri="{FF2B5EF4-FFF2-40B4-BE49-F238E27FC236}">
                <a16:creationId xmlns:a16="http://schemas.microsoft.com/office/drawing/2014/main" id="{9A93807C-E4BD-4C18-F67B-708586F286D2}"/>
              </a:ext>
            </a:extLst>
          </p:cNvPr>
          <p:cNvSpPr>
            <a:spLocks/>
          </p:cNvSpPr>
          <p:nvPr/>
        </p:nvSpPr>
        <p:spPr bwMode="auto">
          <a:xfrm>
            <a:off x="3346713" y="2640538"/>
            <a:ext cx="1083916" cy="1015932"/>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fontAlgn="base">
              <a:spcBef>
                <a:spcPct val="0"/>
              </a:spcBef>
              <a:spcAft>
                <a:spcPct val="0"/>
              </a:spcAft>
            </a:pPr>
            <a:endParaRPr lang="zh-CN" altLang="en-US" b="1" kern="0">
              <a:solidFill>
                <a:srgbClr val="000000"/>
              </a:solidFill>
              <a:latin typeface="Arial" charset="0"/>
              <a:ea typeface="等线" panose="02010600030101010101" pitchFamily="2" charset="-122"/>
            </a:endParaRPr>
          </a:p>
        </p:txBody>
      </p:sp>
      <p:sp>
        <p:nvSpPr>
          <p:cNvPr id="70" name="Freeform 12">
            <a:extLst>
              <a:ext uri="{FF2B5EF4-FFF2-40B4-BE49-F238E27FC236}">
                <a16:creationId xmlns:a16="http://schemas.microsoft.com/office/drawing/2014/main" id="{BED442E7-3D96-EBA3-C5B7-26745B4219E6}"/>
              </a:ext>
            </a:extLst>
          </p:cNvPr>
          <p:cNvSpPr>
            <a:spLocks/>
          </p:cNvSpPr>
          <p:nvPr/>
        </p:nvSpPr>
        <p:spPr bwMode="auto">
          <a:xfrm>
            <a:off x="3419076" y="2469299"/>
            <a:ext cx="481413" cy="421627"/>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71" name="Freeform 17">
            <a:extLst>
              <a:ext uri="{FF2B5EF4-FFF2-40B4-BE49-F238E27FC236}">
                <a16:creationId xmlns:a16="http://schemas.microsoft.com/office/drawing/2014/main" id="{6FDADDAF-D179-5541-32E2-6BE685878D58}"/>
              </a:ext>
            </a:extLst>
          </p:cNvPr>
          <p:cNvSpPr>
            <a:spLocks/>
          </p:cNvSpPr>
          <p:nvPr/>
        </p:nvSpPr>
        <p:spPr bwMode="auto">
          <a:xfrm>
            <a:off x="2986395" y="2539811"/>
            <a:ext cx="434157" cy="515161"/>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72" name="Freeform 20">
            <a:extLst>
              <a:ext uri="{FF2B5EF4-FFF2-40B4-BE49-F238E27FC236}">
                <a16:creationId xmlns:a16="http://schemas.microsoft.com/office/drawing/2014/main" id="{CFA5C3FA-C002-2748-DE32-91E3FE6D57A4}"/>
              </a:ext>
            </a:extLst>
          </p:cNvPr>
          <p:cNvSpPr>
            <a:spLocks/>
          </p:cNvSpPr>
          <p:nvPr/>
        </p:nvSpPr>
        <p:spPr bwMode="auto">
          <a:xfrm>
            <a:off x="3160649" y="2181500"/>
            <a:ext cx="465169" cy="457601"/>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74" name="Freeform 16">
            <a:extLst>
              <a:ext uri="{FF2B5EF4-FFF2-40B4-BE49-F238E27FC236}">
                <a16:creationId xmlns:a16="http://schemas.microsoft.com/office/drawing/2014/main" id="{9895B3C3-E3F2-FF33-9168-36BEE91FBD5A}"/>
              </a:ext>
            </a:extLst>
          </p:cNvPr>
          <p:cNvSpPr>
            <a:spLocks/>
          </p:cNvSpPr>
          <p:nvPr/>
        </p:nvSpPr>
        <p:spPr bwMode="auto">
          <a:xfrm>
            <a:off x="4627035" y="3093691"/>
            <a:ext cx="558202" cy="896496"/>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75" name="Freeform 24">
            <a:extLst>
              <a:ext uri="{FF2B5EF4-FFF2-40B4-BE49-F238E27FC236}">
                <a16:creationId xmlns:a16="http://schemas.microsoft.com/office/drawing/2014/main" id="{80170A05-8B25-8896-DF0A-B9390F5F1123}"/>
              </a:ext>
            </a:extLst>
          </p:cNvPr>
          <p:cNvSpPr>
            <a:spLocks/>
          </p:cNvSpPr>
          <p:nvPr/>
        </p:nvSpPr>
        <p:spPr bwMode="auto">
          <a:xfrm>
            <a:off x="5421513" y="2651921"/>
            <a:ext cx="813676" cy="503649"/>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82" name="Freeform 25">
            <a:extLst>
              <a:ext uri="{FF2B5EF4-FFF2-40B4-BE49-F238E27FC236}">
                <a16:creationId xmlns:a16="http://schemas.microsoft.com/office/drawing/2014/main" id="{D7247488-2869-07FE-CEED-7F2313C855E1}"/>
              </a:ext>
            </a:extLst>
          </p:cNvPr>
          <p:cNvSpPr>
            <a:spLocks/>
          </p:cNvSpPr>
          <p:nvPr/>
        </p:nvSpPr>
        <p:spPr bwMode="auto">
          <a:xfrm>
            <a:off x="5694707" y="3136861"/>
            <a:ext cx="268764" cy="210094"/>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83" name="Freeform 31">
            <a:extLst>
              <a:ext uri="{FF2B5EF4-FFF2-40B4-BE49-F238E27FC236}">
                <a16:creationId xmlns:a16="http://schemas.microsoft.com/office/drawing/2014/main" id="{7AD120A0-EBA7-BA20-0095-000FF17F7862}"/>
              </a:ext>
            </a:extLst>
          </p:cNvPr>
          <p:cNvSpPr>
            <a:spLocks/>
          </p:cNvSpPr>
          <p:nvPr/>
        </p:nvSpPr>
        <p:spPr bwMode="auto">
          <a:xfrm>
            <a:off x="5185240" y="3240471"/>
            <a:ext cx="423821" cy="176997"/>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84" name="Freeform 4">
            <a:extLst>
              <a:ext uri="{FF2B5EF4-FFF2-40B4-BE49-F238E27FC236}">
                <a16:creationId xmlns:a16="http://schemas.microsoft.com/office/drawing/2014/main" id="{B7D9AAA1-5DDF-3DA1-D692-F7C34B2987BA}"/>
              </a:ext>
            </a:extLst>
          </p:cNvPr>
          <p:cNvSpPr>
            <a:spLocks/>
          </p:cNvSpPr>
          <p:nvPr/>
        </p:nvSpPr>
        <p:spPr bwMode="auto">
          <a:xfrm>
            <a:off x="2250983" y="2663832"/>
            <a:ext cx="1249310" cy="1100833"/>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85" name="Freeform 10">
            <a:extLst>
              <a:ext uri="{FF2B5EF4-FFF2-40B4-BE49-F238E27FC236}">
                <a16:creationId xmlns:a16="http://schemas.microsoft.com/office/drawing/2014/main" id="{13D5B180-E396-8AE4-5894-62BA0FCC3F12}"/>
              </a:ext>
            </a:extLst>
          </p:cNvPr>
          <p:cNvSpPr>
            <a:spLocks/>
          </p:cNvSpPr>
          <p:nvPr/>
        </p:nvSpPr>
        <p:spPr bwMode="auto">
          <a:xfrm>
            <a:off x="3346713" y="2640805"/>
            <a:ext cx="1083916" cy="1015932"/>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fontAlgn="base">
              <a:spcBef>
                <a:spcPct val="0"/>
              </a:spcBef>
              <a:spcAft>
                <a:spcPct val="0"/>
              </a:spcAft>
            </a:pPr>
            <a:endParaRPr lang="zh-CN" altLang="en-US" b="1" kern="0">
              <a:solidFill>
                <a:srgbClr val="000000"/>
              </a:solidFill>
              <a:latin typeface="Arial" charset="0"/>
              <a:ea typeface="等线" panose="02010600030101010101" pitchFamily="2" charset="-122"/>
            </a:endParaRPr>
          </a:p>
        </p:txBody>
      </p:sp>
      <p:sp>
        <p:nvSpPr>
          <p:cNvPr id="86" name="Freeform 12">
            <a:extLst>
              <a:ext uri="{FF2B5EF4-FFF2-40B4-BE49-F238E27FC236}">
                <a16:creationId xmlns:a16="http://schemas.microsoft.com/office/drawing/2014/main" id="{DF898243-7773-8A92-FF3C-E7F101EEE6FD}"/>
              </a:ext>
            </a:extLst>
          </p:cNvPr>
          <p:cNvSpPr>
            <a:spLocks/>
          </p:cNvSpPr>
          <p:nvPr/>
        </p:nvSpPr>
        <p:spPr bwMode="auto">
          <a:xfrm>
            <a:off x="3419076" y="2469566"/>
            <a:ext cx="481413" cy="421627"/>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87" name="Freeform 17">
            <a:extLst>
              <a:ext uri="{FF2B5EF4-FFF2-40B4-BE49-F238E27FC236}">
                <a16:creationId xmlns:a16="http://schemas.microsoft.com/office/drawing/2014/main" id="{728B45ED-8CDD-FA93-EB27-46791EAFF072}"/>
              </a:ext>
            </a:extLst>
          </p:cNvPr>
          <p:cNvSpPr>
            <a:spLocks/>
          </p:cNvSpPr>
          <p:nvPr/>
        </p:nvSpPr>
        <p:spPr bwMode="auto">
          <a:xfrm>
            <a:off x="2986395" y="2540078"/>
            <a:ext cx="434157" cy="515161"/>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88" name="Freeform 20">
            <a:extLst>
              <a:ext uri="{FF2B5EF4-FFF2-40B4-BE49-F238E27FC236}">
                <a16:creationId xmlns:a16="http://schemas.microsoft.com/office/drawing/2014/main" id="{532CE651-16B2-74BC-40DB-23384A8DC6E9}"/>
              </a:ext>
            </a:extLst>
          </p:cNvPr>
          <p:cNvSpPr>
            <a:spLocks/>
          </p:cNvSpPr>
          <p:nvPr/>
        </p:nvSpPr>
        <p:spPr bwMode="auto">
          <a:xfrm>
            <a:off x="3160649" y="2181767"/>
            <a:ext cx="465169" cy="457601"/>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90" name="Freeform 15">
            <a:extLst>
              <a:ext uri="{FF2B5EF4-FFF2-40B4-BE49-F238E27FC236}">
                <a16:creationId xmlns:a16="http://schemas.microsoft.com/office/drawing/2014/main" id="{C321D7F5-8973-433D-7C30-FA4BB3BDD115}"/>
              </a:ext>
            </a:extLst>
          </p:cNvPr>
          <p:cNvSpPr>
            <a:spLocks/>
          </p:cNvSpPr>
          <p:nvPr/>
        </p:nvSpPr>
        <p:spPr bwMode="auto">
          <a:xfrm>
            <a:off x="4071060" y="3399358"/>
            <a:ext cx="1041066" cy="53818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91" name="Freeform 28">
            <a:extLst>
              <a:ext uri="{FF2B5EF4-FFF2-40B4-BE49-F238E27FC236}">
                <a16:creationId xmlns:a16="http://schemas.microsoft.com/office/drawing/2014/main" id="{757BCC35-5605-ACEC-59B4-AC049EFCDF35}"/>
              </a:ext>
            </a:extLst>
          </p:cNvPr>
          <p:cNvSpPr>
            <a:spLocks/>
          </p:cNvSpPr>
          <p:nvPr/>
        </p:nvSpPr>
        <p:spPr bwMode="auto">
          <a:xfrm>
            <a:off x="4879856" y="2946071"/>
            <a:ext cx="194332" cy="166924"/>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92" name="Freeform 16">
            <a:extLst>
              <a:ext uri="{FF2B5EF4-FFF2-40B4-BE49-F238E27FC236}">
                <a16:creationId xmlns:a16="http://schemas.microsoft.com/office/drawing/2014/main" id="{73780273-42A7-7AA9-DCE8-6F0FA7ED9380}"/>
              </a:ext>
            </a:extLst>
          </p:cNvPr>
          <p:cNvSpPr>
            <a:spLocks/>
          </p:cNvSpPr>
          <p:nvPr/>
        </p:nvSpPr>
        <p:spPr bwMode="auto">
          <a:xfrm>
            <a:off x="4468888" y="3093116"/>
            <a:ext cx="874496" cy="896496"/>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93" name="Freeform 24">
            <a:extLst>
              <a:ext uri="{FF2B5EF4-FFF2-40B4-BE49-F238E27FC236}">
                <a16:creationId xmlns:a16="http://schemas.microsoft.com/office/drawing/2014/main" id="{020E24BC-E83C-B434-4496-0F382CFFBE06}"/>
              </a:ext>
            </a:extLst>
          </p:cNvPr>
          <p:cNvSpPr>
            <a:spLocks/>
          </p:cNvSpPr>
          <p:nvPr/>
        </p:nvSpPr>
        <p:spPr bwMode="auto">
          <a:xfrm>
            <a:off x="5190986" y="2651346"/>
            <a:ext cx="1274730" cy="503649"/>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dirty="0">
              <a:solidFill>
                <a:sysClr val="windowText" lastClr="000000"/>
              </a:solidFill>
              <a:latin typeface="Calibri" panose="020F0502020204030204"/>
              <a:ea typeface="等线" panose="02010600030101010101" pitchFamily="2" charset="-122"/>
            </a:endParaRPr>
          </a:p>
        </p:txBody>
      </p:sp>
      <p:sp>
        <p:nvSpPr>
          <p:cNvPr id="94" name="Freeform 25">
            <a:extLst>
              <a:ext uri="{FF2B5EF4-FFF2-40B4-BE49-F238E27FC236}">
                <a16:creationId xmlns:a16="http://schemas.microsoft.com/office/drawing/2014/main" id="{4991ECFF-6823-B028-9F54-6011DE290DBF}"/>
              </a:ext>
            </a:extLst>
          </p:cNvPr>
          <p:cNvSpPr>
            <a:spLocks/>
          </p:cNvSpPr>
          <p:nvPr/>
        </p:nvSpPr>
        <p:spPr bwMode="auto">
          <a:xfrm>
            <a:off x="5618562" y="3136286"/>
            <a:ext cx="421054" cy="210094"/>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95" name="Freeform 31">
            <a:extLst>
              <a:ext uri="{FF2B5EF4-FFF2-40B4-BE49-F238E27FC236}">
                <a16:creationId xmlns:a16="http://schemas.microsoft.com/office/drawing/2014/main" id="{F32D0915-0632-5647-EEED-E1D4576AEF9F}"/>
              </a:ext>
            </a:extLst>
          </p:cNvPr>
          <p:cNvSpPr>
            <a:spLocks/>
          </p:cNvSpPr>
          <p:nvPr/>
        </p:nvSpPr>
        <p:spPr bwMode="auto">
          <a:xfrm>
            <a:off x="5065166" y="3239896"/>
            <a:ext cx="663970" cy="176997"/>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96" name="Freeform 4">
            <a:extLst>
              <a:ext uri="{FF2B5EF4-FFF2-40B4-BE49-F238E27FC236}">
                <a16:creationId xmlns:a16="http://schemas.microsoft.com/office/drawing/2014/main" id="{7C266835-F651-8077-AD43-493224FDAE2E}"/>
              </a:ext>
            </a:extLst>
          </p:cNvPr>
          <p:cNvSpPr>
            <a:spLocks/>
          </p:cNvSpPr>
          <p:nvPr/>
        </p:nvSpPr>
        <p:spPr bwMode="auto">
          <a:xfrm>
            <a:off x="1897034" y="2663257"/>
            <a:ext cx="1957208" cy="1100833"/>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97" name="Freeform 10">
            <a:extLst>
              <a:ext uri="{FF2B5EF4-FFF2-40B4-BE49-F238E27FC236}">
                <a16:creationId xmlns:a16="http://schemas.microsoft.com/office/drawing/2014/main" id="{43B2A355-09B1-846F-247A-A5D827DA5DEC}"/>
              </a:ext>
            </a:extLst>
          </p:cNvPr>
          <p:cNvSpPr>
            <a:spLocks/>
          </p:cNvSpPr>
          <p:nvPr/>
        </p:nvSpPr>
        <p:spPr bwMode="auto">
          <a:xfrm>
            <a:off x="3039623" y="2640230"/>
            <a:ext cx="1698096" cy="1015932"/>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fontAlgn="base">
              <a:spcBef>
                <a:spcPct val="0"/>
              </a:spcBef>
              <a:spcAft>
                <a:spcPct val="0"/>
              </a:spcAft>
            </a:pPr>
            <a:endParaRPr lang="zh-CN" altLang="en-US" b="1" kern="0">
              <a:solidFill>
                <a:srgbClr val="000000"/>
              </a:solidFill>
              <a:latin typeface="Arial" charset="0"/>
              <a:ea typeface="等线" panose="02010600030101010101" pitchFamily="2" charset="-122"/>
            </a:endParaRPr>
          </a:p>
        </p:txBody>
      </p:sp>
      <p:sp>
        <p:nvSpPr>
          <p:cNvPr id="98" name="Freeform 12">
            <a:extLst>
              <a:ext uri="{FF2B5EF4-FFF2-40B4-BE49-F238E27FC236}">
                <a16:creationId xmlns:a16="http://schemas.microsoft.com/office/drawing/2014/main" id="{4BDB0CE4-E331-1145-6246-154409788055}"/>
              </a:ext>
            </a:extLst>
          </p:cNvPr>
          <p:cNvSpPr>
            <a:spLocks/>
          </p:cNvSpPr>
          <p:nvPr/>
        </p:nvSpPr>
        <p:spPr bwMode="auto">
          <a:xfrm>
            <a:off x="3282685" y="2468991"/>
            <a:ext cx="754196" cy="421627"/>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99" name="Freeform 17">
            <a:extLst>
              <a:ext uri="{FF2B5EF4-FFF2-40B4-BE49-F238E27FC236}">
                <a16:creationId xmlns:a16="http://schemas.microsoft.com/office/drawing/2014/main" id="{1F76726E-2E5C-D22E-C8E6-F1EA6983AAF6}"/>
              </a:ext>
            </a:extLst>
          </p:cNvPr>
          <p:cNvSpPr>
            <a:spLocks/>
          </p:cNvSpPr>
          <p:nvPr/>
        </p:nvSpPr>
        <p:spPr bwMode="auto">
          <a:xfrm>
            <a:off x="2863393" y="2539503"/>
            <a:ext cx="680162" cy="515161"/>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100" name="Freeform 20">
            <a:extLst>
              <a:ext uri="{FF2B5EF4-FFF2-40B4-BE49-F238E27FC236}">
                <a16:creationId xmlns:a16="http://schemas.microsoft.com/office/drawing/2014/main" id="{98C5C4BC-92F1-4343-9356-DEBC1692DA7A}"/>
              </a:ext>
            </a:extLst>
          </p:cNvPr>
          <p:cNvSpPr>
            <a:spLocks/>
          </p:cNvSpPr>
          <p:nvPr/>
        </p:nvSpPr>
        <p:spPr bwMode="auto">
          <a:xfrm>
            <a:off x="3028861" y="2181192"/>
            <a:ext cx="728746" cy="457601"/>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101" name="Freeform 21">
            <a:extLst>
              <a:ext uri="{FF2B5EF4-FFF2-40B4-BE49-F238E27FC236}">
                <a16:creationId xmlns:a16="http://schemas.microsoft.com/office/drawing/2014/main" id="{8583EF7C-EF79-CFAD-E40F-196F0128E50D}"/>
              </a:ext>
            </a:extLst>
          </p:cNvPr>
          <p:cNvSpPr>
            <a:spLocks/>
          </p:cNvSpPr>
          <p:nvPr/>
        </p:nvSpPr>
        <p:spPr bwMode="auto">
          <a:xfrm>
            <a:off x="2736829" y="1520996"/>
            <a:ext cx="1117413" cy="810113"/>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chemeClr val="bg1">
              <a:lumMod val="50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457200"/>
            <a:endParaRPr lang="zh-CN" altLang="en-US" kern="0">
              <a:solidFill>
                <a:sysClr val="windowText" lastClr="000000"/>
              </a:solidFill>
              <a:latin typeface="Calibri" panose="020F0502020204030204"/>
              <a:ea typeface="等线" panose="02010600030101010101" pitchFamily="2" charset="-122"/>
            </a:endParaRPr>
          </a:p>
        </p:txBody>
      </p:sp>
      <p:sp>
        <p:nvSpPr>
          <p:cNvPr id="4" name="Slide Number Placeholder 3">
            <a:extLst>
              <a:ext uri="{FF2B5EF4-FFF2-40B4-BE49-F238E27FC236}">
                <a16:creationId xmlns:a16="http://schemas.microsoft.com/office/drawing/2014/main" id="{F0006C43-8E01-5AF3-D401-BFC1F691B01A}"/>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19</a:t>
            </a:fld>
            <a:endParaRPr lang="en-IN" dirty="0"/>
          </a:p>
        </p:txBody>
      </p:sp>
    </p:spTree>
    <p:extLst>
      <p:ext uri="{BB962C8B-B14F-4D97-AF65-F5344CB8AC3E}">
        <p14:creationId xmlns:p14="http://schemas.microsoft.com/office/powerpoint/2010/main" val="804667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3736" y="103631"/>
            <a:ext cx="4398645" cy="466725"/>
          </a:xfrm>
          <a:custGeom>
            <a:avLst/>
            <a:gdLst/>
            <a:ahLst/>
            <a:cxnLst/>
            <a:rect l="l" t="t" r="r" b="b"/>
            <a:pathLst>
              <a:path w="4398645" h="466725">
                <a:moveTo>
                  <a:pt x="4398264" y="0"/>
                </a:moveTo>
                <a:lnTo>
                  <a:pt x="0" y="0"/>
                </a:lnTo>
                <a:lnTo>
                  <a:pt x="0" y="466344"/>
                </a:lnTo>
                <a:lnTo>
                  <a:pt x="4398264" y="466344"/>
                </a:lnTo>
                <a:lnTo>
                  <a:pt x="4398264" y="0"/>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p:nvPr/>
        </p:nvSpPr>
        <p:spPr>
          <a:xfrm>
            <a:off x="0" y="6681215"/>
            <a:ext cx="9144000" cy="177165"/>
          </a:xfrm>
          <a:custGeom>
            <a:avLst/>
            <a:gdLst/>
            <a:ahLst/>
            <a:cxnLst/>
            <a:rect l="l" t="t" r="r" b="b"/>
            <a:pathLst>
              <a:path w="9144000" h="177165">
                <a:moveTo>
                  <a:pt x="9144000" y="0"/>
                </a:moveTo>
                <a:lnTo>
                  <a:pt x="0" y="0"/>
                </a:lnTo>
                <a:lnTo>
                  <a:pt x="0" y="176784"/>
                </a:lnTo>
                <a:lnTo>
                  <a:pt x="9144000" y="176784"/>
                </a:lnTo>
                <a:lnTo>
                  <a:pt x="9144000" y="0"/>
                </a:lnTo>
                <a:close/>
              </a:path>
            </a:pathLst>
          </a:custGeom>
          <a:solidFill>
            <a:srgbClr val="071C2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object 6"/>
          <p:cNvSpPr txBox="1">
            <a:spLocks noGrp="1"/>
          </p:cNvSpPr>
          <p:nvPr>
            <p:ph type="ftr" sz="quarter" idx="5"/>
          </p:nvPr>
        </p:nvSpPr>
        <p:spPr>
          <a:xfrm>
            <a:off x="181515" y="6706033"/>
            <a:ext cx="628650" cy="197490"/>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0" normalizeH="0" baseline="0" noProof="0">
                <a:ln>
                  <a:noFill/>
                </a:ln>
                <a:solidFill>
                  <a:prstClr val="white"/>
                </a:solidFill>
                <a:effectLst/>
                <a:uLnTx/>
                <a:uFillTx/>
                <a:latin typeface="Verdana"/>
                <a:ea typeface="+mn-ea"/>
              </a:rPr>
              <a:t>©</a:t>
            </a:r>
            <a:r>
              <a:rPr kumimoji="0" sz="600" b="0" i="0" u="none" strike="noStrike" kern="1200" cap="none" spc="-50" normalizeH="0" baseline="0" noProof="0">
                <a:ln>
                  <a:noFill/>
                </a:ln>
                <a:solidFill>
                  <a:prstClr val="white"/>
                </a:solidFill>
                <a:effectLst/>
                <a:uLnTx/>
                <a:uFillTx/>
                <a:latin typeface="Verdana"/>
                <a:ea typeface="+mn-ea"/>
              </a:rPr>
              <a:t> </a:t>
            </a:r>
            <a:r>
              <a:rPr kumimoji="0" sz="600" b="0" i="0" u="none" strike="noStrike" kern="1200" cap="none" spc="-5" normalizeH="0" baseline="0" noProof="0">
                <a:ln>
                  <a:noFill/>
                </a:ln>
                <a:solidFill>
                  <a:prstClr val="white"/>
                </a:solidFill>
                <a:effectLst/>
                <a:uLnTx/>
                <a:uFillTx/>
                <a:latin typeface="Verdana"/>
                <a:ea typeface="+mn-ea"/>
              </a:rPr>
              <a:t>ChemAnalyst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600" b="0" i="0" u="none" strike="noStrike" kern="1200" cap="none" spc="-5" normalizeH="0" baseline="0" noProof="0" dirty="0">
              <a:ln>
                <a:noFill/>
              </a:ln>
              <a:solidFill>
                <a:prstClr val="white"/>
              </a:solidFill>
              <a:effectLst/>
              <a:uLnTx/>
              <a:uFillTx/>
              <a:latin typeface="Verdana"/>
              <a:ea typeface="+mn-ea"/>
            </a:endParaRPr>
          </a:p>
        </p:txBody>
      </p:sp>
      <p:sp>
        <p:nvSpPr>
          <p:cNvPr id="7" name="object 7"/>
          <p:cNvSpPr txBox="1"/>
          <p:nvPr/>
        </p:nvSpPr>
        <p:spPr>
          <a:xfrm>
            <a:off x="8849868" y="6703034"/>
            <a:ext cx="147955" cy="166370"/>
          </a:xfrm>
          <a:prstGeom prst="rect">
            <a:avLst/>
          </a:prstGeom>
        </p:spPr>
        <p:txBody>
          <a:bodyPr vert="horz" wrap="square" lIns="0" tIns="0" rIns="0" bIns="0" rtlCol="0">
            <a:spAutoFit/>
          </a:bodyPr>
          <a:lstStyle/>
          <a:p>
            <a:pPr marL="38100" marR="0" lvl="0" indent="0" algn="l" defTabSz="914400" rtl="0" eaLnBrk="1" fontAlgn="auto" latinLnBrk="0" hangingPunct="1">
              <a:lnSpc>
                <a:spcPts val="1150"/>
              </a:lnSpc>
              <a:spcBef>
                <a:spcPts val="0"/>
              </a:spcBef>
              <a:spcAft>
                <a:spcPts val="0"/>
              </a:spcAft>
              <a:buClrTx/>
              <a:buSzTx/>
              <a:buFontTx/>
              <a:buNone/>
              <a:tabLst/>
              <a:defRPr/>
            </a:pPr>
            <a:fld id="{81D60167-4931-47E6-BA6A-407CBD079E47}" type="slidenum">
              <a:rPr kumimoji="0" sz="1100" b="1" i="0" u="none" strike="noStrike" kern="1200" cap="none" spc="0" normalizeH="0" baseline="0" noProof="0" dirty="0">
                <a:ln>
                  <a:noFill/>
                </a:ln>
                <a:solidFill>
                  <a:srgbClr val="FFFFFF"/>
                </a:solidFill>
                <a:effectLst/>
                <a:uLnTx/>
                <a:uFillTx/>
                <a:latin typeface="Calibri"/>
                <a:ea typeface="+mn-ea"/>
                <a:cs typeface="Calibri"/>
              </a:rPr>
              <a:pPr marL="38100" marR="0" lvl="0" indent="0" algn="l" defTabSz="914400" rtl="0" eaLnBrk="1" fontAlgn="auto" latinLnBrk="0" hangingPunct="1">
                <a:lnSpc>
                  <a:spcPts val="1150"/>
                </a:lnSpc>
                <a:spcBef>
                  <a:spcPts val="0"/>
                </a:spcBef>
                <a:spcAft>
                  <a:spcPts val="0"/>
                </a:spcAft>
                <a:buClrTx/>
                <a:buSzTx/>
                <a:buFontTx/>
                <a:buNone/>
                <a:tabLst/>
                <a:defRPr/>
              </a:pPr>
              <a:t>2</a:t>
            </a:fld>
            <a:endParaRPr kumimoji="0" sz="1100" b="0" i="0" u="none" strike="noStrike" kern="1200" cap="none" spc="0" normalizeH="0" baseline="0" noProof="0" dirty="0">
              <a:ln>
                <a:noFill/>
              </a:ln>
              <a:solidFill>
                <a:prstClr val="black"/>
              </a:solidFill>
              <a:effectLst/>
              <a:uLnTx/>
              <a:uFillTx/>
              <a:latin typeface="Calibri"/>
              <a:ea typeface="+mn-ea"/>
              <a:cs typeface="Calibri"/>
            </a:endParaRPr>
          </a:p>
        </p:txBody>
      </p:sp>
      <p:graphicFrame>
        <p:nvGraphicFramePr>
          <p:cNvPr id="5" name="object 5"/>
          <p:cNvGraphicFramePr>
            <a:graphicFrameLocks noGrp="1"/>
          </p:cNvGraphicFramePr>
          <p:nvPr>
            <p:extLst>
              <p:ext uri="{D42A27DB-BD31-4B8C-83A1-F6EECF244321}">
                <p14:modId xmlns:p14="http://schemas.microsoft.com/office/powerpoint/2010/main" val="2914498055"/>
              </p:ext>
            </p:extLst>
          </p:nvPr>
        </p:nvGraphicFramePr>
        <p:xfrm>
          <a:off x="165103" y="549279"/>
          <a:ext cx="7912100" cy="6099557"/>
        </p:xfrm>
        <a:graphic>
          <a:graphicData uri="http://schemas.openxmlformats.org/drawingml/2006/table">
            <a:tbl>
              <a:tblPr firstRow="1" bandRow="1">
                <a:tableStyleId>{2D5ABB26-0587-4C30-8999-92F81FD0307C}</a:tableStyleId>
              </a:tblPr>
              <a:tblGrid>
                <a:gridCol w="528854">
                  <a:extLst>
                    <a:ext uri="{9D8B030D-6E8A-4147-A177-3AD203B41FA5}">
                      <a16:colId xmlns:a16="http://schemas.microsoft.com/office/drawing/2014/main" val="20000"/>
                    </a:ext>
                  </a:extLst>
                </a:gridCol>
                <a:gridCol w="370509">
                  <a:extLst>
                    <a:ext uri="{9D8B030D-6E8A-4147-A177-3AD203B41FA5}">
                      <a16:colId xmlns:a16="http://schemas.microsoft.com/office/drawing/2014/main" val="20001"/>
                    </a:ext>
                  </a:extLst>
                </a:gridCol>
                <a:gridCol w="370509">
                  <a:extLst>
                    <a:ext uri="{9D8B030D-6E8A-4147-A177-3AD203B41FA5}">
                      <a16:colId xmlns:a16="http://schemas.microsoft.com/office/drawing/2014/main" val="545844617"/>
                    </a:ext>
                  </a:extLst>
                </a:gridCol>
                <a:gridCol w="156619">
                  <a:extLst>
                    <a:ext uri="{9D8B030D-6E8A-4147-A177-3AD203B41FA5}">
                      <a16:colId xmlns:a16="http://schemas.microsoft.com/office/drawing/2014/main" val="355672058"/>
                    </a:ext>
                  </a:extLst>
                </a:gridCol>
                <a:gridCol w="213892">
                  <a:extLst>
                    <a:ext uri="{9D8B030D-6E8A-4147-A177-3AD203B41FA5}">
                      <a16:colId xmlns:a16="http://schemas.microsoft.com/office/drawing/2014/main" val="161745904"/>
                    </a:ext>
                  </a:extLst>
                </a:gridCol>
                <a:gridCol w="478660">
                  <a:extLst>
                    <a:ext uri="{9D8B030D-6E8A-4147-A177-3AD203B41FA5}">
                      <a16:colId xmlns:a16="http://schemas.microsoft.com/office/drawing/2014/main" val="20002"/>
                    </a:ext>
                  </a:extLst>
                </a:gridCol>
                <a:gridCol w="580600">
                  <a:extLst>
                    <a:ext uri="{9D8B030D-6E8A-4147-A177-3AD203B41FA5}">
                      <a16:colId xmlns:a16="http://schemas.microsoft.com/office/drawing/2014/main" val="20003"/>
                    </a:ext>
                  </a:extLst>
                </a:gridCol>
                <a:gridCol w="5212457">
                  <a:extLst>
                    <a:ext uri="{9D8B030D-6E8A-4147-A177-3AD203B41FA5}">
                      <a16:colId xmlns:a16="http://schemas.microsoft.com/office/drawing/2014/main" val="20004"/>
                    </a:ext>
                  </a:extLst>
                </a:gridCol>
              </a:tblGrid>
              <a:tr h="215058">
                <a:tc>
                  <a:txBody>
                    <a:bodyPr/>
                    <a:lstStyle/>
                    <a:p>
                      <a:pPr marL="113030">
                        <a:lnSpc>
                          <a:spcPct val="100000"/>
                        </a:lnSpc>
                        <a:spcBef>
                          <a:spcPts val="345"/>
                        </a:spcBef>
                      </a:pPr>
                      <a:r>
                        <a:rPr sz="1000" b="1" dirty="0">
                          <a:solidFill>
                            <a:srgbClr val="FFFFFF"/>
                          </a:solidFill>
                          <a:latin typeface="Verdana"/>
                          <a:cs typeface="Verdana"/>
                        </a:rPr>
                        <a:t>S.</a:t>
                      </a:r>
                      <a:r>
                        <a:rPr sz="1000" b="1" spc="-60" dirty="0">
                          <a:solidFill>
                            <a:srgbClr val="FFFFFF"/>
                          </a:solidFill>
                          <a:latin typeface="Verdana"/>
                          <a:cs typeface="Verdana"/>
                        </a:rPr>
                        <a:t> </a:t>
                      </a:r>
                      <a:r>
                        <a:rPr sz="1000" b="1" spc="5" dirty="0">
                          <a:solidFill>
                            <a:srgbClr val="FFFFFF"/>
                          </a:solidFill>
                          <a:latin typeface="Verdana"/>
                          <a:cs typeface="Verdana"/>
                        </a:rPr>
                        <a:t>No.</a:t>
                      </a:r>
                      <a:endParaRPr sz="1000" dirty="0">
                        <a:latin typeface="Verdana"/>
                        <a:cs typeface="Verdana"/>
                      </a:endParaRPr>
                    </a:p>
                  </a:txBody>
                  <a:tcPr marL="0" marR="0" marT="43815"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noFill/>
                      <a:prstDash val="solid"/>
                      <a:round/>
                      <a:headEnd type="none" w="med" len="med"/>
                      <a:tailEnd type="none" w="med" len="med"/>
                    </a:lnB>
                    <a:solidFill>
                      <a:srgbClr val="A9D18E"/>
                    </a:solidFill>
                  </a:tcPr>
                </a:tc>
                <a:tc>
                  <a:txBody>
                    <a:bodyPr/>
                    <a:lstStyle/>
                    <a:p>
                      <a:pPr>
                        <a:lnSpc>
                          <a:spcPct val="100000"/>
                        </a:lnSpc>
                      </a:pPr>
                      <a:endParaRPr sz="10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T w="12700">
                      <a:solidFill>
                        <a:srgbClr val="FFFFFF"/>
                      </a:solidFill>
                      <a:prstDash val="solid"/>
                    </a:lnT>
                    <a:lnB w="12700" cap="flat" cmpd="sng" algn="ctr">
                      <a:noFill/>
                      <a:prstDash val="solid"/>
                      <a:round/>
                      <a:headEnd type="none" w="med" len="med"/>
                      <a:tailEnd type="none" w="med" len="med"/>
                    </a:lnB>
                    <a:solidFill>
                      <a:srgbClr val="A9D18E"/>
                    </a:solidFill>
                  </a:tcPr>
                </a:tc>
                <a:tc>
                  <a:txBody>
                    <a:bodyPr/>
                    <a:lstStyle/>
                    <a:p>
                      <a:pPr>
                        <a:lnSpc>
                          <a:spcPct val="100000"/>
                        </a:lnSpc>
                      </a:pPr>
                      <a:endParaRPr sz="1000" dirty="0">
                        <a:latin typeface="Times New Roman"/>
                        <a:cs typeface="Times New Roman"/>
                      </a:endParaRPr>
                    </a:p>
                  </a:txBody>
                  <a:tcPr marL="0" marR="0" marT="0" marB="0">
                    <a:lnT w="12700">
                      <a:solidFill>
                        <a:srgbClr val="FFFFFF"/>
                      </a:solidFill>
                      <a:prstDash val="solid"/>
                    </a:lnT>
                    <a:lnB w="12700" cap="flat" cmpd="sng" algn="ctr">
                      <a:noFill/>
                      <a:prstDash val="solid"/>
                      <a:round/>
                      <a:headEnd type="none" w="med" len="med"/>
                      <a:tailEnd type="none" w="med" len="med"/>
                    </a:lnB>
                    <a:solidFill>
                      <a:srgbClr val="A9D18E"/>
                    </a:solidFill>
                  </a:tcPr>
                </a:tc>
                <a:tc gridSpan="2">
                  <a:txBody>
                    <a:bodyPr/>
                    <a:lstStyle/>
                    <a:p>
                      <a:pPr>
                        <a:lnSpc>
                          <a:spcPct val="100000"/>
                        </a:lnSpc>
                      </a:pPr>
                      <a:endParaRPr sz="1000" dirty="0">
                        <a:latin typeface="Times New Roman"/>
                        <a:cs typeface="Times New Roman"/>
                      </a:endParaRPr>
                    </a:p>
                  </a:txBody>
                  <a:tcPr marL="0" marR="0" marT="0" marB="0">
                    <a:lnT w="12700">
                      <a:solidFill>
                        <a:srgbClr val="FFFFFF"/>
                      </a:solidFill>
                      <a:prstDash val="solid"/>
                    </a:lnT>
                    <a:lnB w="12700" cap="flat" cmpd="sng" algn="ctr">
                      <a:noFill/>
                      <a:prstDash val="solid"/>
                      <a:round/>
                      <a:headEnd type="none" w="med" len="med"/>
                      <a:tailEnd type="none" w="med" len="med"/>
                    </a:lnB>
                    <a:solidFill>
                      <a:srgbClr val="A9D18E"/>
                    </a:solidFill>
                  </a:tcPr>
                </a:tc>
                <a:tc hMerge="1">
                  <a:txBody>
                    <a:bodyPr/>
                    <a:lstStyle/>
                    <a:p>
                      <a:pPr>
                        <a:lnSpc>
                          <a:spcPct val="100000"/>
                        </a:lnSpc>
                      </a:pPr>
                      <a:endParaRPr sz="1000">
                        <a:latin typeface="Times New Roman"/>
                        <a:cs typeface="Times New Roman"/>
                      </a:endParaRPr>
                    </a:p>
                  </a:txBody>
                  <a:tcPr marL="0" marR="0" marT="0" marB="0">
                    <a:lnT w="12700">
                      <a:solidFill>
                        <a:srgbClr val="FFFFFF"/>
                      </a:solidFill>
                      <a:prstDash val="solid"/>
                    </a:lnT>
                    <a:lnB w="12700" cap="flat" cmpd="sng" algn="ctr">
                      <a:solidFill>
                        <a:schemeClr val="tx1"/>
                      </a:solidFill>
                      <a:prstDash val="solid"/>
                      <a:round/>
                      <a:headEnd type="none" w="med" len="med"/>
                      <a:tailEnd type="none" w="med" len="med"/>
                    </a:lnB>
                    <a:solidFill>
                      <a:srgbClr val="A9D18E"/>
                    </a:solidFill>
                  </a:tcPr>
                </a:tc>
                <a:tc>
                  <a:txBody>
                    <a:bodyPr/>
                    <a:lstStyle/>
                    <a:p>
                      <a:pPr>
                        <a:lnSpc>
                          <a:spcPct val="100000"/>
                        </a:lnSpc>
                      </a:pPr>
                      <a:endParaRPr sz="1000" dirty="0">
                        <a:latin typeface="Times New Roman"/>
                        <a:cs typeface="Times New Roman"/>
                      </a:endParaRPr>
                    </a:p>
                  </a:txBody>
                  <a:tcPr marL="0" marR="0" marT="0" marB="0">
                    <a:lnT w="12700">
                      <a:solidFill>
                        <a:srgbClr val="FFFFFF"/>
                      </a:solidFill>
                      <a:prstDash val="solid"/>
                    </a:lnT>
                    <a:lnB w="12700" cap="flat" cmpd="sng" algn="ctr">
                      <a:noFill/>
                      <a:prstDash val="solid"/>
                      <a:round/>
                      <a:headEnd type="none" w="med" len="med"/>
                      <a:tailEnd type="none" w="med" len="med"/>
                    </a:lnB>
                    <a:solidFill>
                      <a:srgbClr val="A9D18E"/>
                    </a:solidFill>
                  </a:tcPr>
                </a:tc>
                <a:tc>
                  <a:txBody>
                    <a:bodyPr/>
                    <a:lstStyle/>
                    <a:p>
                      <a:pPr>
                        <a:lnSpc>
                          <a:spcPct val="100000"/>
                        </a:lnSpc>
                      </a:pPr>
                      <a:endParaRPr sz="1000" dirty="0">
                        <a:latin typeface="Times New Roman"/>
                        <a:cs typeface="Times New Roman"/>
                      </a:endParaRPr>
                    </a:p>
                  </a:txBody>
                  <a:tcPr marL="0" marR="0" marT="0" marB="0">
                    <a:lnT w="12700">
                      <a:solidFill>
                        <a:srgbClr val="FFFFFF"/>
                      </a:solidFill>
                      <a:prstDash val="solid"/>
                    </a:lnT>
                    <a:lnB w="12700" cap="flat" cmpd="sng" algn="ctr">
                      <a:noFill/>
                      <a:prstDash val="solid"/>
                      <a:round/>
                      <a:headEnd type="none" w="med" len="med"/>
                      <a:tailEnd type="none" w="med" len="med"/>
                    </a:lnB>
                    <a:solidFill>
                      <a:srgbClr val="A9D18E"/>
                    </a:solidFill>
                  </a:tcPr>
                </a:tc>
                <a:tc>
                  <a:txBody>
                    <a:bodyPr/>
                    <a:lstStyle/>
                    <a:p>
                      <a:pPr marL="2001520">
                        <a:lnSpc>
                          <a:spcPct val="100000"/>
                        </a:lnSpc>
                        <a:spcBef>
                          <a:spcPts val="345"/>
                        </a:spcBef>
                      </a:pPr>
                      <a:r>
                        <a:rPr sz="1000" b="1" dirty="0">
                          <a:solidFill>
                            <a:srgbClr val="FFFFFF"/>
                          </a:solidFill>
                          <a:latin typeface="Verdana"/>
                          <a:cs typeface="Verdana"/>
                        </a:rPr>
                        <a:t>Contents</a:t>
                      </a:r>
                      <a:endParaRPr sz="1000" dirty="0">
                        <a:latin typeface="Verdana"/>
                        <a:cs typeface="Verdana"/>
                      </a:endParaRPr>
                    </a:p>
                  </a:txBody>
                  <a:tcPr marL="0" marR="0" marT="43815" marB="0">
                    <a:lnT w="12700">
                      <a:solidFill>
                        <a:srgbClr val="FFFFFF"/>
                      </a:solidFill>
                      <a:prstDash val="solid"/>
                    </a:lnT>
                    <a:lnB w="12700" cap="flat" cmpd="sng" algn="ctr">
                      <a:noFill/>
                      <a:prstDash val="solid"/>
                      <a:round/>
                      <a:headEnd type="none" w="med" len="med"/>
                      <a:tailEnd type="none" w="med" len="med"/>
                    </a:lnB>
                    <a:solidFill>
                      <a:srgbClr val="A9D18E"/>
                    </a:solidFill>
                  </a:tcPr>
                </a:tc>
                <a:extLst>
                  <a:ext uri="{0D108BD9-81ED-4DB2-BD59-A6C34878D82A}">
                    <a16:rowId xmlns:a16="http://schemas.microsoft.com/office/drawing/2014/main" val="10001"/>
                  </a:ext>
                </a:extLst>
              </a:tr>
              <a:tr h="215756">
                <a:tc>
                  <a:txBody>
                    <a:bodyPr/>
                    <a:lstStyle/>
                    <a:p>
                      <a:pPr marL="1905" algn="ctr">
                        <a:lnSpc>
                          <a:spcPct val="100000"/>
                        </a:lnSpc>
                        <a:spcBef>
                          <a:spcPts val="350"/>
                        </a:spcBef>
                      </a:pPr>
                      <a:r>
                        <a:rPr sz="1000" b="1" dirty="0">
                          <a:latin typeface="Verdana" panose="020B0604030504040204" pitchFamily="34" charset="0"/>
                          <a:ea typeface="Verdana" panose="020B0604030504040204" pitchFamily="34" charset="0"/>
                          <a:cs typeface="Verdana"/>
                        </a:rPr>
                        <a:t>1.</a:t>
                      </a:r>
                      <a:endParaRPr sz="1000" dirty="0">
                        <a:latin typeface="Verdana" panose="020B0604030504040204" pitchFamily="34" charset="0"/>
                        <a:ea typeface="Verdana" panose="020B0604030504040204" pitchFamily="34" charset="0"/>
                        <a:cs typeface="Verdana"/>
                      </a:endParaRPr>
                    </a:p>
                  </a:txBody>
                  <a:tcPr marL="0" marR="0" marT="444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7">
                  <a:txBody>
                    <a:bodyPr/>
                    <a:lstStyle/>
                    <a:p>
                      <a:pPr marL="91440">
                        <a:lnSpc>
                          <a:spcPct val="100000"/>
                        </a:lnSpc>
                        <a:spcBef>
                          <a:spcPts val="350"/>
                        </a:spcBef>
                      </a:pPr>
                      <a:r>
                        <a:rPr sz="1000" b="1" dirty="0">
                          <a:latin typeface="Verdana" panose="020B0604030504040204" pitchFamily="34" charset="0"/>
                          <a:ea typeface="Verdana" panose="020B0604030504040204" pitchFamily="34" charset="0"/>
                          <a:cs typeface="Verdana"/>
                        </a:rPr>
                        <a:t>P</a:t>
                      </a:r>
                      <a:r>
                        <a:rPr sz="1000" b="1" spc="-5" dirty="0">
                          <a:latin typeface="Verdana" panose="020B0604030504040204" pitchFamily="34" charset="0"/>
                          <a:ea typeface="Verdana" panose="020B0604030504040204" pitchFamily="34" charset="0"/>
                          <a:cs typeface="Verdana"/>
                        </a:rPr>
                        <a:t>r</a:t>
                      </a:r>
                      <a:r>
                        <a:rPr sz="1000" b="1" spc="5" dirty="0">
                          <a:latin typeface="Verdana" panose="020B0604030504040204" pitchFamily="34" charset="0"/>
                          <a:ea typeface="Verdana" panose="020B0604030504040204" pitchFamily="34" charset="0"/>
                          <a:cs typeface="Verdana"/>
                        </a:rPr>
                        <a:t>o</a:t>
                      </a:r>
                      <a:r>
                        <a:rPr sz="1000" b="1" spc="-10" dirty="0">
                          <a:latin typeface="Verdana" panose="020B0604030504040204" pitchFamily="34" charset="0"/>
                          <a:ea typeface="Verdana" panose="020B0604030504040204" pitchFamily="34" charset="0"/>
                          <a:cs typeface="Verdana"/>
                        </a:rPr>
                        <a:t>d</a:t>
                      </a:r>
                      <a:r>
                        <a:rPr sz="1000" b="1" spc="-5" dirty="0">
                          <a:latin typeface="Verdana" panose="020B0604030504040204" pitchFamily="34" charset="0"/>
                          <a:ea typeface="Verdana" panose="020B0604030504040204" pitchFamily="34" charset="0"/>
                          <a:cs typeface="Verdana"/>
                        </a:rPr>
                        <a:t>u</a:t>
                      </a:r>
                      <a:r>
                        <a:rPr sz="1000" b="1" spc="5" dirty="0">
                          <a:latin typeface="Verdana" panose="020B0604030504040204" pitchFamily="34" charset="0"/>
                          <a:ea typeface="Verdana" panose="020B0604030504040204" pitchFamily="34" charset="0"/>
                          <a:cs typeface="Verdana"/>
                        </a:rPr>
                        <a:t>c</a:t>
                      </a:r>
                      <a:r>
                        <a:rPr sz="1000" b="1" dirty="0">
                          <a:latin typeface="Verdana" panose="020B0604030504040204" pitchFamily="34" charset="0"/>
                          <a:ea typeface="Verdana" panose="020B0604030504040204" pitchFamily="34" charset="0"/>
                          <a:cs typeface="Verdana"/>
                        </a:rPr>
                        <a:t>t</a:t>
                      </a:r>
                      <a:r>
                        <a:rPr sz="1000" b="1" spc="-60" dirty="0">
                          <a:latin typeface="Verdana" panose="020B0604030504040204" pitchFamily="34" charset="0"/>
                          <a:ea typeface="Verdana" panose="020B0604030504040204" pitchFamily="34" charset="0"/>
                          <a:cs typeface="Verdana"/>
                        </a:rPr>
                        <a:t> </a:t>
                      </a:r>
                      <a:r>
                        <a:rPr sz="1000" b="1" spc="5" dirty="0">
                          <a:latin typeface="Verdana" panose="020B0604030504040204" pitchFamily="34" charset="0"/>
                          <a:ea typeface="Verdana" panose="020B0604030504040204" pitchFamily="34" charset="0"/>
                          <a:cs typeface="Verdana"/>
                        </a:rPr>
                        <a:t>O</a:t>
                      </a:r>
                      <a:r>
                        <a:rPr sz="1000" b="1" spc="-10" dirty="0">
                          <a:latin typeface="Verdana" panose="020B0604030504040204" pitchFamily="34" charset="0"/>
                          <a:ea typeface="Verdana" panose="020B0604030504040204" pitchFamily="34" charset="0"/>
                          <a:cs typeface="Verdana"/>
                        </a:rPr>
                        <a:t>v</a:t>
                      </a:r>
                      <a:r>
                        <a:rPr sz="1000" b="1" spc="-5" dirty="0">
                          <a:latin typeface="Verdana" panose="020B0604030504040204" pitchFamily="34" charset="0"/>
                          <a:ea typeface="Verdana" panose="020B0604030504040204" pitchFamily="34" charset="0"/>
                          <a:cs typeface="Verdana"/>
                        </a:rPr>
                        <a:t>e</a:t>
                      </a:r>
                      <a:r>
                        <a:rPr sz="1000" b="1" spc="5" dirty="0">
                          <a:latin typeface="Verdana" panose="020B0604030504040204" pitchFamily="34" charset="0"/>
                          <a:ea typeface="Verdana" panose="020B0604030504040204" pitchFamily="34" charset="0"/>
                          <a:cs typeface="Verdana"/>
                        </a:rPr>
                        <a:t>r</a:t>
                      </a:r>
                      <a:r>
                        <a:rPr sz="1000" b="1" spc="-10" dirty="0">
                          <a:latin typeface="Verdana" panose="020B0604030504040204" pitchFamily="34" charset="0"/>
                          <a:ea typeface="Verdana" panose="020B0604030504040204" pitchFamily="34" charset="0"/>
                          <a:cs typeface="Verdana"/>
                        </a:rPr>
                        <a:t>vi</a:t>
                      </a:r>
                      <a:r>
                        <a:rPr sz="1000" b="1" spc="-5" dirty="0">
                          <a:latin typeface="Verdana" panose="020B0604030504040204" pitchFamily="34" charset="0"/>
                          <a:ea typeface="Verdana" panose="020B0604030504040204" pitchFamily="34" charset="0"/>
                          <a:cs typeface="Verdana"/>
                        </a:rPr>
                        <a:t>ew</a:t>
                      </a:r>
                      <a:endParaRPr sz="1000" dirty="0">
                        <a:latin typeface="Verdana" panose="020B0604030504040204" pitchFamily="34" charset="0"/>
                        <a:ea typeface="Verdana" panose="020B0604030504040204" pitchFamily="34" charset="0"/>
                        <a:cs typeface="Verdana"/>
                      </a:endParaRPr>
                    </a:p>
                  </a:txBody>
                  <a:tcPr marL="0" marR="0" marT="444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a:p>
                  </a:txBody>
                  <a:tcPr marL="0" marR="0" marT="0" marB="0"/>
                </a:tc>
                <a:tc hMerge="1">
                  <a:txBody>
                    <a:bodyPr/>
                    <a:lstStyle/>
                    <a:p>
                      <a:endParaRPr/>
                    </a:p>
                  </a:txBody>
                  <a:tcPr marL="0" marR="0" marT="0" marB="0"/>
                </a:tc>
                <a:tc hMerge="1">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17148">
                <a:tc>
                  <a:txBody>
                    <a:bodyPr/>
                    <a:lstStyle/>
                    <a:p>
                      <a:pPr marL="1905" algn="ctr">
                        <a:lnSpc>
                          <a:spcPct val="100000"/>
                        </a:lnSpc>
                        <a:spcBef>
                          <a:spcPts val="360"/>
                        </a:spcBef>
                      </a:pPr>
                      <a:r>
                        <a:rPr sz="1000" b="1" dirty="0">
                          <a:latin typeface="Verdana" panose="020B0604030504040204" pitchFamily="34" charset="0"/>
                          <a:ea typeface="Verdana" panose="020B0604030504040204" pitchFamily="34" charset="0"/>
                          <a:cs typeface="Verdana"/>
                        </a:rPr>
                        <a:t>2.</a:t>
                      </a:r>
                      <a:endParaRPr sz="1000" dirty="0">
                        <a:latin typeface="Verdana" panose="020B0604030504040204" pitchFamily="34" charset="0"/>
                        <a:ea typeface="Verdana" panose="020B0604030504040204" pitchFamily="34" charset="0"/>
                        <a:cs typeface="Verdana"/>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7">
                  <a:txBody>
                    <a:bodyPr/>
                    <a:lstStyle/>
                    <a:p>
                      <a:pPr marL="91440">
                        <a:lnSpc>
                          <a:spcPct val="100000"/>
                        </a:lnSpc>
                        <a:spcBef>
                          <a:spcPts val="360"/>
                        </a:spcBef>
                      </a:pPr>
                      <a:r>
                        <a:rPr sz="1000" b="1" dirty="0">
                          <a:latin typeface="Verdana" panose="020B0604030504040204" pitchFamily="34" charset="0"/>
                          <a:ea typeface="Verdana" panose="020B0604030504040204" pitchFamily="34" charset="0"/>
                          <a:cs typeface="Verdana"/>
                        </a:rPr>
                        <a:t>R</a:t>
                      </a:r>
                      <a:r>
                        <a:rPr sz="1000" b="1" spc="-5" dirty="0">
                          <a:latin typeface="Verdana" panose="020B0604030504040204" pitchFamily="34" charset="0"/>
                          <a:ea typeface="Verdana" panose="020B0604030504040204" pitchFamily="34" charset="0"/>
                          <a:cs typeface="Verdana"/>
                        </a:rPr>
                        <a:t>e</a:t>
                      </a:r>
                      <a:r>
                        <a:rPr sz="1000" b="1" dirty="0">
                          <a:latin typeface="Verdana" panose="020B0604030504040204" pitchFamily="34" charset="0"/>
                          <a:ea typeface="Verdana" panose="020B0604030504040204" pitchFamily="34" charset="0"/>
                          <a:cs typeface="Verdana"/>
                        </a:rPr>
                        <a:t>s</a:t>
                      </a:r>
                      <a:r>
                        <a:rPr sz="1000" b="1" spc="-5" dirty="0">
                          <a:latin typeface="Verdana" panose="020B0604030504040204" pitchFamily="34" charset="0"/>
                          <a:ea typeface="Verdana" panose="020B0604030504040204" pitchFamily="34" charset="0"/>
                          <a:cs typeface="Verdana"/>
                        </a:rPr>
                        <a:t>ea</a:t>
                      </a:r>
                      <a:r>
                        <a:rPr sz="1000" b="1" dirty="0">
                          <a:latin typeface="Verdana" panose="020B0604030504040204" pitchFamily="34" charset="0"/>
                          <a:ea typeface="Verdana" panose="020B0604030504040204" pitchFamily="34" charset="0"/>
                          <a:cs typeface="Verdana"/>
                        </a:rPr>
                        <a:t>r</a:t>
                      </a:r>
                      <a:r>
                        <a:rPr sz="1000" b="1" spc="5" dirty="0">
                          <a:latin typeface="Verdana" panose="020B0604030504040204" pitchFamily="34" charset="0"/>
                          <a:ea typeface="Verdana" panose="020B0604030504040204" pitchFamily="34" charset="0"/>
                          <a:cs typeface="Verdana"/>
                        </a:rPr>
                        <a:t>c</a:t>
                      </a:r>
                      <a:r>
                        <a:rPr sz="1000" b="1" dirty="0">
                          <a:latin typeface="Verdana" panose="020B0604030504040204" pitchFamily="34" charset="0"/>
                          <a:ea typeface="Verdana" panose="020B0604030504040204" pitchFamily="34" charset="0"/>
                          <a:cs typeface="Verdana"/>
                        </a:rPr>
                        <a:t>h</a:t>
                      </a:r>
                      <a:r>
                        <a:rPr sz="1000" b="1" spc="-80" dirty="0">
                          <a:latin typeface="Verdana" panose="020B0604030504040204" pitchFamily="34" charset="0"/>
                          <a:ea typeface="Verdana" panose="020B0604030504040204" pitchFamily="34" charset="0"/>
                          <a:cs typeface="Verdana"/>
                        </a:rPr>
                        <a:t> </a:t>
                      </a:r>
                      <a:r>
                        <a:rPr sz="1000" b="1" dirty="0">
                          <a:latin typeface="Verdana" panose="020B0604030504040204" pitchFamily="34" charset="0"/>
                          <a:ea typeface="Verdana" panose="020B0604030504040204" pitchFamily="34" charset="0"/>
                          <a:cs typeface="Verdana"/>
                        </a:rPr>
                        <a:t>M</a:t>
                      </a:r>
                      <a:r>
                        <a:rPr sz="1000" b="1" spc="-5" dirty="0">
                          <a:latin typeface="Verdana" panose="020B0604030504040204" pitchFamily="34" charset="0"/>
                          <a:ea typeface="Verdana" panose="020B0604030504040204" pitchFamily="34" charset="0"/>
                          <a:cs typeface="Verdana"/>
                        </a:rPr>
                        <a:t>eth</a:t>
                      </a:r>
                      <a:r>
                        <a:rPr sz="1000" b="1" dirty="0">
                          <a:latin typeface="Verdana" panose="020B0604030504040204" pitchFamily="34" charset="0"/>
                          <a:ea typeface="Verdana" panose="020B0604030504040204" pitchFamily="34" charset="0"/>
                          <a:cs typeface="Verdana"/>
                        </a:rPr>
                        <a:t>o</a:t>
                      </a:r>
                      <a:r>
                        <a:rPr sz="1000" b="1" spc="-10" dirty="0">
                          <a:latin typeface="Verdana" panose="020B0604030504040204" pitchFamily="34" charset="0"/>
                          <a:ea typeface="Verdana" panose="020B0604030504040204" pitchFamily="34" charset="0"/>
                          <a:cs typeface="Verdana"/>
                        </a:rPr>
                        <a:t>d</a:t>
                      </a:r>
                      <a:r>
                        <a:rPr sz="1000" b="1" dirty="0">
                          <a:latin typeface="Verdana" panose="020B0604030504040204" pitchFamily="34" charset="0"/>
                          <a:ea typeface="Verdana" panose="020B0604030504040204" pitchFamily="34" charset="0"/>
                          <a:cs typeface="Verdana"/>
                        </a:rPr>
                        <a:t>o</a:t>
                      </a:r>
                      <a:r>
                        <a:rPr sz="1000" b="1" spc="-10" dirty="0">
                          <a:latin typeface="Verdana" panose="020B0604030504040204" pitchFamily="34" charset="0"/>
                          <a:ea typeface="Verdana" panose="020B0604030504040204" pitchFamily="34" charset="0"/>
                          <a:cs typeface="Verdana"/>
                        </a:rPr>
                        <a:t>l</a:t>
                      </a:r>
                      <a:r>
                        <a:rPr sz="1000" b="1" dirty="0">
                          <a:latin typeface="Verdana" panose="020B0604030504040204" pitchFamily="34" charset="0"/>
                          <a:ea typeface="Verdana" panose="020B0604030504040204" pitchFamily="34" charset="0"/>
                          <a:cs typeface="Verdana"/>
                        </a:rPr>
                        <a:t>o</a:t>
                      </a:r>
                      <a:r>
                        <a:rPr sz="1000" b="1" spc="-10" dirty="0">
                          <a:latin typeface="Verdana" panose="020B0604030504040204" pitchFamily="34" charset="0"/>
                          <a:ea typeface="Verdana" panose="020B0604030504040204" pitchFamily="34" charset="0"/>
                          <a:cs typeface="Verdana"/>
                        </a:rPr>
                        <a:t>g</a:t>
                      </a:r>
                      <a:r>
                        <a:rPr sz="1000" b="1" dirty="0">
                          <a:latin typeface="Verdana" panose="020B0604030504040204" pitchFamily="34" charset="0"/>
                          <a:ea typeface="Verdana" panose="020B0604030504040204" pitchFamily="34" charset="0"/>
                          <a:cs typeface="Verdana"/>
                        </a:rPr>
                        <a:t>y</a:t>
                      </a:r>
                      <a:endParaRPr sz="1000" dirty="0">
                        <a:latin typeface="Verdana" panose="020B0604030504040204" pitchFamily="34" charset="0"/>
                        <a:ea typeface="Verdana" panose="020B0604030504040204" pitchFamily="34" charset="0"/>
                        <a:cs typeface="Verdana"/>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a:p>
                  </a:txBody>
                  <a:tcPr marL="0" marR="0" marT="0" marB="0"/>
                </a:tc>
                <a:tc hMerge="1">
                  <a:txBody>
                    <a:bodyPr/>
                    <a:lstStyle/>
                    <a:p>
                      <a:endParaRPr/>
                    </a:p>
                  </a:txBody>
                  <a:tcPr marL="0" marR="0" marT="0" marB="0"/>
                </a:tc>
                <a:tc hMerge="1">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17148">
                <a:tc>
                  <a:txBody>
                    <a:bodyPr/>
                    <a:lstStyle/>
                    <a:p>
                      <a:pPr marL="1905" algn="ctr">
                        <a:lnSpc>
                          <a:spcPct val="100000"/>
                        </a:lnSpc>
                        <a:spcBef>
                          <a:spcPts val="360"/>
                        </a:spcBef>
                      </a:pPr>
                      <a:r>
                        <a:rPr sz="1000" b="1" spc="5" dirty="0">
                          <a:latin typeface="Verdana" panose="020B0604030504040204" pitchFamily="34" charset="0"/>
                          <a:ea typeface="Verdana" panose="020B0604030504040204" pitchFamily="34" charset="0"/>
                          <a:cs typeface="Verdana"/>
                        </a:rPr>
                        <a:t>3.</a:t>
                      </a:r>
                      <a:endParaRPr sz="1000" dirty="0">
                        <a:latin typeface="Verdana" panose="020B0604030504040204" pitchFamily="34" charset="0"/>
                        <a:ea typeface="Verdana" panose="020B0604030504040204" pitchFamily="34" charset="0"/>
                        <a:cs typeface="Verdana"/>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7">
                  <a:txBody>
                    <a:bodyPr/>
                    <a:lstStyle/>
                    <a:p>
                      <a:pPr marL="91440">
                        <a:lnSpc>
                          <a:spcPct val="100000"/>
                        </a:lnSpc>
                        <a:spcBef>
                          <a:spcPts val="360"/>
                        </a:spcBef>
                      </a:pPr>
                      <a:r>
                        <a:rPr sz="1000" b="1" dirty="0">
                          <a:latin typeface="Verdana" panose="020B0604030504040204" pitchFamily="34" charset="0"/>
                          <a:ea typeface="Verdana" panose="020B0604030504040204" pitchFamily="34" charset="0"/>
                          <a:cs typeface="Verdana"/>
                        </a:rPr>
                        <a:t>Executive</a:t>
                      </a:r>
                      <a:r>
                        <a:rPr sz="1000" b="1" spc="-85" dirty="0">
                          <a:latin typeface="Verdana" panose="020B0604030504040204" pitchFamily="34" charset="0"/>
                          <a:ea typeface="Verdana" panose="020B0604030504040204" pitchFamily="34" charset="0"/>
                          <a:cs typeface="Verdana"/>
                        </a:rPr>
                        <a:t> </a:t>
                      </a:r>
                      <a:r>
                        <a:rPr sz="1000" b="1" dirty="0">
                          <a:latin typeface="Verdana" panose="020B0604030504040204" pitchFamily="34" charset="0"/>
                          <a:ea typeface="Verdana" panose="020B0604030504040204" pitchFamily="34" charset="0"/>
                          <a:cs typeface="Verdana"/>
                        </a:rPr>
                        <a:t>Summary</a:t>
                      </a:r>
                      <a:endParaRPr sz="1000" dirty="0">
                        <a:latin typeface="Verdana" panose="020B0604030504040204" pitchFamily="34" charset="0"/>
                        <a:ea typeface="Verdana" panose="020B0604030504040204" pitchFamily="34" charset="0"/>
                        <a:cs typeface="Verdana"/>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a:p>
                  </a:txBody>
                  <a:tcPr marL="0" marR="0" marT="0" marB="0"/>
                </a:tc>
                <a:tc hMerge="1">
                  <a:txBody>
                    <a:bodyPr/>
                    <a:lstStyle/>
                    <a:p>
                      <a:endParaRPr/>
                    </a:p>
                  </a:txBody>
                  <a:tcPr marL="0" marR="0" marT="0" marB="0"/>
                </a:tc>
                <a:tc hMerge="1">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15756">
                <a:tc>
                  <a:txBody>
                    <a:bodyPr/>
                    <a:lstStyle/>
                    <a:p>
                      <a:pPr marL="1905" algn="ctr">
                        <a:lnSpc>
                          <a:spcPct val="100000"/>
                        </a:lnSpc>
                        <a:spcBef>
                          <a:spcPts val="350"/>
                        </a:spcBef>
                      </a:pPr>
                      <a:r>
                        <a:rPr sz="1000" b="1" dirty="0">
                          <a:latin typeface="Verdana" panose="020B0604030504040204" pitchFamily="34" charset="0"/>
                          <a:ea typeface="Verdana" panose="020B0604030504040204" pitchFamily="34" charset="0"/>
                          <a:cs typeface="Verdana"/>
                        </a:rPr>
                        <a:t>4.</a:t>
                      </a:r>
                      <a:endParaRPr sz="1000" dirty="0">
                        <a:latin typeface="Verdana" panose="020B0604030504040204" pitchFamily="34" charset="0"/>
                        <a:ea typeface="Verdana" panose="020B0604030504040204" pitchFamily="34" charset="0"/>
                        <a:cs typeface="Verdana"/>
                      </a:endParaRPr>
                    </a:p>
                  </a:txBody>
                  <a:tcPr marL="0" marR="0" marT="444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Global &amp; India WSF Market Demand Supply Outlook</a:t>
                      </a:r>
                      <a:endParaRPr lang="en-IN"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444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215756">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6985" algn="ctr">
                        <a:lnSpc>
                          <a:spcPct val="100000"/>
                        </a:lnSpc>
                        <a:spcBef>
                          <a:spcPts val="350"/>
                        </a:spcBef>
                      </a:pPr>
                      <a:r>
                        <a:rPr sz="1000" dirty="0">
                          <a:latin typeface="Verdana" panose="020B0604030504040204" pitchFamily="34" charset="0"/>
                          <a:ea typeface="Verdana" panose="020B0604030504040204" pitchFamily="34" charset="0"/>
                          <a:cs typeface="Verdana"/>
                        </a:rPr>
                        <a:t>4.1.</a:t>
                      </a:r>
                    </a:p>
                  </a:txBody>
                  <a:tcPr marL="0" marR="0" marT="444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algn="just" defTabSz="914400" rtl="0" eaLnBrk="1" fontAlgn="ctr" latinLnBrk="0" hangingPunct="1">
                        <a:lnSpc>
                          <a:spcPct val="100000"/>
                        </a:lnSpc>
                      </a:pPr>
                      <a:r>
                        <a:rPr lang="en-US" sz="1000" b="0" i="0" u="none" strike="noStrike" kern="1200" dirty="0">
                          <a:solidFill>
                            <a:schemeClr val="tx1"/>
                          </a:solidFill>
                          <a:effectLst/>
                          <a:latin typeface="Verdana" panose="020B0604030504040204" pitchFamily="34" charset="0"/>
                          <a:ea typeface="Verdana" panose="020B0604030504040204" pitchFamily="34" charset="0"/>
                        </a:rPr>
                        <a:t>  Production Output Capacities by Top 15 Countries</a:t>
                      </a:r>
                      <a:endParaRPr lang="en-IN" sz="1000" b="0" i="0" u="none" strike="noStrike" kern="1200" dirty="0">
                        <a:solidFill>
                          <a:schemeClr val="tx1"/>
                        </a:solidFill>
                        <a:effectLst/>
                        <a:latin typeface="Verdana" panose="020B0604030504040204" pitchFamily="34" charset="0"/>
                        <a:ea typeface="Verdana" panose="020B0604030504040204" pitchFamily="34" charset="0"/>
                      </a:endParaRPr>
                    </a:p>
                  </a:txBody>
                  <a:tcPr marL="0" marR="0" marT="444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R="6985" algn="ctr">
                        <a:lnSpc>
                          <a:spcPct val="100000"/>
                        </a:lnSpc>
                        <a:spcBef>
                          <a:spcPts val="350"/>
                        </a:spcBef>
                      </a:pPr>
                      <a:endParaRPr sz="1000" dirty="0">
                        <a:latin typeface="Verdana"/>
                        <a:cs typeface="Verdana"/>
                      </a:endParaRPr>
                    </a:p>
                  </a:txBody>
                  <a:tcPr marL="0" marR="0" marT="44450" marB="0">
                    <a:noFill/>
                  </a:tcPr>
                </a:tc>
                <a:tc hMerge="1">
                  <a:txBody>
                    <a:bodyPr/>
                    <a:lstStyle/>
                    <a:p>
                      <a:endParaRPr lang="en-IN"/>
                    </a:p>
                  </a:txBody>
                  <a:tcPr/>
                </a:tc>
                <a:tc hMerge="1">
                  <a:txBody>
                    <a:bodyPr/>
                    <a:lstStyle/>
                    <a:p>
                      <a:pPr marL="0" algn="just" defTabSz="914400" rtl="0" eaLnBrk="1" fontAlgn="ctr" latinLnBrk="0" hangingPunct="1">
                        <a:lnSpc>
                          <a:spcPct val="100000"/>
                        </a:lnSpc>
                      </a:pPr>
                      <a:r>
                        <a:rPr lang="en-US"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Domestic Production</a:t>
                      </a:r>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44450" marB="0">
                    <a:lnR w="12700">
                      <a:solidFill>
                        <a:srgbClr val="FFFFFF"/>
                      </a:solidFill>
                      <a:prstDash val="solid"/>
                    </a:lnR>
                    <a:noFill/>
                  </a:tcPr>
                </a:tc>
                <a:tc hMerge="1">
                  <a:txBody>
                    <a:bodyPr/>
                    <a:lstStyle/>
                    <a:p>
                      <a:endParaRPr/>
                    </a:p>
                  </a:txBody>
                  <a:tcPr marL="0" marR="0" marT="0" marB="0"/>
                </a:tc>
                <a:tc hMerge="1">
                  <a:txBody>
                    <a:bodyPr/>
                    <a:lstStyle/>
                    <a:p>
                      <a:pPr>
                        <a:lnSpc>
                          <a:spcPct val="100000"/>
                        </a:lnSpc>
                      </a:pPr>
                      <a:endParaRPr sz="1000" dirty="0">
                        <a:latin typeface="Times New Roman"/>
                        <a:cs typeface="Times New Roman"/>
                      </a:endParaRPr>
                    </a:p>
                  </a:txBody>
                  <a:tcPr marL="0" marR="0" marT="0" marB="0">
                    <a:lnR w="12700">
                      <a:solidFill>
                        <a:srgbClr val="FFFFFF"/>
                      </a:solidFill>
                      <a:prstDash val="solid"/>
                    </a:lnR>
                    <a:lnT w="12700">
                      <a:solidFill>
                        <a:srgbClr val="FFFFFF"/>
                      </a:solidFill>
                      <a:prstDash val="solid"/>
                    </a:lnT>
                  </a:tcPr>
                </a:tc>
                <a:extLst>
                  <a:ext uri="{0D108BD9-81ED-4DB2-BD59-A6C34878D82A}">
                    <a16:rowId xmlns:a16="http://schemas.microsoft.com/office/drawing/2014/main" val="10006"/>
                  </a:ext>
                </a:extLst>
              </a:tr>
              <a:tr h="215756">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6985" algn="ctr">
                        <a:lnSpc>
                          <a:spcPct val="100000"/>
                        </a:lnSpc>
                        <a:spcBef>
                          <a:spcPts val="350"/>
                        </a:spcBef>
                      </a:pPr>
                      <a:r>
                        <a:rPr lang="en-US" sz="1000" dirty="0">
                          <a:latin typeface="Verdana" panose="020B0604030504040204" pitchFamily="34" charset="0"/>
                          <a:ea typeface="Verdana" panose="020B0604030504040204" pitchFamily="34" charset="0"/>
                          <a:cs typeface="Verdana"/>
                        </a:rPr>
                        <a:t>4.1.</a:t>
                      </a:r>
                      <a:endParaRPr sz="1000" dirty="0">
                        <a:latin typeface="Verdana" panose="020B0604030504040204" pitchFamily="34" charset="0"/>
                        <a:ea typeface="Verdana" panose="020B0604030504040204" pitchFamily="34" charset="0"/>
                        <a:cs typeface="Verdana"/>
                      </a:endParaRPr>
                    </a:p>
                  </a:txBody>
                  <a:tcPr marL="0" marR="0" marT="444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algn="just" defTabSz="914400" rtl="0" eaLnBrk="1" fontAlgn="ctr" latinLnBrk="0" hangingPunct="1">
                        <a:lnSpc>
                          <a:spcPct val="100000"/>
                        </a:lnSpc>
                      </a:pPr>
                      <a:r>
                        <a:rPr lang="en-US" sz="1000" b="0" i="0" u="none" strike="noStrike" kern="1200" dirty="0">
                          <a:solidFill>
                            <a:schemeClr val="tx1"/>
                          </a:solidFill>
                          <a:effectLst/>
                          <a:latin typeface="Verdana" panose="020B0604030504040204" pitchFamily="34" charset="0"/>
                          <a:ea typeface="Verdana" panose="020B0604030504040204" pitchFamily="34" charset="0"/>
                        </a:rPr>
                        <a:t>  India Overall Production Volume and Output Production by Regions</a:t>
                      </a:r>
                      <a:endParaRPr lang="en-IN" sz="1000" b="0" i="0" u="none" strike="noStrike" kern="1200" dirty="0">
                        <a:solidFill>
                          <a:schemeClr val="tx1"/>
                        </a:solidFill>
                        <a:effectLst/>
                        <a:latin typeface="Verdana" panose="020B0604030504040204" pitchFamily="34" charset="0"/>
                        <a:ea typeface="Verdana" panose="020B0604030504040204" pitchFamily="34" charset="0"/>
                      </a:endParaRPr>
                    </a:p>
                  </a:txBody>
                  <a:tcPr marL="0" marR="0" marT="444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077275489"/>
                  </a:ext>
                </a:extLst>
              </a:tr>
              <a:tr h="217148">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6985" algn="ctr">
                        <a:lnSpc>
                          <a:spcPct val="100000"/>
                        </a:lnSpc>
                        <a:spcBef>
                          <a:spcPts val="360"/>
                        </a:spcBef>
                      </a:pPr>
                      <a:r>
                        <a:rPr sz="1000" dirty="0">
                          <a:latin typeface="Verdana" panose="020B0604030504040204" pitchFamily="34" charset="0"/>
                          <a:ea typeface="Verdana" panose="020B0604030504040204" pitchFamily="34" charset="0"/>
                          <a:cs typeface="Verdana"/>
                        </a:rPr>
                        <a:t>4.2.</a:t>
                      </a: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algn="just" defTabSz="914400" rtl="0" eaLnBrk="1" fontAlgn="ctr" latinLnBrk="0" hangingPunct="1">
                        <a:lnSpc>
                          <a:spcPct val="100000"/>
                        </a:lnSpc>
                      </a:pPr>
                      <a:r>
                        <a:rPr lang="en-US" sz="1000" b="0" i="0" u="none" strike="noStrike" kern="1200" dirty="0">
                          <a:solidFill>
                            <a:schemeClr val="tx1"/>
                          </a:solidFill>
                          <a:effectLst/>
                          <a:latin typeface="Verdana" panose="020B0604030504040204" pitchFamily="34" charset="0"/>
                          <a:ea typeface="Verdana" panose="020B0604030504040204" pitchFamily="34" charset="0"/>
                        </a:rPr>
                        <a:t>  Quantity of Imports by Top 10 Countries</a:t>
                      </a:r>
                      <a:endParaRPr lang="en-IN" sz="1000" b="0" i="0" u="none" strike="noStrike" kern="1200" dirty="0">
                        <a:solidFill>
                          <a:schemeClr val="tx1"/>
                        </a:solidFill>
                        <a:effectLst/>
                        <a:latin typeface="Verdana" panose="020B0604030504040204" pitchFamily="34" charset="0"/>
                        <a:ea typeface="Verdana" panose="020B0604030504040204" pitchFamily="34" charset="0"/>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R="6985" algn="ctr">
                        <a:lnSpc>
                          <a:spcPct val="100000"/>
                        </a:lnSpc>
                        <a:spcBef>
                          <a:spcPts val="360"/>
                        </a:spcBef>
                      </a:pPr>
                      <a:endParaRPr sz="1000" dirty="0">
                        <a:latin typeface="Verdana"/>
                        <a:cs typeface="Verdana"/>
                      </a:endParaRPr>
                    </a:p>
                  </a:txBody>
                  <a:tcPr marL="0" marR="0" marB="0">
                    <a:noFill/>
                  </a:tcPr>
                </a:tc>
                <a:tc hMerge="1">
                  <a:txBody>
                    <a:bodyPr/>
                    <a:lstStyle/>
                    <a:p>
                      <a:endParaRPr lang="en-IN"/>
                    </a:p>
                  </a:txBody>
                  <a:tcPr/>
                </a:tc>
                <a:tc hMerge="1">
                  <a:txBody>
                    <a:bodyPr/>
                    <a:lstStyle/>
                    <a:p>
                      <a:pPr marL="0" algn="just" defTabSz="914400" rtl="0" eaLnBrk="1" fontAlgn="ctr" latinLnBrk="0" hangingPunct="1">
                        <a:lnSpc>
                          <a:spcPct val="100000"/>
                        </a:lnSpc>
                      </a:pPr>
                      <a:r>
                        <a:rPr lang="en-US"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Quantity of Imports</a:t>
                      </a:r>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B="0">
                    <a:lnR w="12700">
                      <a:solidFill>
                        <a:srgbClr val="FFFFFF"/>
                      </a:solidFill>
                      <a:prstDash val="solid"/>
                    </a:lnR>
                    <a:noFill/>
                  </a:tcPr>
                </a:tc>
                <a:tc hMerge="1">
                  <a:txBody>
                    <a:bodyPr/>
                    <a:lstStyle/>
                    <a:p>
                      <a:endParaRPr/>
                    </a:p>
                  </a:txBody>
                  <a:tcPr marL="0" marR="0" marT="0" marB="0"/>
                </a:tc>
                <a:tc hMerge="1">
                  <a:txBody>
                    <a:bodyPr/>
                    <a:lstStyle/>
                    <a:p>
                      <a:pPr>
                        <a:lnSpc>
                          <a:spcPct val="100000"/>
                        </a:lnSpc>
                      </a:pPr>
                      <a:endParaRPr sz="1000" dirty="0">
                        <a:latin typeface="Times New Roman"/>
                        <a:cs typeface="Times New Roman"/>
                      </a:endParaRPr>
                    </a:p>
                  </a:txBody>
                  <a:tcPr marL="0" marR="0" marT="0" marB="0">
                    <a:lnR w="12700">
                      <a:solidFill>
                        <a:srgbClr val="FFFFFF"/>
                      </a:solidFill>
                      <a:prstDash val="solid"/>
                    </a:lnR>
                  </a:tcPr>
                </a:tc>
                <a:extLst>
                  <a:ext uri="{0D108BD9-81ED-4DB2-BD59-A6C34878D82A}">
                    <a16:rowId xmlns:a16="http://schemas.microsoft.com/office/drawing/2014/main" val="10007"/>
                  </a:ext>
                </a:extLst>
              </a:tr>
              <a:tr h="217148">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53975" algn="ctr">
                        <a:lnSpc>
                          <a:spcPct val="100000"/>
                        </a:lnSpc>
                        <a:spcBef>
                          <a:spcPts val="360"/>
                        </a:spcBef>
                      </a:pPr>
                      <a:r>
                        <a:rPr sz="1000" dirty="0">
                          <a:latin typeface="Verdana" panose="020B0604030504040204" pitchFamily="34" charset="0"/>
                          <a:ea typeface="Verdana" panose="020B0604030504040204" pitchFamily="34" charset="0"/>
                          <a:cs typeface="Verdana"/>
                        </a:rPr>
                        <a:t>4.3</a:t>
                      </a: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marL="0" algn="just" defTabSz="914400" rtl="0" eaLnBrk="1" fontAlgn="ctr" latinLnBrk="0" hangingPunct="1">
                        <a:lnSpc>
                          <a:spcPct val="100000"/>
                        </a:lnSpc>
                      </a:pPr>
                      <a:r>
                        <a:rPr lang="en-US" sz="1000" b="0" i="0" u="none" strike="noStrike" kern="1200" dirty="0">
                          <a:solidFill>
                            <a:schemeClr val="tx1"/>
                          </a:solidFill>
                          <a:effectLst/>
                          <a:latin typeface="Verdana" panose="020B0604030504040204" pitchFamily="34" charset="0"/>
                          <a:ea typeface="Verdana" panose="020B0604030504040204" pitchFamily="34" charset="0"/>
                        </a:rPr>
                        <a:t>  Demand –Supply Gap Projections</a:t>
                      </a:r>
                      <a:endParaRPr lang="en-IN" sz="1000" b="0" i="0" u="none" strike="noStrike" kern="1200" dirty="0">
                        <a:solidFill>
                          <a:schemeClr val="tx1"/>
                        </a:solidFill>
                        <a:effectLst/>
                        <a:latin typeface="Verdana" panose="020B0604030504040204" pitchFamily="34" charset="0"/>
                        <a:ea typeface="Verdana" panose="020B0604030504040204" pitchFamily="34" charset="0"/>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R="53975" algn="ctr">
                        <a:lnSpc>
                          <a:spcPct val="100000"/>
                        </a:lnSpc>
                        <a:spcBef>
                          <a:spcPts val="360"/>
                        </a:spcBef>
                      </a:pPr>
                      <a:endParaRPr sz="1000" dirty="0">
                        <a:latin typeface="Verdana"/>
                        <a:cs typeface="Verdana"/>
                      </a:endParaRPr>
                    </a:p>
                  </a:txBody>
                  <a:tcPr marL="0" marR="0" marB="0">
                    <a:noFill/>
                  </a:tcPr>
                </a:tc>
                <a:tc hMerge="1">
                  <a:txBody>
                    <a:bodyPr/>
                    <a:lstStyle/>
                    <a:p>
                      <a:endParaRPr lang="en-IN"/>
                    </a:p>
                  </a:txBody>
                  <a:tcPr/>
                </a:tc>
                <a:tc hMerge="1">
                  <a:txBody>
                    <a:bodyPr/>
                    <a:lstStyle/>
                    <a:p>
                      <a:pPr marL="0" algn="just" defTabSz="914400" rtl="0" eaLnBrk="1" fontAlgn="ctr" latinLnBrk="0" hangingPunct="1">
                        <a:lnSpc>
                          <a:spcPct val="100000"/>
                        </a:lnSpc>
                      </a:pPr>
                      <a:r>
                        <a:rPr lang="en-US"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Demand –Supply Gap Projections</a:t>
                      </a:r>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B="0">
                    <a:lnR w="12700">
                      <a:solidFill>
                        <a:srgbClr val="FFFFFF"/>
                      </a:solidFill>
                      <a:prstDash val="solid"/>
                    </a:lnR>
                    <a:noFill/>
                  </a:tcPr>
                </a:tc>
                <a:tc hMerge="1">
                  <a:txBody>
                    <a:bodyPr/>
                    <a:lstStyle/>
                    <a:p>
                      <a:pPr>
                        <a:lnSpc>
                          <a:spcPct val="100000"/>
                        </a:lnSpc>
                      </a:pPr>
                      <a:endParaRPr sz="1000" dirty="0">
                        <a:latin typeface="Times New Roman"/>
                        <a:cs typeface="Times New Roman"/>
                      </a:endParaRPr>
                    </a:p>
                  </a:txBody>
                  <a:tcPr marL="0" marR="0" marT="0" marB="0"/>
                </a:tc>
                <a:tc hMerge="1">
                  <a:txBody>
                    <a:bodyPr/>
                    <a:lstStyle/>
                    <a:p>
                      <a:pPr>
                        <a:lnSpc>
                          <a:spcPct val="100000"/>
                        </a:lnSpc>
                      </a:pPr>
                      <a:endParaRPr sz="1000" dirty="0">
                        <a:latin typeface="Times New Roman"/>
                        <a:cs typeface="Times New Roman"/>
                      </a:endParaRPr>
                    </a:p>
                  </a:txBody>
                  <a:tcPr marL="0" marR="0" marT="0" marB="0">
                    <a:lnR w="12700">
                      <a:solidFill>
                        <a:srgbClr val="FFFFFF"/>
                      </a:solidFill>
                      <a:prstDash val="solid"/>
                    </a:lnR>
                  </a:tcPr>
                </a:tc>
                <a:extLst>
                  <a:ext uri="{0D108BD9-81ED-4DB2-BD59-A6C34878D82A}">
                    <a16:rowId xmlns:a16="http://schemas.microsoft.com/office/drawing/2014/main" val="10008"/>
                  </a:ext>
                </a:extLst>
              </a:tr>
              <a:tr h="216451">
                <a:tc>
                  <a:txBody>
                    <a:bodyPr/>
                    <a:lstStyle/>
                    <a:p>
                      <a:pPr marL="1905" algn="ctr">
                        <a:lnSpc>
                          <a:spcPct val="100000"/>
                        </a:lnSpc>
                        <a:spcBef>
                          <a:spcPts val="355"/>
                        </a:spcBef>
                      </a:pPr>
                      <a:r>
                        <a:rPr lang="en-IN" sz="1000" b="1" dirty="0">
                          <a:latin typeface="Verdana" panose="020B0604030504040204" pitchFamily="34" charset="0"/>
                          <a:ea typeface="Verdana" panose="020B0604030504040204" pitchFamily="34" charset="0"/>
                          <a:cs typeface="Verdana"/>
                        </a:rPr>
                        <a:t>5</a:t>
                      </a:r>
                      <a:r>
                        <a:rPr sz="1000" b="1" dirty="0">
                          <a:latin typeface="Verdana" panose="020B0604030504040204" pitchFamily="34" charset="0"/>
                          <a:ea typeface="Verdana" panose="020B0604030504040204" pitchFamily="34" charset="0"/>
                          <a:cs typeface="Verdana"/>
                        </a:rPr>
                        <a:t>.</a:t>
                      </a:r>
                      <a:endParaRPr sz="1000" dirty="0">
                        <a:latin typeface="Verdana" panose="020B0604030504040204" pitchFamily="34" charset="0"/>
                        <a:ea typeface="Verdana" panose="020B0604030504040204" pitchFamily="34" charset="0"/>
                        <a:cs typeface="Verdana"/>
                      </a:endParaRPr>
                    </a:p>
                  </a:txBody>
                  <a:tcPr marL="0" marR="0" marT="4508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marL="91440" marR="259715" lvl="0" indent="0" algn="just" defTabSz="914400" eaLnBrk="1" fontAlgn="auto" latinLnBrk="0" hangingPunct="1">
                        <a:lnSpc>
                          <a:spcPct val="100000"/>
                        </a:lnSpc>
                        <a:spcBef>
                          <a:spcPts val="355"/>
                        </a:spcBef>
                        <a:spcAft>
                          <a:spcPts val="0"/>
                        </a:spcAft>
                        <a:buClrTx/>
                        <a:buSzTx/>
                        <a:buFontTx/>
                        <a:buNone/>
                        <a:tabLst/>
                        <a:defRPr/>
                      </a:pPr>
                      <a:r>
                        <a:rPr lang="en-US" sz="10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Global &amp; India WSF </a:t>
                      </a:r>
                      <a:r>
                        <a:rPr lang="en-IN" sz="10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Market </a:t>
                      </a:r>
                      <a:r>
                        <a:rPr lang="en-US" sz="10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Pricing Analysis by Type, 2017-2021</a:t>
                      </a:r>
                      <a:endParaRPr lang="en-IN"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4508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2"/>
                  </a:ext>
                </a:extLst>
              </a:tr>
              <a:tr h="217147">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6985" algn="ctr">
                        <a:lnSpc>
                          <a:spcPct val="100000"/>
                        </a:lnSpc>
                        <a:spcBef>
                          <a:spcPts val="359"/>
                        </a:spcBef>
                      </a:pPr>
                      <a:r>
                        <a:rPr sz="1000" dirty="0">
                          <a:latin typeface="Verdana" panose="020B0604030504040204" pitchFamily="34" charset="0"/>
                          <a:ea typeface="Verdana" panose="020B0604030504040204" pitchFamily="34" charset="0"/>
                          <a:cs typeface="Verdana"/>
                        </a:rPr>
                        <a:t>5.1.</a:t>
                      </a:r>
                    </a:p>
                  </a:txBody>
                  <a:tcPr marL="0" marR="0" marT="45719"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rPr>
                        <a:t>  By India Import Price </a:t>
                      </a:r>
                      <a:endParaRPr lang="en-IN" sz="1000" dirty="0">
                        <a:solidFill>
                          <a:schemeClr val="tx1"/>
                        </a:solidFill>
                        <a:latin typeface="Verdana" panose="020B0604030504040204" pitchFamily="34" charset="0"/>
                        <a:ea typeface="Verdana" panose="020B0604030504040204" pitchFamily="34" charset="0"/>
                      </a:endParaRPr>
                    </a:p>
                  </a:txBody>
                  <a:tcPr marL="0" marR="0" marT="45719"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R="6985" algn="ctr">
                        <a:lnSpc>
                          <a:spcPct val="100000"/>
                        </a:lnSpc>
                        <a:spcBef>
                          <a:spcPts val="359"/>
                        </a:spcBef>
                      </a:pPr>
                      <a:endParaRPr sz="1000" dirty="0">
                        <a:latin typeface="Verdana"/>
                        <a:cs typeface="Verdana"/>
                      </a:endParaRPr>
                    </a:p>
                  </a:txBody>
                  <a:tcPr marL="0" marR="0" marT="45719" marB="0">
                    <a:noFill/>
                  </a:tcPr>
                </a:tc>
                <a:tc hMerge="1">
                  <a:txBody>
                    <a:bodyPr/>
                    <a:lstStyle/>
                    <a:p>
                      <a:endParaRPr lang="en-IN"/>
                    </a:p>
                  </a:txBody>
                  <a:tcPr/>
                </a:tc>
                <a:tc hMerge="1">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By Import Price</a:t>
                      </a:r>
                      <a:endParaRPr lang="en-IN" sz="1000" dirty="0">
                        <a:solidFill>
                          <a:schemeClr val="tx1"/>
                        </a:solidFill>
                      </a:endParaRPr>
                    </a:p>
                  </a:txBody>
                  <a:tcPr marL="0" marR="0" marT="45719" marB="0">
                    <a:no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3"/>
                  </a:ext>
                </a:extLst>
              </a:tr>
              <a:tr h="217147">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R="6985" algn="ctr">
                        <a:lnSpc>
                          <a:spcPct val="100000"/>
                        </a:lnSpc>
                        <a:spcBef>
                          <a:spcPts val="359"/>
                        </a:spcBef>
                      </a:pPr>
                      <a:r>
                        <a:rPr sz="1000" dirty="0">
                          <a:latin typeface="Verdana" panose="020B0604030504040204" pitchFamily="34" charset="0"/>
                          <a:ea typeface="Verdana" panose="020B0604030504040204" pitchFamily="34" charset="0"/>
                          <a:cs typeface="Verdana"/>
                        </a:rPr>
                        <a:t>5.</a:t>
                      </a:r>
                      <a:r>
                        <a:rPr lang="en-US" sz="1000" dirty="0">
                          <a:latin typeface="Verdana" panose="020B0604030504040204" pitchFamily="34" charset="0"/>
                          <a:ea typeface="Verdana" panose="020B0604030504040204" pitchFamily="34" charset="0"/>
                          <a:cs typeface="Verdana"/>
                        </a:rPr>
                        <a:t>2</a:t>
                      </a:r>
                      <a:r>
                        <a:rPr sz="1000" dirty="0">
                          <a:latin typeface="Verdana" panose="020B0604030504040204" pitchFamily="34" charset="0"/>
                          <a:ea typeface="Verdana" panose="020B0604030504040204" pitchFamily="34" charset="0"/>
                          <a:cs typeface="Verdana"/>
                        </a:rPr>
                        <a:t>.</a:t>
                      </a:r>
                    </a:p>
                  </a:txBody>
                  <a:tcPr marL="0" marR="0" marT="45719"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pPr marL="91440">
                        <a:lnSpc>
                          <a:spcPct val="100000"/>
                        </a:lnSpc>
                        <a:spcBef>
                          <a:spcPts val="359"/>
                        </a:spcBef>
                      </a:pPr>
                      <a:r>
                        <a:rPr lang="en-US" sz="1000" dirty="0">
                          <a:latin typeface="Verdana" panose="020B0604030504040204" pitchFamily="34" charset="0"/>
                          <a:ea typeface="Verdana" panose="020B0604030504040204" pitchFamily="34" charset="0"/>
                        </a:rPr>
                        <a:t>By India Domestic Sales Price</a:t>
                      </a:r>
                      <a:endParaRPr sz="1000" dirty="0">
                        <a:latin typeface="Verdana" panose="020B0604030504040204" pitchFamily="34" charset="0"/>
                        <a:ea typeface="Verdana" panose="020B0604030504040204" pitchFamily="34" charset="0"/>
                      </a:endParaRPr>
                    </a:p>
                  </a:txBody>
                  <a:tcPr marL="0" marR="0" marT="45719"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R="6985" algn="ctr">
                        <a:lnSpc>
                          <a:spcPct val="100000"/>
                        </a:lnSpc>
                        <a:spcBef>
                          <a:spcPts val="359"/>
                        </a:spcBef>
                      </a:pPr>
                      <a:endParaRPr sz="1000" dirty="0">
                        <a:latin typeface="Verdana"/>
                        <a:cs typeface="Verdana"/>
                      </a:endParaRPr>
                    </a:p>
                  </a:txBody>
                  <a:tcPr marL="0" marR="0" marT="45719" marB="0"/>
                </a:tc>
                <a:tc hMerge="1">
                  <a:txBody>
                    <a:bodyPr/>
                    <a:lstStyle/>
                    <a:p>
                      <a:endParaRPr lang="en-IN"/>
                    </a:p>
                  </a:txBody>
                  <a:tcPr/>
                </a:tc>
                <a:tc hMerge="1">
                  <a:txBody>
                    <a:bodyPr/>
                    <a:lstStyle/>
                    <a:p>
                      <a:pPr marL="91440">
                        <a:lnSpc>
                          <a:spcPct val="100000"/>
                        </a:lnSpc>
                        <a:spcBef>
                          <a:spcPts val="359"/>
                        </a:spcBef>
                      </a:pPr>
                      <a:r>
                        <a:rPr lang="en-US" sz="1000" dirty="0">
                          <a:latin typeface="Verdana"/>
                          <a:cs typeface="Verdana"/>
                        </a:rPr>
                        <a:t>By Domestic Sales</a:t>
                      </a:r>
                      <a:endParaRPr sz="1000" dirty="0">
                        <a:latin typeface="Verdana"/>
                        <a:cs typeface="Verdana"/>
                      </a:endParaRPr>
                    </a:p>
                  </a:txBody>
                  <a:tcPr marL="0" marR="0" marT="45719"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4"/>
                  </a:ext>
                </a:extLst>
              </a:tr>
              <a:tr h="384183">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R="6985" algn="ctr">
                        <a:lnSpc>
                          <a:spcPct val="100000"/>
                        </a:lnSpc>
                        <a:spcBef>
                          <a:spcPts val="359"/>
                        </a:spcBef>
                      </a:pPr>
                      <a:r>
                        <a:rPr sz="1000" dirty="0">
                          <a:latin typeface="Verdana" panose="020B0604030504040204" pitchFamily="34" charset="0"/>
                          <a:ea typeface="Verdana" panose="020B0604030504040204" pitchFamily="34" charset="0"/>
                          <a:cs typeface="Verdana"/>
                        </a:rPr>
                        <a:t>5.</a:t>
                      </a:r>
                      <a:r>
                        <a:rPr lang="en-US" sz="1000" dirty="0">
                          <a:latin typeface="Verdana" panose="020B0604030504040204" pitchFamily="34" charset="0"/>
                          <a:ea typeface="Verdana" panose="020B0604030504040204" pitchFamily="34" charset="0"/>
                          <a:cs typeface="Verdana"/>
                        </a:rPr>
                        <a:t>3</a:t>
                      </a:r>
                      <a:r>
                        <a:rPr sz="1000" dirty="0">
                          <a:latin typeface="Verdana" panose="020B0604030504040204" pitchFamily="34" charset="0"/>
                          <a:ea typeface="Verdana" panose="020B0604030504040204" pitchFamily="34" charset="0"/>
                          <a:cs typeface="Verdana"/>
                        </a:rPr>
                        <a:t>.</a:t>
                      </a:r>
                    </a:p>
                  </a:txBody>
                  <a:tcPr marL="0" marR="0" marT="45719"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pPr marL="91440">
                        <a:lnSpc>
                          <a:spcPct val="100000"/>
                        </a:lnSpc>
                        <a:spcBef>
                          <a:spcPts val="359"/>
                        </a:spcBef>
                      </a:pPr>
                      <a:r>
                        <a:rPr lang="en-US" sz="1000" dirty="0">
                          <a:latin typeface="Verdana" panose="020B0604030504040204" pitchFamily="34" charset="0"/>
                          <a:ea typeface="Verdana" panose="020B0604030504040204" pitchFamily="34" charset="0"/>
                        </a:rPr>
                        <a:t>By Regional Sales Price of North America, South America, Europe, Middle East &amp; Africa &amp; Other Asia Pacific (excld. India)</a:t>
                      </a:r>
                      <a:endParaRPr sz="1000" dirty="0">
                        <a:latin typeface="Verdana" panose="020B0604030504040204" pitchFamily="34" charset="0"/>
                        <a:ea typeface="Verdana" panose="020B0604030504040204" pitchFamily="34" charset="0"/>
                      </a:endParaRPr>
                    </a:p>
                  </a:txBody>
                  <a:tcPr marL="0" marR="0" marT="45719"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R="6985" algn="ctr">
                        <a:lnSpc>
                          <a:spcPct val="100000"/>
                        </a:lnSpc>
                        <a:spcBef>
                          <a:spcPts val="359"/>
                        </a:spcBef>
                      </a:pPr>
                      <a:endParaRPr sz="1000" dirty="0">
                        <a:latin typeface="Verdana"/>
                        <a:cs typeface="Verdana"/>
                      </a:endParaRPr>
                    </a:p>
                  </a:txBody>
                  <a:tcPr marL="0" marR="0" marT="45719" marB="0"/>
                </a:tc>
                <a:tc hMerge="1">
                  <a:txBody>
                    <a:bodyPr/>
                    <a:lstStyle/>
                    <a:p>
                      <a:endParaRPr lang="en-IN"/>
                    </a:p>
                  </a:txBody>
                  <a:tcPr/>
                </a:tc>
                <a:tc hMerge="1">
                  <a:txBody>
                    <a:bodyPr/>
                    <a:lstStyle/>
                    <a:p>
                      <a:pPr marL="91440">
                        <a:lnSpc>
                          <a:spcPct val="100000"/>
                        </a:lnSpc>
                        <a:spcBef>
                          <a:spcPts val="359"/>
                        </a:spcBef>
                      </a:pPr>
                      <a:r>
                        <a:rPr lang="en-US" sz="1000" dirty="0">
                          <a:latin typeface="Verdana"/>
                          <a:cs typeface="Verdana"/>
                        </a:rPr>
                        <a:t>By Domestic Sales</a:t>
                      </a:r>
                      <a:endParaRPr sz="1000" dirty="0">
                        <a:latin typeface="Verdana"/>
                        <a:cs typeface="Verdana"/>
                      </a:endParaRPr>
                    </a:p>
                  </a:txBody>
                  <a:tcPr marL="0" marR="0" marT="45719"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68173753"/>
                  </a:ext>
                </a:extLst>
              </a:tr>
              <a:tr h="215058">
                <a:tc>
                  <a:txBody>
                    <a:bodyPr/>
                    <a:lstStyle/>
                    <a:p>
                      <a:pPr marL="1905" algn="ctr">
                        <a:lnSpc>
                          <a:spcPct val="100000"/>
                        </a:lnSpc>
                        <a:spcBef>
                          <a:spcPts val="345"/>
                        </a:spcBef>
                      </a:pPr>
                      <a:r>
                        <a:rPr lang="en-IN" sz="1000" b="1" dirty="0">
                          <a:latin typeface="Verdana" panose="020B0604030504040204" pitchFamily="34" charset="0"/>
                          <a:ea typeface="Verdana" panose="020B0604030504040204" pitchFamily="34" charset="0"/>
                          <a:cs typeface="Verdana"/>
                        </a:rPr>
                        <a:t>6.</a:t>
                      </a:r>
                      <a:endParaRPr sz="1000" b="1" dirty="0">
                        <a:latin typeface="Verdana" panose="020B0604030504040204" pitchFamily="34" charset="0"/>
                        <a:ea typeface="Verdana" panose="020B0604030504040204" pitchFamily="34" charset="0"/>
                        <a:cs typeface="Verdana"/>
                      </a:endParaRPr>
                    </a:p>
                  </a:txBody>
                  <a:tcPr marL="0" marR="0" marT="4381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7">
                  <a:txBody>
                    <a:bodyPr/>
                    <a:lstStyle/>
                    <a:p>
                      <a:pPr marL="91440">
                        <a:lnSpc>
                          <a:spcPct val="100000"/>
                        </a:lnSpc>
                        <a:spcBef>
                          <a:spcPts val="345"/>
                        </a:spcBef>
                      </a:pPr>
                      <a:r>
                        <a:rPr lang="en-US" sz="1000" b="1" dirty="0">
                          <a:latin typeface="Verdana" panose="020B0604030504040204" pitchFamily="34" charset="0"/>
                          <a:ea typeface="Verdana" panose="020B0604030504040204" pitchFamily="34" charset="0"/>
                          <a:cs typeface="Verdana"/>
                        </a:rPr>
                        <a:t>Global WSF </a:t>
                      </a:r>
                      <a:r>
                        <a:rPr sz="1000" b="1" spc="5" dirty="0">
                          <a:latin typeface="Verdana" panose="020B0604030504040204" pitchFamily="34" charset="0"/>
                          <a:ea typeface="Verdana" panose="020B0604030504040204" pitchFamily="34" charset="0"/>
                          <a:cs typeface="Verdana"/>
                        </a:rPr>
                        <a:t>Market</a:t>
                      </a:r>
                      <a:r>
                        <a:rPr sz="1000" b="1" spc="-35" dirty="0">
                          <a:latin typeface="Verdana" panose="020B0604030504040204" pitchFamily="34" charset="0"/>
                          <a:ea typeface="Verdana" panose="020B0604030504040204" pitchFamily="34" charset="0"/>
                          <a:cs typeface="Verdana"/>
                        </a:rPr>
                        <a:t> </a:t>
                      </a:r>
                      <a:r>
                        <a:rPr sz="1000" b="1" dirty="0">
                          <a:latin typeface="Verdana" panose="020B0604030504040204" pitchFamily="34" charset="0"/>
                          <a:ea typeface="Verdana" panose="020B0604030504040204" pitchFamily="34" charset="0"/>
                          <a:cs typeface="Verdana"/>
                        </a:rPr>
                        <a:t>Outlook</a:t>
                      </a:r>
                      <a:r>
                        <a:rPr sz="1000" b="1" spc="-65" dirty="0">
                          <a:latin typeface="Verdana" panose="020B0604030504040204" pitchFamily="34" charset="0"/>
                          <a:ea typeface="Verdana" panose="020B0604030504040204" pitchFamily="34" charset="0"/>
                          <a:cs typeface="Verdana"/>
                        </a:rPr>
                        <a:t> </a:t>
                      </a:r>
                      <a:r>
                        <a:rPr sz="1000" b="1" spc="5" dirty="0">
                          <a:latin typeface="Verdana" panose="020B0604030504040204" pitchFamily="34" charset="0"/>
                          <a:ea typeface="Verdana" panose="020B0604030504040204" pitchFamily="34" charset="0"/>
                          <a:cs typeface="Verdana"/>
                        </a:rPr>
                        <a:t>(</a:t>
                      </a:r>
                      <a:r>
                        <a:rPr lang="en-IN" sz="1000" b="1" spc="5" dirty="0">
                          <a:latin typeface="Verdana" panose="020B0604030504040204" pitchFamily="34" charset="0"/>
                          <a:ea typeface="Verdana" panose="020B0604030504040204" pitchFamily="34" charset="0"/>
                          <a:cs typeface="Verdana"/>
                        </a:rPr>
                        <a:t>2022-2035</a:t>
                      </a:r>
                      <a:r>
                        <a:rPr sz="1000" b="1" spc="5" dirty="0">
                          <a:latin typeface="Verdana" panose="020B0604030504040204" pitchFamily="34" charset="0"/>
                          <a:ea typeface="Verdana" panose="020B0604030504040204" pitchFamily="34" charset="0"/>
                          <a:cs typeface="Verdana"/>
                        </a:rPr>
                        <a:t>)</a:t>
                      </a:r>
                      <a:endParaRPr sz="1000" dirty="0">
                        <a:latin typeface="Verdana" panose="020B0604030504040204" pitchFamily="34" charset="0"/>
                        <a:ea typeface="Verdana" panose="020B0604030504040204" pitchFamily="34" charset="0"/>
                        <a:cs typeface="Verdana"/>
                      </a:endParaRPr>
                    </a:p>
                  </a:txBody>
                  <a:tcPr marL="0" marR="0" marT="4381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a:p>
                  </a:txBody>
                  <a:tcPr marL="0" marR="0"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138906367"/>
                  </a:ext>
                </a:extLst>
              </a:tr>
              <a:tr h="215058">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345"/>
                        </a:spcBef>
                      </a:pPr>
                      <a:r>
                        <a:rPr lang="en-IN" sz="1000" dirty="0">
                          <a:latin typeface="Verdana" panose="020B0604030504040204" pitchFamily="34" charset="0"/>
                          <a:ea typeface="Verdana" panose="020B0604030504040204" pitchFamily="34" charset="0"/>
                          <a:cs typeface="Verdana"/>
                        </a:rPr>
                        <a:t>6</a:t>
                      </a:r>
                      <a:r>
                        <a:rPr sz="1000" dirty="0">
                          <a:latin typeface="Verdana" panose="020B0604030504040204" pitchFamily="34" charset="0"/>
                          <a:ea typeface="Verdana" panose="020B0604030504040204" pitchFamily="34" charset="0"/>
                          <a:cs typeface="Verdana"/>
                        </a:rPr>
                        <a:t>.1.</a:t>
                      </a:r>
                    </a:p>
                  </a:txBody>
                  <a:tcPr marL="0" marR="0" marT="4381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pPr marL="99060">
                        <a:lnSpc>
                          <a:spcPct val="100000"/>
                        </a:lnSpc>
                        <a:spcBef>
                          <a:spcPts val="345"/>
                        </a:spcBef>
                      </a:pPr>
                      <a:r>
                        <a:rPr sz="1000" dirty="0">
                          <a:latin typeface="Verdana" panose="020B0604030504040204" pitchFamily="34" charset="0"/>
                          <a:ea typeface="Verdana" panose="020B0604030504040204" pitchFamily="34" charset="0"/>
                        </a:rPr>
                        <a:t>Market</a:t>
                      </a:r>
                      <a:r>
                        <a:rPr sz="1000" spc="-50" dirty="0">
                          <a:latin typeface="Verdana" panose="020B0604030504040204" pitchFamily="34" charset="0"/>
                          <a:ea typeface="Verdana" panose="020B0604030504040204" pitchFamily="34" charset="0"/>
                        </a:rPr>
                        <a:t> </a:t>
                      </a:r>
                      <a:r>
                        <a:rPr sz="1000" spc="5" dirty="0">
                          <a:latin typeface="Verdana" panose="020B0604030504040204" pitchFamily="34" charset="0"/>
                          <a:ea typeface="Verdana" panose="020B0604030504040204" pitchFamily="34" charset="0"/>
                        </a:rPr>
                        <a:t>Size</a:t>
                      </a:r>
                      <a:r>
                        <a:rPr sz="1000" spc="-40" dirty="0">
                          <a:latin typeface="Verdana" panose="020B0604030504040204" pitchFamily="34" charset="0"/>
                          <a:ea typeface="Verdana" panose="020B0604030504040204" pitchFamily="34" charset="0"/>
                        </a:rPr>
                        <a:t> </a:t>
                      </a:r>
                      <a:r>
                        <a:rPr sz="1000" spc="5" dirty="0">
                          <a:latin typeface="Verdana" panose="020B0604030504040204" pitchFamily="34" charset="0"/>
                          <a:ea typeface="Verdana" panose="020B0604030504040204" pitchFamily="34" charset="0"/>
                        </a:rPr>
                        <a:t>&amp;</a:t>
                      </a:r>
                      <a:r>
                        <a:rPr sz="1000" spc="-35" dirty="0">
                          <a:latin typeface="Verdana" panose="020B0604030504040204" pitchFamily="34" charset="0"/>
                          <a:ea typeface="Verdana" panose="020B0604030504040204" pitchFamily="34" charset="0"/>
                        </a:rPr>
                        <a:t> </a:t>
                      </a:r>
                      <a:r>
                        <a:rPr sz="1000" dirty="0">
                          <a:latin typeface="Verdana" panose="020B0604030504040204" pitchFamily="34" charset="0"/>
                          <a:ea typeface="Verdana" panose="020B0604030504040204" pitchFamily="34" charset="0"/>
                        </a:rPr>
                        <a:t>Forecast</a:t>
                      </a:r>
                    </a:p>
                  </a:txBody>
                  <a:tcPr marL="0" marR="0" marT="4381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lnSpc>
                          <a:spcPct val="100000"/>
                        </a:lnSpc>
                        <a:spcBef>
                          <a:spcPts val="345"/>
                        </a:spcBef>
                      </a:pPr>
                      <a:endParaRPr sz="1000" dirty="0">
                        <a:latin typeface="Verdana"/>
                        <a:cs typeface="Verdana"/>
                      </a:endParaRPr>
                    </a:p>
                  </a:txBody>
                  <a:tcPr marL="0" marR="0" marT="43815" marB="0"/>
                </a:tc>
                <a:tc hMerge="1">
                  <a:txBody>
                    <a:bodyPr/>
                    <a:lstStyle/>
                    <a:p>
                      <a:endParaRPr lang="en-IN"/>
                    </a:p>
                  </a:txBody>
                  <a:tcPr/>
                </a:tc>
                <a:tc hMerge="1">
                  <a:txBody>
                    <a:bodyPr/>
                    <a:lstStyle/>
                    <a:p>
                      <a:pPr marL="99060">
                        <a:lnSpc>
                          <a:spcPct val="100000"/>
                        </a:lnSpc>
                        <a:spcBef>
                          <a:spcPts val="345"/>
                        </a:spcBef>
                      </a:pPr>
                      <a:r>
                        <a:rPr sz="1000" dirty="0">
                          <a:latin typeface="Verdana"/>
                          <a:cs typeface="Verdana"/>
                        </a:rPr>
                        <a:t>Market</a:t>
                      </a:r>
                      <a:r>
                        <a:rPr sz="1000" spc="-50" dirty="0">
                          <a:latin typeface="Verdana"/>
                          <a:cs typeface="Verdana"/>
                        </a:rPr>
                        <a:t> </a:t>
                      </a:r>
                      <a:r>
                        <a:rPr sz="1000" spc="5" dirty="0">
                          <a:latin typeface="Verdana"/>
                          <a:cs typeface="Verdana"/>
                        </a:rPr>
                        <a:t>Size</a:t>
                      </a:r>
                      <a:r>
                        <a:rPr sz="1000" spc="-40" dirty="0">
                          <a:latin typeface="Verdana"/>
                          <a:cs typeface="Verdana"/>
                        </a:rPr>
                        <a:t> </a:t>
                      </a:r>
                      <a:r>
                        <a:rPr sz="1000" spc="5" dirty="0">
                          <a:latin typeface="Verdana"/>
                          <a:cs typeface="Verdana"/>
                        </a:rPr>
                        <a:t>&amp;</a:t>
                      </a:r>
                      <a:r>
                        <a:rPr sz="1000" spc="-35" dirty="0">
                          <a:latin typeface="Verdana"/>
                          <a:cs typeface="Verdana"/>
                        </a:rPr>
                        <a:t> </a:t>
                      </a:r>
                      <a:r>
                        <a:rPr sz="1000" dirty="0">
                          <a:latin typeface="Verdana"/>
                          <a:cs typeface="Verdana"/>
                        </a:rPr>
                        <a:t>Forecast</a:t>
                      </a:r>
                    </a:p>
                  </a:txBody>
                  <a:tcPr marL="0" marR="0" marT="43815"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60132042"/>
                  </a:ext>
                </a:extLst>
              </a:tr>
              <a:tr h="182443">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sz="1000" dirty="0">
                          <a:latin typeface="Verdana" panose="020B0604030504040204" pitchFamily="34" charset="0"/>
                          <a:ea typeface="Verdana" panose="020B0604030504040204" pitchFamily="34" charset="0"/>
                          <a:cs typeface="Verdana"/>
                        </a:rPr>
                        <a:t>6.1.1.</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marL="99060" marR="0" lvl="0" indent="0" defTabSz="914400" eaLnBrk="1" fontAlgn="auto" latinLnBrk="0" hangingPunct="1">
                        <a:lnSpc>
                          <a:spcPct val="100000"/>
                        </a:lnSpc>
                        <a:spcBef>
                          <a:spcPts val="360"/>
                        </a:spcBef>
                        <a:spcAft>
                          <a:spcPts val="0"/>
                        </a:spcAft>
                        <a:buClrTx/>
                        <a:buSzTx/>
                        <a:buFontTx/>
                        <a:buNone/>
                        <a:tabLst/>
                        <a:defRPr/>
                      </a:pPr>
                      <a:r>
                        <a:rPr lang="en-IN" sz="1000" spc="5" dirty="0">
                          <a:latin typeface="Verdana" panose="020B0604030504040204" pitchFamily="34" charset="0"/>
                          <a:ea typeface="Verdana" panose="020B0604030504040204" pitchFamily="34" charset="0"/>
                        </a:rPr>
                        <a:t>By</a:t>
                      </a:r>
                      <a:r>
                        <a:rPr lang="en-IN" sz="1000" spc="-40" dirty="0">
                          <a:latin typeface="Verdana" panose="020B0604030504040204" pitchFamily="34" charset="0"/>
                          <a:ea typeface="Verdana" panose="020B0604030504040204" pitchFamily="34" charset="0"/>
                        </a:rPr>
                        <a:t> </a:t>
                      </a:r>
                      <a:r>
                        <a:rPr lang="en-IN" sz="1000" spc="5" dirty="0">
                          <a:latin typeface="Verdana" panose="020B0604030504040204" pitchFamily="34" charset="0"/>
                          <a:ea typeface="Verdana" panose="020B0604030504040204" pitchFamily="34" charset="0"/>
                        </a:rPr>
                        <a:t>Value</a:t>
                      </a:r>
                      <a:r>
                        <a:rPr lang="en-IN" sz="1000" spc="-55" dirty="0">
                          <a:latin typeface="Verdana" panose="020B0604030504040204" pitchFamily="34" charset="0"/>
                          <a:ea typeface="Verdana" panose="020B0604030504040204" pitchFamily="34" charset="0"/>
                        </a:rPr>
                        <a:t> </a:t>
                      </a:r>
                      <a:r>
                        <a:rPr lang="en-IN" sz="1000" spc="5" dirty="0">
                          <a:latin typeface="Verdana" panose="020B0604030504040204" pitchFamily="34" charset="0"/>
                          <a:ea typeface="Verdana" panose="020B0604030504040204" pitchFamily="34" charset="0"/>
                        </a:rPr>
                        <a:t>&amp;</a:t>
                      </a:r>
                      <a:r>
                        <a:rPr lang="en-IN" sz="1000" spc="-30" dirty="0">
                          <a:latin typeface="Verdana" panose="020B0604030504040204" pitchFamily="34" charset="0"/>
                          <a:ea typeface="Verdana" panose="020B0604030504040204" pitchFamily="34" charset="0"/>
                        </a:rPr>
                        <a:t> </a:t>
                      </a:r>
                      <a:r>
                        <a:rPr lang="en-IN" sz="1000" spc="5" dirty="0">
                          <a:latin typeface="Verdana" panose="020B0604030504040204" pitchFamily="34" charset="0"/>
                          <a:ea typeface="Verdana" panose="020B0604030504040204" pitchFamily="34" charset="0"/>
                        </a:rPr>
                        <a:t>Volume</a:t>
                      </a:r>
                      <a:endParaRPr lang="en-IN" sz="1000" dirty="0">
                        <a:latin typeface="Verdana" panose="020B0604030504040204" pitchFamily="34" charset="0"/>
                        <a:ea typeface="Verdana" panose="020B0604030504040204" pitchFamily="34" charset="0"/>
                      </a:endParaRPr>
                    </a:p>
                  </a:txBody>
                  <a:tcPr marL="0" marR="0"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99060">
                        <a:lnSpc>
                          <a:spcPct val="100000"/>
                        </a:lnSpc>
                        <a:spcBef>
                          <a:spcPts val="360"/>
                        </a:spcBef>
                      </a:pPr>
                      <a:endParaRPr sz="1000" dirty="0">
                        <a:latin typeface="Verdana" panose="020B0604030504040204" pitchFamily="34" charset="0"/>
                        <a:ea typeface="Verdana" panose="020B0604030504040204" pitchFamily="34" charset="0"/>
                        <a:cs typeface="Verdana"/>
                      </a:endParaRPr>
                    </a:p>
                  </a:txBody>
                  <a:tcPr marL="0" marR="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99060" marR="0" lvl="0" indent="0" defTabSz="914400" eaLnBrk="1" fontAlgn="auto" latinLnBrk="0" hangingPunct="1">
                        <a:lnSpc>
                          <a:spcPct val="100000"/>
                        </a:lnSpc>
                        <a:spcBef>
                          <a:spcPts val="360"/>
                        </a:spcBef>
                        <a:spcAft>
                          <a:spcPts val="0"/>
                        </a:spcAft>
                        <a:buClrTx/>
                        <a:buSzTx/>
                        <a:buFontTx/>
                        <a:buNone/>
                        <a:tabLst/>
                        <a:defRPr/>
                      </a:pPr>
                      <a:r>
                        <a:rPr lang="en-IN" sz="1000" spc="5" dirty="0">
                          <a:latin typeface="Verdana" panose="020B0604030504040204" pitchFamily="34" charset="0"/>
                          <a:ea typeface="Verdana" panose="020B0604030504040204" pitchFamily="34" charset="0"/>
                          <a:cs typeface="Verdana"/>
                        </a:rPr>
                        <a:t>By</a:t>
                      </a:r>
                      <a:r>
                        <a:rPr lang="en-IN" sz="1000" spc="-40" dirty="0">
                          <a:latin typeface="Verdana" panose="020B0604030504040204" pitchFamily="34" charset="0"/>
                          <a:ea typeface="Verdana" panose="020B0604030504040204" pitchFamily="34" charset="0"/>
                          <a:cs typeface="Verdana"/>
                        </a:rPr>
                        <a:t> </a:t>
                      </a:r>
                      <a:r>
                        <a:rPr lang="en-IN" sz="1000" spc="5" dirty="0">
                          <a:latin typeface="Verdana" panose="020B0604030504040204" pitchFamily="34" charset="0"/>
                          <a:ea typeface="Verdana" panose="020B0604030504040204" pitchFamily="34" charset="0"/>
                          <a:cs typeface="Verdana"/>
                        </a:rPr>
                        <a:t>Value</a:t>
                      </a:r>
                      <a:r>
                        <a:rPr lang="en-IN" sz="1000" spc="-55" dirty="0">
                          <a:latin typeface="Verdana" panose="020B0604030504040204" pitchFamily="34" charset="0"/>
                          <a:ea typeface="Verdana" panose="020B0604030504040204" pitchFamily="34" charset="0"/>
                          <a:cs typeface="Verdana"/>
                        </a:rPr>
                        <a:t> </a:t>
                      </a:r>
                      <a:r>
                        <a:rPr lang="en-IN" sz="1000" spc="5" dirty="0">
                          <a:latin typeface="Verdana" panose="020B0604030504040204" pitchFamily="34" charset="0"/>
                          <a:ea typeface="Verdana" panose="020B0604030504040204" pitchFamily="34" charset="0"/>
                          <a:cs typeface="Verdana"/>
                        </a:rPr>
                        <a:t>&amp;</a:t>
                      </a:r>
                      <a:r>
                        <a:rPr lang="en-IN" sz="1000" spc="-30" dirty="0">
                          <a:latin typeface="Verdana" panose="020B0604030504040204" pitchFamily="34" charset="0"/>
                          <a:ea typeface="Verdana" panose="020B0604030504040204" pitchFamily="34" charset="0"/>
                          <a:cs typeface="Verdana"/>
                        </a:rPr>
                        <a:t> </a:t>
                      </a:r>
                      <a:r>
                        <a:rPr lang="en-IN" sz="1000" spc="5" dirty="0">
                          <a:latin typeface="Verdana" panose="020B0604030504040204" pitchFamily="34" charset="0"/>
                          <a:ea typeface="Verdana" panose="020B0604030504040204" pitchFamily="34" charset="0"/>
                          <a:cs typeface="Verdana"/>
                        </a:rPr>
                        <a:t>Volume</a:t>
                      </a:r>
                      <a:endParaRPr lang="en-IN" sz="1000" dirty="0">
                        <a:latin typeface="Verdana" panose="020B0604030504040204" pitchFamily="34" charset="0"/>
                        <a:ea typeface="Verdana" panose="020B0604030504040204" pitchFamily="34" charset="0"/>
                        <a:cs typeface="Verdana"/>
                      </a:endParaRPr>
                    </a:p>
                  </a:txBody>
                  <a:tcPr marL="0" marR="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99060">
                        <a:lnSpc>
                          <a:spcPct val="100000"/>
                        </a:lnSpc>
                        <a:spcBef>
                          <a:spcPts val="360"/>
                        </a:spcBef>
                      </a:pPr>
                      <a:endParaRPr sz="1000" dirty="0">
                        <a:latin typeface="Verdana"/>
                        <a:cs typeface="Verdana"/>
                      </a:endParaRPr>
                    </a:p>
                  </a:txBody>
                  <a:tcPr marL="0" marR="0" marB="0"/>
                </a:tc>
                <a:extLst>
                  <a:ext uri="{0D108BD9-81ED-4DB2-BD59-A6C34878D82A}">
                    <a16:rowId xmlns:a16="http://schemas.microsoft.com/office/drawing/2014/main" val="2089245956"/>
                  </a:ext>
                </a:extLst>
              </a:tr>
              <a:tr h="217148">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360"/>
                        </a:spcBef>
                      </a:pPr>
                      <a:r>
                        <a:rPr lang="en-IN" sz="1000" dirty="0">
                          <a:latin typeface="Verdana" panose="020B0604030504040204" pitchFamily="34" charset="0"/>
                          <a:ea typeface="Verdana" panose="020B0604030504040204" pitchFamily="34" charset="0"/>
                          <a:cs typeface="Verdana"/>
                        </a:rPr>
                        <a:t>6</a:t>
                      </a:r>
                      <a:r>
                        <a:rPr sz="1000" dirty="0">
                          <a:latin typeface="Verdana" panose="020B0604030504040204" pitchFamily="34" charset="0"/>
                          <a:ea typeface="Verdana" panose="020B0604030504040204" pitchFamily="34" charset="0"/>
                          <a:cs typeface="Verdana"/>
                        </a:rPr>
                        <a:t>.2.</a:t>
                      </a: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pPr marL="99060">
                        <a:lnSpc>
                          <a:spcPct val="100000"/>
                        </a:lnSpc>
                        <a:spcBef>
                          <a:spcPts val="360"/>
                        </a:spcBef>
                      </a:pPr>
                      <a:r>
                        <a:rPr sz="1000" dirty="0">
                          <a:latin typeface="Verdana" panose="020B0604030504040204" pitchFamily="34" charset="0"/>
                          <a:ea typeface="Verdana" panose="020B0604030504040204" pitchFamily="34" charset="0"/>
                          <a:cs typeface="Verdana"/>
                        </a:rPr>
                        <a:t>Market</a:t>
                      </a:r>
                      <a:r>
                        <a:rPr sz="1000" spc="-50" dirty="0">
                          <a:latin typeface="Verdana" panose="020B0604030504040204" pitchFamily="34" charset="0"/>
                          <a:ea typeface="Verdana" panose="020B0604030504040204" pitchFamily="34" charset="0"/>
                          <a:cs typeface="Verdana"/>
                        </a:rPr>
                        <a:t> </a:t>
                      </a:r>
                      <a:r>
                        <a:rPr sz="1000" dirty="0">
                          <a:latin typeface="Verdana" panose="020B0604030504040204" pitchFamily="34" charset="0"/>
                          <a:ea typeface="Verdana" panose="020B0604030504040204" pitchFamily="34" charset="0"/>
                          <a:cs typeface="Verdana"/>
                        </a:rPr>
                        <a:t>Share</a:t>
                      </a:r>
                      <a:r>
                        <a:rPr sz="1000" spc="-30" dirty="0">
                          <a:latin typeface="Verdana" panose="020B0604030504040204" pitchFamily="34" charset="0"/>
                          <a:ea typeface="Verdana" panose="020B0604030504040204" pitchFamily="34" charset="0"/>
                          <a:cs typeface="Verdana"/>
                        </a:rPr>
                        <a:t> </a:t>
                      </a:r>
                      <a:r>
                        <a:rPr sz="1000" spc="5" dirty="0">
                          <a:latin typeface="Verdana" panose="020B0604030504040204" pitchFamily="34" charset="0"/>
                          <a:ea typeface="Verdana" panose="020B0604030504040204" pitchFamily="34" charset="0"/>
                          <a:cs typeface="Verdana"/>
                        </a:rPr>
                        <a:t>&amp;</a:t>
                      </a:r>
                      <a:r>
                        <a:rPr sz="1000" spc="-25" dirty="0">
                          <a:latin typeface="Verdana" panose="020B0604030504040204" pitchFamily="34" charset="0"/>
                          <a:ea typeface="Verdana" panose="020B0604030504040204" pitchFamily="34" charset="0"/>
                          <a:cs typeface="Verdana"/>
                        </a:rPr>
                        <a:t> </a:t>
                      </a:r>
                      <a:r>
                        <a:rPr sz="1000" dirty="0">
                          <a:latin typeface="Verdana" panose="020B0604030504040204" pitchFamily="34" charset="0"/>
                          <a:ea typeface="Verdana" panose="020B0604030504040204" pitchFamily="34" charset="0"/>
                          <a:cs typeface="Verdana"/>
                        </a:rPr>
                        <a:t>Forecast</a:t>
                      </a: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a:p>
                  </a:txBody>
                  <a:tcPr marL="0" marR="0" marT="0" marB="0"/>
                </a:tc>
                <a:tc hMerge="1">
                  <a:txBody>
                    <a:bodyPr/>
                    <a:lstStyle/>
                    <a:p>
                      <a:pPr marL="0" algn="just" defTabSz="914400" rtl="0" eaLnBrk="1" fontAlgn="ctr" latinLnBrk="0" hangingPunct="1"/>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3005422110"/>
                  </a:ext>
                </a:extLst>
              </a:tr>
              <a:tr h="217148">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99060">
                        <a:lnSpc>
                          <a:spcPct val="100000"/>
                        </a:lnSpc>
                        <a:spcBef>
                          <a:spcPts val="360"/>
                        </a:spcBef>
                      </a:pPr>
                      <a:r>
                        <a:rPr lang="en-IN" sz="1000" dirty="0">
                          <a:latin typeface="Verdana" panose="020B0604030504040204" pitchFamily="34" charset="0"/>
                          <a:ea typeface="Verdana" panose="020B0604030504040204" pitchFamily="34" charset="0"/>
                          <a:cs typeface="Verdana"/>
                        </a:rPr>
                        <a:t>6.2.1.</a:t>
                      </a:r>
                      <a:endParaRPr sz="1000" dirty="0">
                        <a:latin typeface="Verdana" panose="020B0604030504040204" pitchFamily="34" charset="0"/>
                        <a:ea typeface="Verdana" panose="020B0604030504040204" pitchFamily="34" charset="0"/>
                        <a:cs typeface="Verdana"/>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rPr>
                        <a:t>By</a:t>
                      </a:r>
                      <a:r>
                        <a:rPr kumimoji="0" lang="en-US" sz="1000" b="0" i="0" u="none" strike="noStrike" kern="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rPr>
                        <a:t>Type (MAP, MPP, Potassium Sulphate, Potassium Nitrate, Calcium Nitrate)</a:t>
                      </a:r>
                      <a:endParaRPr kumimoji="0" lang="en-US" sz="10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a:txBody>
                  <a:tcPr marL="0" marR="0" marB="0"/>
                </a:tc>
                <a:tc gridSpan="4">
                  <a:txBody>
                    <a:bodyPr/>
                    <a:lstStyle/>
                    <a:p>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rPr>
                        <a:t>By</a:t>
                      </a:r>
                      <a:r>
                        <a:rPr kumimoji="0" lang="en-US" sz="1000" b="0" i="0" u="none" strike="noStrike" kern="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rPr>
                        <a:t>Type (MAP, MPP, Potassium Sulphate, Potassium Nitrate, Calcium Nitrate)</a:t>
                      </a:r>
                      <a:endParaRPr lang="en-IN" dirty="0"/>
                    </a:p>
                  </a:txBody>
                  <a:tcPr marL="0" marR="0" marB="0">
                    <a:lnL>
                      <a:noFill/>
                    </a:lnL>
                    <a:lnR>
                      <a:noFill/>
                    </a:lnR>
                    <a:lnT>
                      <a:noFill/>
                    </a:lnT>
                    <a:lnB>
                      <a:noFill/>
                    </a:lnB>
                    <a:lnTlToBr w="12700" cmpd="sng">
                      <a:noFill/>
                      <a:prstDash val="solid"/>
                    </a:lnTlToBr>
                    <a:lnBlToTr w="12700" cmpd="sng">
                      <a:noFill/>
                      <a:prstDash val="solid"/>
                    </a:lnBlToTr>
                  </a:tcPr>
                </a:tc>
                <a:tc hMerge="1">
                  <a:txBody>
                    <a:bodyPr/>
                    <a:lstStyle/>
                    <a:p>
                      <a:pPr marL="99060">
                        <a:lnSpc>
                          <a:spcPct val="100000"/>
                        </a:lnSpc>
                        <a:spcBef>
                          <a:spcPts val="360"/>
                        </a:spcBef>
                      </a:pPr>
                      <a:endParaRPr sz="1000" dirty="0">
                        <a:latin typeface="Verdana" panose="020B0604030504040204" pitchFamily="34" charset="0"/>
                        <a:ea typeface="Verdana" panose="020B0604030504040204" pitchFamily="34" charset="0"/>
                        <a:cs typeface="Verdana"/>
                      </a:endParaRPr>
                    </a:p>
                  </a:txBody>
                  <a:tcPr marL="0" marR="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By</a:t>
                      </a:r>
                      <a:r>
                        <a:rPr kumimoji="0" lang="en-US" sz="1000" b="0" i="0" u="none" strike="noStrike" kern="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 </a:t>
                      </a: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Type (MAP, MPP, Potassium Sulphate, Potassium Nitrate, Calcium Nitrate)</a:t>
                      </a:r>
                      <a:endParaRPr kumimoji="0" lang="en-US" sz="10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endParaRPr>
                    </a:p>
                  </a:txBody>
                  <a:tcPr marL="0" marR="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algn="just" defTabSz="914400" rtl="0" eaLnBrk="1" fontAlgn="ctr" latinLnBrk="0" hangingPunct="1"/>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2867989408"/>
                  </a:ext>
                </a:extLst>
              </a:tr>
              <a:tr h="217148">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99060">
                        <a:lnSpc>
                          <a:spcPct val="100000"/>
                        </a:lnSpc>
                        <a:spcBef>
                          <a:spcPts val="360"/>
                        </a:spcBef>
                      </a:pPr>
                      <a:r>
                        <a:rPr lang="en-US" sz="1000" dirty="0">
                          <a:latin typeface="Verdana" panose="020B0604030504040204" pitchFamily="34" charset="0"/>
                          <a:ea typeface="Verdana" panose="020B0604030504040204" pitchFamily="34" charset="0"/>
                          <a:cs typeface="Verdana"/>
                        </a:rPr>
                        <a:t>6.2.2.</a:t>
                      </a:r>
                      <a:endParaRPr sz="1000" dirty="0">
                        <a:latin typeface="Verdana" panose="020B0604030504040204" pitchFamily="34" charset="0"/>
                        <a:ea typeface="Verdana" panose="020B0604030504040204" pitchFamily="34" charset="0"/>
                        <a:cs typeface="Verdana"/>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rPr>
                        <a:t>By</a:t>
                      </a:r>
                      <a:r>
                        <a:rPr kumimoji="0" lang="en-US" sz="1000" b="0" i="0" u="none" strike="noStrike" kern="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rPr>
                        <a:t>End Use (Foliage Crops, Field &amp; Cash Crops, Fruits &amp; Vegetables, Gardening &amp; Horticulture)</a:t>
                      </a:r>
                      <a:endParaRPr kumimoji="0" lang="en-US" sz="10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a:txBody>
                  <a:tcPr marL="0" marR="0" marB="0"/>
                </a:tc>
                <a:tc gridSpan="4">
                  <a:txBody>
                    <a:bodyPr/>
                    <a:lstStyle/>
                    <a:p>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rPr>
                        <a:t>By</a:t>
                      </a:r>
                      <a:r>
                        <a:rPr kumimoji="0" lang="en-US" sz="1000" b="0" i="0" u="none" strike="noStrike" kern="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rPr>
                        <a:t>End Use (Foliage Crops, Field &amp; Cash Crops, Fruits &amp; Vegetables, Gardening &amp; Horticulture)</a:t>
                      </a:r>
                      <a:endParaRPr lang="en-IN" dirty="0"/>
                    </a:p>
                  </a:txBody>
                  <a:tcPr marL="0" marR="0" marB="0">
                    <a:lnL>
                      <a:noFill/>
                    </a:lnL>
                    <a:lnR>
                      <a:noFill/>
                    </a:lnR>
                    <a:lnT>
                      <a:noFill/>
                    </a:lnT>
                    <a:lnB>
                      <a:noFill/>
                    </a:lnB>
                    <a:lnTlToBr w="12700" cmpd="sng">
                      <a:noFill/>
                      <a:prstDash val="solid"/>
                    </a:lnTlToBr>
                    <a:lnBlToTr w="12700" cmpd="sng">
                      <a:noFill/>
                      <a:prstDash val="solid"/>
                    </a:lnBlToTr>
                  </a:tcPr>
                </a:tc>
                <a:tc hMerge="1">
                  <a:txBody>
                    <a:bodyPr/>
                    <a:lstStyle/>
                    <a:p>
                      <a:pPr marL="99060">
                        <a:lnSpc>
                          <a:spcPct val="100000"/>
                        </a:lnSpc>
                        <a:spcBef>
                          <a:spcPts val="360"/>
                        </a:spcBef>
                      </a:pPr>
                      <a:endParaRPr sz="1000" dirty="0">
                        <a:latin typeface="Verdana" panose="020B0604030504040204" pitchFamily="34" charset="0"/>
                        <a:ea typeface="Verdana" panose="020B0604030504040204" pitchFamily="34" charset="0"/>
                        <a:cs typeface="Verdana"/>
                      </a:endParaRPr>
                    </a:p>
                  </a:txBody>
                  <a:tcPr marL="0" marR="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By</a:t>
                      </a:r>
                      <a:r>
                        <a:rPr kumimoji="0" lang="en-US" sz="1000" b="0" i="0" u="none" strike="noStrike" kern="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 </a:t>
                      </a: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End Use (Foliage Crops, Field &amp; Cash Crops, Fruits &amp; Vegetables, Gardening &amp; Horticulture)</a:t>
                      </a:r>
                      <a:endParaRPr kumimoji="0" lang="en-US" sz="10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endParaRPr>
                    </a:p>
                  </a:txBody>
                  <a:tcPr marL="0" marR="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3514792464"/>
                  </a:ext>
                </a:extLst>
              </a:tr>
              <a:tr h="217148">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99060">
                        <a:lnSpc>
                          <a:spcPct val="100000"/>
                        </a:lnSpc>
                        <a:spcBef>
                          <a:spcPts val="360"/>
                        </a:spcBef>
                      </a:pPr>
                      <a:r>
                        <a:rPr lang="en-IN" sz="1000" dirty="0">
                          <a:latin typeface="Verdana" panose="020B0604030504040204" pitchFamily="34" charset="0"/>
                          <a:ea typeface="Verdana" panose="020B0604030504040204" pitchFamily="34" charset="0"/>
                          <a:cs typeface="Verdana"/>
                        </a:rPr>
                        <a:t>6.2.3.</a:t>
                      </a:r>
                      <a:endParaRPr sz="1000" dirty="0">
                        <a:latin typeface="Verdana" panose="020B0604030504040204" pitchFamily="34" charset="0"/>
                        <a:ea typeface="Verdana" panose="020B0604030504040204" pitchFamily="34" charset="0"/>
                        <a:cs typeface="Verdana"/>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rPr>
                        <a:t>By</a:t>
                      </a:r>
                      <a:r>
                        <a:rPr kumimoji="0" lang="en-US" sz="1000" b="0" i="0" u="none" strike="noStrike" kern="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rPr>
                        <a:t>Region (</a:t>
                      </a:r>
                      <a:r>
                        <a:rPr lang="en-IN" sz="1000" spc="-40" dirty="0">
                          <a:latin typeface="Verdana" panose="020B0604030504040204" pitchFamily="34" charset="0"/>
                          <a:ea typeface="Verdana" panose="020B0604030504040204" pitchFamily="34" charset="0"/>
                        </a:rPr>
                        <a:t>North America, South America, Europe, Asia Pacific, Middle East &amp; Africa</a:t>
                      </a: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rPr>
                        <a:t>)</a:t>
                      </a:r>
                      <a:endParaRPr kumimoji="0" lang="en-US" sz="10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a:txBody>
                  <a:tcPr marL="0" marR="0" marB="0"/>
                </a:tc>
                <a:tc gridSpan="4">
                  <a:txBody>
                    <a:bodyPr/>
                    <a:lstStyle/>
                    <a:p>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rPr>
                        <a:t>By</a:t>
                      </a:r>
                      <a:r>
                        <a:rPr kumimoji="0" lang="en-US" sz="1000" b="0" i="0" u="none" strike="noStrike" kern="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rPr>
                        <a:t>Region (</a:t>
                      </a:r>
                      <a:r>
                        <a:rPr lang="en-IN" sz="1000" spc="-40" dirty="0">
                          <a:latin typeface="Verdana" panose="020B0604030504040204" pitchFamily="34" charset="0"/>
                          <a:ea typeface="Verdana" panose="020B0604030504040204" pitchFamily="34" charset="0"/>
                        </a:rPr>
                        <a:t>North America, South America, Europe, Asia Pacific, Middle East &amp; Africa</a:t>
                      </a: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rPr>
                        <a:t>)</a:t>
                      </a:r>
                      <a:endParaRPr lang="en-IN" dirty="0"/>
                    </a:p>
                  </a:txBody>
                  <a:tcPr marL="0" marR="0" marB="0">
                    <a:lnL>
                      <a:noFill/>
                    </a:lnL>
                    <a:lnR>
                      <a:noFill/>
                    </a:lnR>
                    <a:lnT>
                      <a:noFill/>
                    </a:lnT>
                    <a:lnB>
                      <a:noFill/>
                    </a:lnB>
                    <a:lnTlToBr w="12700" cmpd="sng">
                      <a:noFill/>
                      <a:prstDash val="solid"/>
                    </a:lnTlToBr>
                    <a:lnBlToTr w="12700" cmpd="sng">
                      <a:noFill/>
                      <a:prstDash val="solid"/>
                    </a:lnBlToTr>
                  </a:tcPr>
                </a:tc>
                <a:tc hMerge="1">
                  <a:txBody>
                    <a:bodyPr/>
                    <a:lstStyle/>
                    <a:p>
                      <a:pPr marL="99060">
                        <a:lnSpc>
                          <a:spcPct val="100000"/>
                        </a:lnSpc>
                        <a:spcBef>
                          <a:spcPts val="360"/>
                        </a:spcBef>
                      </a:pPr>
                      <a:endParaRPr sz="1000" dirty="0">
                        <a:latin typeface="Verdana" panose="020B0604030504040204" pitchFamily="34" charset="0"/>
                        <a:ea typeface="Verdana" panose="020B0604030504040204" pitchFamily="34" charset="0"/>
                        <a:cs typeface="Verdana"/>
                      </a:endParaRPr>
                    </a:p>
                  </a:txBody>
                  <a:tcPr marL="0" marR="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By</a:t>
                      </a:r>
                      <a:r>
                        <a:rPr kumimoji="0" lang="en-US" sz="1000" b="0" i="0" u="none" strike="noStrike" kern="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 </a:t>
                      </a: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Region (</a:t>
                      </a:r>
                      <a:r>
                        <a:rPr lang="en-IN" sz="1000" spc="-40" dirty="0">
                          <a:latin typeface="Verdana" panose="020B0604030504040204" pitchFamily="34" charset="0"/>
                          <a:ea typeface="Verdana" panose="020B0604030504040204" pitchFamily="34" charset="0"/>
                          <a:cs typeface="Verdana"/>
                        </a:rPr>
                        <a:t>North America, South America, Europe, Asia Pacific, Middle East &amp; Africa</a:t>
                      </a: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a:t>
                      </a:r>
                      <a:endParaRPr kumimoji="0" lang="en-US" sz="10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endParaRPr>
                    </a:p>
                  </a:txBody>
                  <a:tcPr marL="0" marR="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algn="just" defTabSz="914400" rtl="0" eaLnBrk="1" fontAlgn="ctr" latinLnBrk="0" hangingPunct="1"/>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1999005329"/>
                  </a:ext>
                </a:extLst>
              </a:tr>
              <a:tr h="2672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7">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rPr>
                        <a:t>Raw Material Pricing Overview, 2021-2022</a:t>
                      </a:r>
                      <a:endParaRPr lang="en-IN" sz="1000" b="1" i="0" u="none" strike="noStrike" dirty="0">
                        <a:solidFill>
                          <a:schemeClr val="tx1"/>
                        </a:solidFill>
                        <a:effectLst/>
                        <a:latin typeface="Verdana" panose="020B0604030504040204" pitchFamily="34" charset="0"/>
                        <a:ea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North India Phthalic Anhydride Demand Outlook, 2015-2035, By Value &amp; Volume</a:t>
                      </a:r>
                      <a:endParaRPr lang="en-IN"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pPr marL="99060">
                        <a:lnSpc>
                          <a:spcPct val="100000"/>
                        </a:lnSpc>
                        <a:spcBef>
                          <a:spcPts val="360"/>
                        </a:spcBef>
                      </a:pPr>
                      <a:endParaRPr sz="1000" dirty="0">
                        <a:latin typeface="Verdana"/>
                        <a:cs typeface="Verdana"/>
                      </a:endParaRPr>
                    </a:p>
                  </a:txBody>
                  <a:tcPr marL="0" marR="0" marB="0"/>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extLst>
                  <a:ext uri="{0D108BD9-81ED-4DB2-BD59-A6C34878D82A}">
                    <a16:rowId xmlns:a16="http://schemas.microsoft.com/office/drawing/2014/main" val="2407297554"/>
                  </a:ext>
                </a:extLst>
              </a:tr>
              <a:tr h="2672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7">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rPr>
                        <a:t>Production Technology Assessment</a:t>
                      </a:r>
                      <a:endParaRPr lang="en-IN" sz="1000" b="1" i="0" u="none" strike="noStrike" dirty="0">
                        <a:solidFill>
                          <a:schemeClr val="tx1"/>
                        </a:solidFill>
                        <a:effectLst/>
                        <a:latin typeface="Verdana" panose="020B0604030504040204" pitchFamily="34" charset="0"/>
                        <a:ea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North India Phthalic Anhydride Demand Outlook, 2015-2035, By Value &amp; Volume</a:t>
                      </a:r>
                      <a:endParaRPr lang="en-IN"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pPr marL="99060">
                        <a:lnSpc>
                          <a:spcPct val="100000"/>
                        </a:lnSpc>
                        <a:spcBef>
                          <a:spcPts val="360"/>
                        </a:spcBef>
                      </a:pPr>
                      <a:endParaRPr sz="1000" dirty="0">
                        <a:latin typeface="Verdana"/>
                        <a:cs typeface="Verdana"/>
                      </a:endParaRPr>
                    </a:p>
                  </a:txBody>
                  <a:tcPr marL="0" marR="0" marB="0"/>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extLst>
                  <a:ext uri="{0D108BD9-81ED-4DB2-BD59-A6C34878D82A}">
                    <a16:rowId xmlns:a16="http://schemas.microsoft.com/office/drawing/2014/main" val="2302462351"/>
                  </a:ext>
                </a:extLst>
              </a:tr>
              <a:tr h="177476">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8.1.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rPr>
                        <a:t>Overview of Production Technologies</a:t>
                      </a:r>
                      <a:endParaRPr lang="en-IN" sz="1000" dirty="0">
                        <a:solidFill>
                          <a:schemeClr val="tx1"/>
                        </a:solidFill>
                        <a:latin typeface="Verdana" panose="020B0604030504040204" pitchFamily="34" charset="0"/>
                        <a:ea typeface="Verdana" panose="020B0604030504040204" pitchFamily="34" charset="0"/>
                      </a:endParaRPr>
                    </a:p>
                  </a:txBody>
                  <a:tcPr marL="9525" marR="9525"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Overview of Production Technologies</a:t>
                      </a:r>
                      <a:endParaRPr lang="en-IN" sz="1000" dirty="0">
                        <a:solidFill>
                          <a:schemeClr val="tx1"/>
                        </a:solidFill>
                        <a:latin typeface="Verdana" panose="020B0604030504040204" pitchFamily="34" charset="0"/>
                        <a:ea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pPr marL="99060">
                        <a:lnSpc>
                          <a:spcPct val="100000"/>
                        </a:lnSpc>
                        <a:spcBef>
                          <a:spcPts val="360"/>
                        </a:spcBef>
                      </a:pPr>
                      <a:endParaRPr sz="1000" dirty="0">
                        <a:latin typeface="Verdana"/>
                        <a:cs typeface="Verdana"/>
                      </a:endParaRPr>
                    </a:p>
                  </a:txBody>
                  <a:tcPr marL="0" marR="0" marB="0"/>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extLst>
                  <a:ext uri="{0D108BD9-81ED-4DB2-BD59-A6C34878D82A}">
                    <a16:rowId xmlns:a16="http://schemas.microsoft.com/office/drawing/2014/main" val="800252939"/>
                  </a:ext>
                </a:extLst>
              </a:tr>
              <a:tr h="177476">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cs typeface="Arial" panose="020B0604020202020204" pitchFamily="34" charset="0"/>
                        </a:rPr>
                        <a:t>List of Technology Licensors and Project Credentials</a:t>
                      </a:r>
                      <a:endParaRPr lang="en-IN" sz="1000" dirty="0">
                        <a:solidFill>
                          <a:schemeClr val="tx1"/>
                        </a:solidFill>
                        <a:latin typeface="Verdana" panose="020B060403050404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cs typeface="Arial" panose="020B0604020202020204" pitchFamily="34" charset="0"/>
                        </a:rPr>
                        <a:t>List of Technology Licensors and Project Credentials</a:t>
                      </a:r>
                      <a:endParaRPr lang="en-IN" sz="1000" dirty="0">
                        <a:solidFill>
                          <a:schemeClr val="tx1"/>
                        </a:solidFill>
                        <a:latin typeface="Verdana" panose="020B0604030504040204" pitchFamily="34" charset="0"/>
                        <a:ea typeface="Verdana" panose="020B060403050404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pPr marL="99060">
                        <a:lnSpc>
                          <a:spcPct val="100000"/>
                        </a:lnSpc>
                        <a:spcBef>
                          <a:spcPts val="360"/>
                        </a:spcBef>
                      </a:pPr>
                      <a:endParaRPr sz="1000" dirty="0">
                        <a:latin typeface="Verdana"/>
                        <a:cs typeface="Verdana"/>
                      </a:endParaRPr>
                    </a:p>
                  </a:txBody>
                  <a:tcPr marL="0" marR="0" marB="0"/>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extLst>
                  <a:ext uri="{0D108BD9-81ED-4DB2-BD59-A6C34878D82A}">
                    <a16:rowId xmlns:a16="http://schemas.microsoft.com/office/drawing/2014/main" val="176612038"/>
                  </a:ext>
                </a:extLst>
              </a:tr>
              <a:tr h="177476">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8.3.</a:t>
                      </a:r>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r>
                        <a:rPr lang="en-US" sz="1000" dirty="0">
                          <a:solidFill>
                            <a:schemeClr val="tx1"/>
                          </a:solidFill>
                          <a:latin typeface="Verdana" panose="020B0604030504040204" pitchFamily="34" charset="0"/>
                          <a:ea typeface="Verdana" panose="020B0604030504040204" pitchFamily="34" charset="0"/>
                          <a:cs typeface="Arial" panose="020B0604020202020204" pitchFamily="34" charset="0"/>
                        </a:rPr>
                        <a:t> Future Trends in Production Technology</a:t>
                      </a:r>
                      <a:endParaRPr lang="en-IN" sz="1000" dirty="0">
                        <a:solidFill>
                          <a:schemeClr val="tx1"/>
                        </a:solidFill>
                        <a:latin typeface="Verdana" panose="020B060403050404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r>
                        <a:rPr lang="en-US" sz="1000" dirty="0">
                          <a:solidFill>
                            <a:schemeClr val="tx1"/>
                          </a:solidFill>
                          <a:latin typeface="Verdana" panose="020B0604030504040204" pitchFamily="34" charset="0"/>
                          <a:ea typeface="Verdana" panose="020B0604030504040204" pitchFamily="34" charset="0"/>
                          <a:cs typeface="Arial" panose="020B0604020202020204" pitchFamily="34" charset="0"/>
                        </a:rPr>
                        <a:t> Future Trends in Production Technology</a:t>
                      </a:r>
                      <a:endParaRPr lang="en-IN" sz="1000" dirty="0">
                        <a:solidFill>
                          <a:schemeClr val="tx1"/>
                        </a:solidFill>
                        <a:latin typeface="Verdana" panose="020B0604030504040204" pitchFamily="34" charset="0"/>
                        <a:ea typeface="Verdana" panose="020B060403050404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946699177"/>
                  </a:ext>
                </a:extLst>
              </a:tr>
              <a:tr h="159030">
                <a:tc>
                  <a:txBody>
                    <a:bodyPr/>
                    <a:lstStyle/>
                    <a:p>
                      <a:pPr algn="ctr">
                        <a:lnSpc>
                          <a:spcPct val="100000"/>
                        </a:lnSpc>
                      </a:pPr>
                      <a:r>
                        <a:rPr lang="en-US" sz="1000" b="1" dirty="0">
                          <a:latin typeface="Verdana" panose="020B0604030504040204" pitchFamily="34" charset="0"/>
                          <a:ea typeface="Verdana" panose="020B0604030504040204" pitchFamily="34" charset="0"/>
                          <a:cs typeface="Times New Roman"/>
                        </a:rPr>
                        <a:t>9.</a:t>
                      </a:r>
                      <a:endParaRPr sz="1000" b="1"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7">
                  <a:txBody>
                    <a:bodyPr/>
                    <a:lstStyle/>
                    <a:p>
                      <a:pPr>
                        <a:lnSpc>
                          <a:spcPct val="100000"/>
                        </a:lnSpc>
                      </a:pPr>
                      <a:r>
                        <a:rPr lang="en-US" sz="10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Key Success and Risk Factor Assessment</a:t>
                      </a: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algn="ctr" defTabSz="914400" rtl="0" eaLnBrk="1" fontAlgn="ctr" latinLnBrk="0" hangingPunct="1"/>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sz="1000" dirty="0">
                        <a:solidFill>
                          <a:schemeClr val="tx1"/>
                        </a:solidFill>
                        <a:latin typeface="Verdana" panose="020B0604030504040204" pitchFamily="34" charset="0"/>
                        <a:ea typeface="Verdana" panose="020B060403050404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77899417"/>
                  </a:ext>
                </a:extLst>
              </a:tr>
              <a:tr h="205413">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R="6985" algn="ctr">
                        <a:lnSpc>
                          <a:spcPct val="100000"/>
                        </a:lnSpc>
                        <a:spcBef>
                          <a:spcPts val="350"/>
                        </a:spcBef>
                      </a:pPr>
                      <a:r>
                        <a:rPr lang="en-US" sz="1000" dirty="0">
                          <a:latin typeface="Verdana" panose="020B0604030504040204" pitchFamily="34" charset="0"/>
                          <a:ea typeface="Verdana" panose="020B0604030504040204" pitchFamily="34" charset="0"/>
                          <a:cs typeface="Verdana"/>
                        </a:rPr>
                        <a:t>9</a:t>
                      </a:r>
                      <a:r>
                        <a:rPr sz="1000" dirty="0">
                          <a:latin typeface="Verdana" panose="020B0604030504040204" pitchFamily="34" charset="0"/>
                          <a:ea typeface="Verdana" panose="020B0604030504040204" pitchFamily="34" charset="0"/>
                          <a:cs typeface="Verdana"/>
                        </a:rPr>
                        <a:t>.1.</a:t>
                      </a:r>
                    </a:p>
                  </a:txBody>
                  <a:tcPr marL="0" marR="0" marT="444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pPr marL="0" algn="just" defTabSz="914400" rtl="0" eaLnBrk="1" fontAlgn="ctr" latinLnBrk="0" hangingPunct="1">
                        <a:lnSpc>
                          <a:spcPct val="100000"/>
                        </a:lnSpc>
                      </a:pPr>
                      <a:r>
                        <a:rPr lang="en-US" sz="1000" b="0" i="0" u="none" strike="noStrike" kern="1200" dirty="0">
                          <a:solidFill>
                            <a:schemeClr val="tx1"/>
                          </a:solidFill>
                          <a:effectLst/>
                          <a:latin typeface="Verdana" panose="020B0604030504040204" pitchFamily="34" charset="0"/>
                          <a:ea typeface="Verdana" panose="020B0604030504040204" pitchFamily="34" charset="0"/>
                        </a:rPr>
                        <a:t>  Market Adoption and Resistance to New Technology</a:t>
                      </a:r>
                      <a:endParaRPr lang="en-IN" sz="1000" b="0" i="0" u="none" strike="noStrike" kern="1200" dirty="0">
                        <a:solidFill>
                          <a:schemeClr val="tx1"/>
                        </a:solidFill>
                        <a:effectLst/>
                        <a:latin typeface="Verdana" panose="020B0604030504040204" pitchFamily="34" charset="0"/>
                        <a:ea typeface="Verdana" panose="020B0604030504040204" pitchFamily="34" charset="0"/>
                      </a:endParaRPr>
                    </a:p>
                  </a:txBody>
                  <a:tcPr marL="0" marR="0" marT="4445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R="6985" algn="ctr">
                        <a:lnSpc>
                          <a:spcPct val="100000"/>
                        </a:lnSpc>
                        <a:spcBef>
                          <a:spcPts val="350"/>
                        </a:spcBef>
                      </a:pPr>
                      <a:endParaRPr sz="1000" dirty="0">
                        <a:latin typeface="Verdana"/>
                        <a:cs typeface="Verdana"/>
                      </a:endParaRPr>
                    </a:p>
                  </a:txBody>
                  <a:tcPr marL="0" marR="0" marT="44450" marB="0"/>
                </a:tc>
                <a:tc hMerge="1">
                  <a:txBody>
                    <a:bodyPr/>
                    <a:lstStyle/>
                    <a:p>
                      <a:pPr marL="0" algn="just" defTabSz="914400" rtl="0" eaLnBrk="1" fontAlgn="ctr" latinLnBrk="0" hangingPunct="1">
                        <a:lnSpc>
                          <a:spcPct val="100000"/>
                        </a:lnSpc>
                      </a:pPr>
                      <a:r>
                        <a:rPr lang="en-US"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Domestic Production</a:t>
                      </a:r>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44450" marB="0"/>
                </a:tc>
                <a:tc hMerge="1">
                  <a:txBody>
                    <a:bodyPr/>
                    <a:lstStyle/>
                    <a:p>
                      <a:endParaRPr/>
                    </a:p>
                  </a:txBody>
                  <a:tcPr marL="0" marR="0" marT="0" marB="0"/>
                </a:tc>
                <a:tc hMerge="1">
                  <a:txBody>
                    <a:bodyPr/>
                    <a:lstStyle/>
                    <a:p>
                      <a:endParaRPr lang="en-IN"/>
                    </a:p>
                  </a:txBody>
                  <a:tcPr/>
                </a:tc>
                <a:extLst>
                  <a:ext uri="{0D108BD9-81ED-4DB2-BD59-A6C34878D82A}">
                    <a16:rowId xmlns:a16="http://schemas.microsoft.com/office/drawing/2014/main" val="3955629525"/>
                  </a:ext>
                </a:extLst>
              </a:tr>
              <a:tr h="205413">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R="6985" algn="ctr">
                        <a:lnSpc>
                          <a:spcPct val="100000"/>
                        </a:lnSpc>
                        <a:spcBef>
                          <a:spcPts val="350"/>
                        </a:spcBef>
                      </a:pPr>
                      <a:r>
                        <a:rPr lang="en-US" sz="1000" dirty="0">
                          <a:latin typeface="Verdana" panose="020B0604030504040204" pitchFamily="34" charset="0"/>
                          <a:ea typeface="Verdana" panose="020B0604030504040204" pitchFamily="34" charset="0"/>
                          <a:cs typeface="Verdana"/>
                        </a:rPr>
                        <a:t>9.2.</a:t>
                      </a:r>
                      <a:endParaRPr sz="1000" dirty="0">
                        <a:latin typeface="Verdana" panose="020B0604030504040204" pitchFamily="34" charset="0"/>
                        <a:ea typeface="Verdana" panose="020B0604030504040204" pitchFamily="34" charset="0"/>
                        <a:cs typeface="Verdana"/>
                      </a:endParaRPr>
                    </a:p>
                  </a:txBody>
                  <a:tcPr marL="0" marR="0" marT="444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pPr marL="0" algn="just" defTabSz="914400" rtl="0" eaLnBrk="1" fontAlgn="ctr" latinLnBrk="0" hangingPunct="1">
                        <a:lnSpc>
                          <a:spcPct val="100000"/>
                        </a:lnSpc>
                      </a:pPr>
                      <a:r>
                        <a:rPr lang="en-US" sz="1000" b="0" i="0" u="none" strike="noStrike" kern="1200" dirty="0">
                          <a:solidFill>
                            <a:schemeClr val="tx1"/>
                          </a:solidFill>
                          <a:effectLst/>
                          <a:latin typeface="Verdana" panose="020B0604030504040204" pitchFamily="34" charset="0"/>
                          <a:ea typeface="Verdana" panose="020B0604030504040204" pitchFamily="34" charset="0"/>
                        </a:rPr>
                        <a:t>  Marketing Strategy to be employed for entry and product positioning</a:t>
                      </a:r>
                      <a:endParaRPr lang="en-IN" sz="1000" b="0" i="0" u="none" strike="noStrike" kern="1200" dirty="0">
                        <a:solidFill>
                          <a:schemeClr val="tx1"/>
                        </a:solidFill>
                        <a:effectLst/>
                        <a:latin typeface="Verdana" panose="020B0604030504040204" pitchFamily="34" charset="0"/>
                        <a:ea typeface="Verdana" panose="020B0604030504040204" pitchFamily="34" charset="0"/>
                      </a:endParaRPr>
                    </a:p>
                  </a:txBody>
                  <a:tcPr marL="0" marR="0" marT="4445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863304837"/>
                  </a:ext>
                </a:extLst>
              </a:tr>
            </a:tbl>
          </a:graphicData>
        </a:graphic>
      </p:graphicFrame>
      <p:graphicFrame>
        <p:nvGraphicFramePr>
          <p:cNvPr id="8" name="Table 8">
            <a:extLst>
              <a:ext uri="{FF2B5EF4-FFF2-40B4-BE49-F238E27FC236}">
                <a16:creationId xmlns:a16="http://schemas.microsoft.com/office/drawing/2014/main" id="{0B2D0DB3-8ABD-CB39-0CE5-DD9EE79F6B69}"/>
              </a:ext>
            </a:extLst>
          </p:cNvPr>
          <p:cNvGraphicFramePr>
            <a:graphicFrameLocks noGrp="1"/>
          </p:cNvGraphicFramePr>
          <p:nvPr>
            <p:extLst>
              <p:ext uri="{D42A27DB-BD31-4B8C-83A1-F6EECF244321}">
                <p14:modId xmlns:p14="http://schemas.microsoft.com/office/powerpoint/2010/main" val="3090745117"/>
              </p:ext>
            </p:extLst>
          </p:nvPr>
        </p:nvGraphicFramePr>
        <p:xfrm>
          <a:off x="8078801" y="549279"/>
          <a:ext cx="919021" cy="6086793"/>
        </p:xfrm>
        <a:graphic>
          <a:graphicData uri="http://schemas.openxmlformats.org/drawingml/2006/table">
            <a:tbl>
              <a:tblPr firstRow="1" bandRow="1">
                <a:tableStyleId>{F5AB1C69-6EDB-4FF4-983F-18BD219EF322}</a:tableStyleId>
              </a:tblPr>
              <a:tblGrid>
                <a:gridCol w="919021">
                  <a:extLst>
                    <a:ext uri="{9D8B030D-6E8A-4147-A177-3AD203B41FA5}">
                      <a16:colId xmlns:a16="http://schemas.microsoft.com/office/drawing/2014/main" val="3340526444"/>
                    </a:ext>
                  </a:extLst>
                </a:gridCol>
              </a:tblGrid>
              <a:tr h="0">
                <a:tc>
                  <a:txBody>
                    <a:bodyPr/>
                    <a:lstStyle/>
                    <a:p>
                      <a:r>
                        <a:rPr lang="en-US" sz="1000" dirty="0">
                          <a:latin typeface="Verdana" panose="020B0604030504040204" pitchFamily="34" charset="0"/>
                          <a:ea typeface="Verdana" panose="020B0604030504040204" pitchFamily="34" charset="0"/>
                        </a:rPr>
                        <a:t>Page No.</a:t>
                      </a:r>
                      <a:endParaRPr lang="en-IN" sz="1000" dirty="0">
                        <a:latin typeface="Verdana" panose="020B0604030504040204" pitchFamily="34" charset="0"/>
                        <a:ea typeface="Verdana" panose="020B0604030504040204" pitchFamily="34" charset="0"/>
                      </a:endParaRPr>
                    </a:p>
                  </a:txBody>
                  <a:tcPr>
                    <a:lnB w="12700" cap="flat" cmpd="sng" algn="ctr">
                      <a:noFill/>
                      <a:prstDash val="solid"/>
                      <a:round/>
                      <a:headEnd type="none" w="med" len="med"/>
                      <a:tailEnd type="none" w="med" len="med"/>
                    </a:lnB>
                    <a:solidFill>
                      <a:srgbClr val="A9D18E"/>
                    </a:solidFill>
                  </a:tcPr>
                </a:tc>
                <a:extLst>
                  <a:ext uri="{0D108BD9-81ED-4DB2-BD59-A6C34878D82A}">
                    <a16:rowId xmlns:a16="http://schemas.microsoft.com/office/drawing/2014/main" val="3813079007"/>
                  </a:ext>
                </a:extLst>
              </a:tr>
              <a:tr h="256598">
                <a:tc>
                  <a:txBody>
                    <a:bodyPr/>
                    <a:lstStyle/>
                    <a:p>
                      <a:pPr algn="ctr"/>
                      <a:r>
                        <a:rPr lang="en-US" sz="1000" dirty="0">
                          <a:latin typeface="Verdana" panose="020B0604030504040204" pitchFamily="34" charset="0"/>
                          <a:ea typeface="Verdana" panose="020B0604030504040204" pitchFamily="34" charset="0"/>
                        </a:rPr>
                        <a:t>5</a:t>
                      </a: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8484176"/>
                  </a:ext>
                </a:extLst>
              </a:tr>
              <a:tr h="256598">
                <a:tc>
                  <a:txBody>
                    <a:bodyPr/>
                    <a:lstStyle/>
                    <a:p>
                      <a:pPr algn="ctr"/>
                      <a:r>
                        <a:rPr lang="en-US" sz="1000" dirty="0">
                          <a:latin typeface="Verdana" panose="020B0604030504040204" pitchFamily="34" charset="0"/>
                          <a:ea typeface="Verdana" panose="020B0604030504040204" pitchFamily="34" charset="0"/>
                        </a:rPr>
                        <a:t>6</a:t>
                      </a: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3933145"/>
                  </a:ext>
                </a:extLst>
              </a:tr>
              <a:tr h="256598">
                <a:tc>
                  <a:txBody>
                    <a:bodyPr/>
                    <a:lstStyle/>
                    <a:p>
                      <a:pPr algn="ctr"/>
                      <a:r>
                        <a:rPr lang="en-US" sz="1000" dirty="0">
                          <a:latin typeface="Verdana" panose="020B0604030504040204" pitchFamily="34" charset="0"/>
                          <a:ea typeface="Verdana" panose="020B0604030504040204" pitchFamily="34" charset="0"/>
                        </a:rPr>
                        <a:t>9</a:t>
                      </a: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2475238"/>
                  </a:ext>
                </a:extLst>
              </a:tr>
              <a:tr h="390243">
                <a:tc>
                  <a:txBody>
                    <a:bodyPr/>
                    <a:lstStyle/>
                    <a:p>
                      <a:pPr algn="ctr"/>
                      <a:r>
                        <a:rPr lang="en-US" sz="1000" dirty="0">
                          <a:latin typeface="Verdana" panose="020B0604030504040204" pitchFamily="34" charset="0"/>
                          <a:ea typeface="Verdana" panose="020B0604030504040204" pitchFamily="34" charset="0"/>
                        </a:rPr>
                        <a:t>12</a:t>
                      </a: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3913054"/>
                  </a:ext>
                </a:extLst>
              </a:tr>
              <a:tr h="390243">
                <a:tc>
                  <a:txBody>
                    <a:bodyPr/>
                    <a:lstStyle/>
                    <a:p>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1779000"/>
                  </a:ext>
                </a:extLst>
              </a:tr>
              <a:tr h="390243">
                <a:tc>
                  <a:txBody>
                    <a:bodyPr/>
                    <a:lstStyle/>
                    <a:p>
                      <a:pPr algn="ctr"/>
                      <a:r>
                        <a:rPr lang="en-US" sz="1000" dirty="0">
                          <a:latin typeface="Verdana" panose="020B0604030504040204" pitchFamily="34" charset="0"/>
                          <a:ea typeface="Verdana" panose="020B0604030504040204" pitchFamily="34" charset="0"/>
                        </a:rPr>
                        <a:t>18</a:t>
                      </a: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0685350"/>
                  </a:ext>
                </a:extLst>
              </a:tr>
              <a:tr h="390243">
                <a:tc>
                  <a:txBody>
                    <a:bodyPr/>
                    <a:lstStyle/>
                    <a:p>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673769"/>
                  </a:ext>
                </a:extLst>
              </a:tr>
              <a:tr h="390243">
                <a:tc>
                  <a:txBody>
                    <a:bodyPr/>
                    <a:lstStyle/>
                    <a:p>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7061915"/>
                  </a:ext>
                </a:extLst>
              </a:tr>
              <a:tr h="390243">
                <a:tc>
                  <a:txBody>
                    <a:bodyPr/>
                    <a:lstStyle/>
                    <a:p>
                      <a:pPr algn="ctr"/>
                      <a:r>
                        <a:rPr lang="en-US" sz="1000" dirty="0">
                          <a:latin typeface="Verdana" panose="020B0604030504040204" pitchFamily="34" charset="0"/>
                          <a:ea typeface="Verdana" panose="020B0604030504040204" pitchFamily="34" charset="0"/>
                        </a:rPr>
                        <a:t>21</a:t>
                      </a: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363796"/>
                  </a:ext>
                </a:extLst>
              </a:tr>
              <a:tr h="390243">
                <a:tc>
                  <a:txBody>
                    <a:bodyPr/>
                    <a:lstStyle/>
                    <a:p>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7641714"/>
                  </a:ext>
                </a:extLst>
              </a:tr>
              <a:tr h="390243">
                <a:tc>
                  <a:txBody>
                    <a:bodyPr/>
                    <a:lstStyle/>
                    <a:p>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2416515"/>
                  </a:ext>
                </a:extLst>
              </a:tr>
              <a:tr h="390243">
                <a:tc>
                  <a:txBody>
                    <a:bodyPr/>
                    <a:lstStyle/>
                    <a:p>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349927"/>
                  </a:ext>
                </a:extLst>
              </a:tr>
              <a:tr h="390243">
                <a:tc>
                  <a:txBody>
                    <a:bodyPr/>
                    <a:lstStyle/>
                    <a:p>
                      <a:pPr algn="ctr"/>
                      <a:r>
                        <a:rPr lang="en-US" sz="1000" dirty="0">
                          <a:latin typeface="Verdana" panose="020B0604030504040204" pitchFamily="34" charset="0"/>
                          <a:ea typeface="Verdana" panose="020B0604030504040204" pitchFamily="34" charset="0"/>
                        </a:rPr>
                        <a:t>28</a:t>
                      </a: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8016814"/>
                  </a:ext>
                </a:extLst>
              </a:tr>
              <a:tr h="390243">
                <a:tc>
                  <a:txBody>
                    <a:bodyPr/>
                    <a:lstStyle/>
                    <a:p>
                      <a:pPr algn="ctr"/>
                      <a:r>
                        <a:rPr lang="en-US" sz="1000" dirty="0">
                          <a:latin typeface="Verdana" panose="020B0604030504040204" pitchFamily="34" charset="0"/>
                          <a:ea typeface="Verdana" panose="020B0604030504040204" pitchFamily="34" charset="0"/>
                        </a:rPr>
                        <a:t>30</a:t>
                      </a: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2007267"/>
                  </a:ext>
                </a:extLst>
              </a:tr>
              <a:tr h="390243">
                <a:tc>
                  <a:txBody>
                    <a:bodyPr/>
                    <a:lstStyle/>
                    <a:p>
                      <a:pPr algn="ctr"/>
                      <a:r>
                        <a:rPr lang="en-US" sz="1000" dirty="0">
                          <a:latin typeface="Verdana" panose="020B0604030504040204" pitchFamily="34" charset="0"/>
                          <a:ea typeface="Verdana" panose="020B0604030504040204" pitchFamily="34" charset="0"/>
                        </a:rPr>
                        <a:t>39</a:t>
                      </a: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9805181"/>
                  </a:ext>
                </a:extLst>
              </a:tr>
              <a:tr h="390243">
                <a:tc>
                  <a:txBody>
                    <a:bodyPr/>
                    <a:lstStyle/>
                    <a:p>
                      <a:pPr algn="ct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5298918"/>
                  </a:ext>
                </a:extLst>
              </a:tr>
            </a:tbl>
          </a:graphicData>
        </a:graphic>
      </p:graphicFrame>
      <p:sp>
        <p:nvSpPr>
          <p:cNvPr id="9" name="object 4">
            <a:extLst>
              <a:ext uri="{FF2B5EF4-FFF2-40B4-BE49-F238E27FC236}">
                <a16:creationId xmlns:a16="http://schemas.microsoft.com/office/drawing/2014/main" id="{E73D50B1-EA1F-FEEF-C04F-D5252ECB503A}"/>
              </a:ext>
            </a:extLst>
          </p:cNvPr>
          <p:cNvSpPr txBox="1"/>
          <p:nvPr/>
        </p:nvSpPr>
        <p:spPr>
          <a:xfrm>
            <a:off x="452424" y="198501"/>
            <a:ext cx="2747976" cy="291105"/>
          </a:xfrm>
          <a:prstGeom prst="rect">
            <a:avLst/>
          </a:prstGeom>
        </p:spPr>
        <p:txBody>
          <a:bodyPr vert="horz" wrap="square" lIns="0" tIns="13970" rIns="0" bIns="0" rtlCol="0">
            <a:spAutoFit/>
          </a:bodyPr>
          <a:lstStyle/>
          <a:p>
            <a:pPr marR="0" lvl="0" indent="0" fontAlgn="auto">
              <a:lnSpc>
                <a:spcPct val="100000"/>
              </a:lnSpc>
              <a:spcBef>
                <a:spcPts val="110"/>
              </a:spcBef>
              <a:spcAft>
                <a:spcPts val="0"/>
              </a:spcAft>
              <a:buClrTx/>
              <a:buSzTx/>
              <a:buFontTx/>
              <a:buNone/>
              <a:tabLst/>
              <a:defRPr/>
            </a:pPr>
            <a:r>
              <a:rPr b="1" dirty="0"/>
              <a:t>Table of Contents</a:t>
            </a:r>
          </a:p>
        </p:txBody>
      </p:sp>
    </p:spTree>
    <p:extLst>
      <p:ext uri="{BB962C8B-B14F-4D97-AF65-F5344CB8AC3E}">
        <p14:creationId xmlns:p14="http://schemas.microsoft.com/office/powerpoint/2010/main" val="3429203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AC0EC2-4C6A-4D70-9E8E-7BBE31CFAC8D}"/>
              </a:ext>
            </a:extLst>
          </p:cNvPr>
          <p:cNvSpPr/>
          <p:nvPr/>
        </p:nvSpPr>
        <p:spPr>
          <a:xfrm>
            <a:off x="0" y="0"/>
            <a:ext cx="6400800" cy="6858000"/>
          </a:xfrm>
          <a:prstGeom prst="rect">
            <a:avLst/>
          </a:prstGeom>
          <a:solidFill>
            <a:srgbClr val="183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8EA7C3E-9ECD-4B5C-B516-1661B5CB9165}"/>
              </a:ext>
            </a:extLst>
          </p:cNvPr>
          <p:cNvSpPr/>
          <p:nvPr/>
        </p:nvSpPr>
        <p:spPr>
          <a:xfrm>
            <a:off x="228599" y="979093"/>
            <a:ext cx="5290457"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prstClr val="white"/>
                </a:solidFill>
                <a:effectLst/>
                <a:uLnTx/>
                <a:uFillTx/>
                <a:latin typeface="Arial" panose="020B0604020202020204" pitchFamily="34" charset="0"/>
                <a:ea typeface="Roboto" pitchFamily="2" charset="0"/>
                <a:cs typeface="Arial" panose="020B0604020202020204" pitchFamily="34" charset="0"/>
              </a:rPr>
              <a:t>Global &amp; India WSF Market Pricing Analysis by Type, 2017-2021</a:t>
            </a:r>
          </a:p>
        </p:txBody>
      </p:sp>
      <p:cxnSp>
        <p:nvCxnSpPr>
          <p:cNvPr id="4" name="Straight Connector 3">
            <a:extLst>
              <a:ext uri="{FF2B5EF4-FFF2-40B4-BE49-F238E27FC236}">
                <a16:creationId xmlns:a16="http://schemas.microsoft.com/office/drawing/2014/main" id="{F047E9B8-0F23-4BB0-9B09-179FBDD20882}"/>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06E081-98D9-4B85-9B55-4D777B1575C9}"/>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06C5804-1A46-4C6D-8AF2-1EEE5B9416A1}"/>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70D423B-C4CA-4A9C-9D51-81767572C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860" y="2532009"/>
            <a:ext cx="6073140" cy="3727938"/>
          </a:xfrm>
          <a:prstGeom prst="rect">
            <a:avLst/>
          </a:prstGeom>
        </p:spPr>
      </p:pic>
      <p:sp>
        <p:nvSpPr>
          <p:cNvPr id="10" name="Footer Placeholder 9">
            <a:extLst>
              <a:ext uri="{FF2B5EF4-FFF2-40B4-BE49-F238E27FC236}">
                <a16:creationId xmlns:a16="http://schemas.microsoft.com/office/drawing/2014/main" id="{93D5A01E-110C-2FC2-3007-FC4BDB1C4F3A}"/>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11" name="Slide Number Placeholder 10">
            <a:extLst>
              <a:ext uri="{FF2B5EF4-FFF2-40B4-BE49-F238E27FC236}">
                <a16:creationId xmlns:a16="http://schemas.microsoft.com/office/drawing/2014/main" id="{6477B593-C2C1-CE51-AEA6-ED4F8787E0E6}"/>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20</a:t>
            </a:fld>
            <a:endParaRPr lang="en-IN" dirty="0"/>
          </a:p>
        </p:txBody>
      </p:sp>
    </p:spTree>
    <p:extLst>
      <p:ext uri="{BB962C8B-B14F-4D97-AF65-F5344CB8AC3E}">
        <p14:creationId xmlns:p14="http://schemas.microsoft.com/office/powerpoint/2010/main" val="3320656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2" y="6581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21</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F8771A04-5BED-4BEE-8841-AA5501FE1BC7}"/>
              </a:ext>
            </a:extLst>
          </p:cNvPr>
          <p:cNvSpPr>
            <a:spLocks noGrp="1"/>
          </p:cNvSpPr>
          <p:nvPr>
            <p:ph type="sldNum" sz="quarter" idx="7"/>
          </p:nvPr>
        </p:nvSpPr>
        <p:spPr>
          <a:xfrm>
            <a:off x="8816340" y="6703034"/>
            <a:ext cx="216534" cy="153888"/>
          </a:xfrm>
        </p:spPr>
        <p:txBody>
          <a:bodyPr/>
          <a:lstStyle/>
          <a:p>
            <a:pPr marL="38100" marR="0" lvl="0" indent="0" algn="l" defTabSz="914400" rtl="0" eaLnBrk="1" fontAlgn="auto" latinLnBrk="0" hangingPunct="1">
              <a:lnSpc>
                <a:spcPts val="115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Calibri"/>
                <a:ea typeface="+mn-ea"/>
                <a:cs typeface="Calibri"/>
              </a:rPr>
              <a:t>19</a:t>
            </a:r>
          </a:p>
        </p:txBody>
      </p:sp>
      <p:graphicFrame>
        <p:nvGraphicFramePr>
          <p:cNvPr id="20" name="Chart 19">
            <a:extLst>
              <a:ext uri="{FF2B5EF4-FFF2-40B4-BE49-F238E27FC236}">
                <a16:creationId xmlns:a16="http://schemas.microsoft.com/office/drawing/2014/main" id="{EF848AC5-F577-80D0-2295-1E7BB00AFE4D}"/>
              </a:ext>
            </a:extLst>
          </p:cNvPr>
          <p:cNvGraphicFramePr/>
          <p:nvPr>
            <p:extLst>
              <p:ext uri="{D42A27DB-BD31-4B8C-83A1-F6EECF244321}">
                <p14:modId xmlns:p14="http://schemas.microsoft.com/office/powerpoint/2010/main" val="340464580"/>
              </p:ext>
            </p:extLst>
          </p:nvPr>
        </p:nvGraphicFramePr>
        <p:xfrm>
          <a:off x="166686" y="882975"/>
          <a:ext cx="8785225" cy="2328672"/>
        </p:xfrm>
        <a:graphic>
          <a:graphicData uri="http://schemas.openxmlformats.org/drawingml/2006/chart">
            <c:chart xmlns:c="http://schemas.openxmlformats.org/drawingml/2006/chart" xmlns:r="http://schemas.openxmlformats.org/officeDocument/2006/relationships" r:id="rId2"/>
          </a:graphicData>
        </a:graphic>
      </p:graphicFrame>
      <p:sp>
        <p:nvSpPr>
          <p:cNvPr id="21" name="TextBox 20">
            <a:extLst>
              <a:ext uri="{FF2B5EF4-FFF2-40B4-BE49-F238E27FC236}">
                <a16:creationId xmlns:a16="http://schemas.microsoft.com/office/drawing/2014/main" id="{51D7E881-899E-AA8F-2E16-A2C8C49D33F4}"/>
              </a:ext>
            </a:extLst>
          </p:cNvPr>
          <p:cNvSpPr txBox="1"/>
          <p:nvPr/>
        </p:nvSpPr>
        <p:spPr>
          <a:xfrm>
            <a:off x="179386" y="605976"/>
            <a:ext cx="8451215"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rPr>
              <a:t>India Water Soluble Fertilizer Import Prices (INR/Kg), FY 2017 – FY 2021 </a:t>
            </a:r>
            <a:endParaRPr lang="en-IN" sz="1200" b="1" dirty="0">
              <a:latin typeface="Verdana" panose="020B0604030504040204" pitchFamily="34" charset="0"/>
              <a:ea typeface="Verdana" panose="020B0604030504040204" pitchFamily="34" charset="0"/>
            </a:endParaRPr>
          </a:p>
        </p:txBody>
      </p:sp>
      <p:graphicFrame>
        <p:nvGraphicFramePr>
          <p:cNvPr id="22" name="Chart 21">
            <a:extLst>
              <a:ext uri="{FF2B5EF4-FFF2-40B4-BE49-F238E27FC236}">
                <a16:creationId xmlns:a16="http://schemas.microsoft.com/office/drawing/2014/main" id="{1860B6CE-4575-2653-B4D7-74400B70E9B3}"/>
              </a:ext>
            </a:extLst>
          </p:cNvPr>
          <p:cNvGraphicFramePr/>
          <p:nvPr>
            <p:extLst>
              <p:ext uri="{D42A27DB-BD31-4B8C-83A1-F6EECF244321}">
                <p14:modId xmlns:p14="http://schemas.microsoft.com/office/powerpoint/2010/main" val="2932471482"/>
              </p:ext>
            </p:extLst>
          </p:nvPr>
        </p:nvGraphicFramePr>
        <p:xfrm>
          <a:off x="242885" y="3790838"/>
          <a:ext cx="8632825" cy="2429626"/>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a:extLst>
              <a:ext uri="{FF2B5EF4-FFF2-40B4-BE49-F238E27FC236}">
                <a16:creationId xmlns:a16="http://schemas.microsoft.com/office/drawing/2014/main" id="{A0E75BA6-90E9-80A3-2FA8-3353167AFE22}"/>
              </a:ext>
            </a:extLst>
          </p:cNvPr>
          <p:cNvSpPr txBox="1"/>
          <p:nvPr/>
        </p:nvSpPr>
        <p:spPr>
          <a:xfrm>
            <a:off x="179387" y="3287286"/>
            <a:ext cx="8451215"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rPr>
              <a:t>India Water Soluble Fertilizer Domestic Sale Prices (INR/Kg), FY 2017 – FY 2021 </a:t>
            </a:r>
            <a:endParaRPr lang="en-IN" sz="1200" b="1" dirty="0">
              <a:latin typeface="Verdana" panose="020B0604030504040204" pitchFamily="34" charset="0"/>
              <a:ea typeface="Verdana" panose="020B0604030504040204" pitchFamily="34" charset="0"/>
            </a:endParaRPr>
          </a:p>
        </p:txBody>
      </p:sp>
      <p:sp>
        <p:nvSpPr>
          <p:cNvPr id="24" name="Text Placeholder 3">
            <a:extLst>
              <a:ext uri="{FF2B5EF4-FFF2-40B4-BE49-F238E27FC236}">
                <a16:creationId xmlns:a16="http://schemas.microsoft.com/office/drawing/2014/main" id="{042C764F-7465-EB6E-F985-991DC718A92F}"/>
              </a:ext>
            </a:extLst>
          </p:cNvPr>
          <p:cNvSpPr txBox="1">
            <a:spLocks/>
          </p:cNvSpPr>
          <p:nvPr/>
        </p:nvSpPr>
        <p:spPr>
          <a:xfrm>
            <a:off x="166686" y="150823"/>
            <a:ext cx="6373814"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Global &amp; India WSF Market Pricing Analysis by Type, 2017-2021</a:t>
            </a:r>
          </a:p>
        </p:txBody>
      </p:sp>
      <p:sp>
        <p:nvSpPr>
          <p:cNvPr id="25" name="TextBox 9">
            <a:extLst>
              <a:ext uri="{FF2B5EF4-FFF2-40B4-BE49-F238E27FC236}">
                <a16:creationId xmlns:a16="http://schemas.microsoft.com/office/drawing/2014/main" id="{A4696AC3-6AFA-93D8-E9D4-00CF7CCAF68D}"/>
              </a:ext>
            </a:extLst>
          </p:cNvPr>
          <p:cNvSpPr txBox="1"/>
          <p:nvPr/>
        </p:nvSpPr>
        <p:spPr>
          <a:xfrm flipH="1">
            <a:off x="7660513" y="3305145"/>
            <a:ext cx="1331087"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 Primary research findings &amp; Distributor Quotes</a:t>
            </a:r>
          </a:p>
        </p:txBody>
      </p:sp>
      <p:sp>
        <p:nvSpPr>
          <p:cNvPr id="11" name="TextBox 9">
            <a:extLst>
              <a:ext uri="{FF2B5EF4-FFF2-40B4-BE49-F238E27FC236}">
                <a16:creationId xmlns:a16="http://schemas.microsoft.com/office/drawing/2014/main" id="{A5C93BEE-A09A-A98A-8465-93D2B88E7829}"/>
              </a:ext>
            </a:extLst>
          </p:cNvPr>
          <p:cNvSpPr txBox="1"/>
          <p:nvPr/>
        </p:nvSpPr>
        <p:spPr>
          <a:xfrm flipH="1">
            <a:off x="7582945" y="6278459"/>
            <a:ext cx="1331087"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 Primary research findings &amp; Distributor Quotes</a:t>
            </a:r>
          </a:p>
        </p:txBody>
      </p:sp>
    </p:spTree>
    <p:extLst>
      <p:ext uri="{BB962C8B-B14F-4D97-AF65-F5344CB8AC3E}">
        <p14:creationId xmlns:p14="http://schemas.microsoft.com/office/powerpoint/2010/main" val="3406640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2" y="6581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22</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F8771A04-5BED-4BEE-8841-AA5501FE1BC7}"/>
              </a:ext>
            </a:extLst>
          </p:cNvPr>
          <p:cNvSpPr>
            <a:spLocks noGrp="1"/>
          </p:cNvSpPr>
          <p:nvPr>
            <p:ph type="sldNum" sz="quarter" idx="7"/>
          </p:nvPr>
        </p:nvSpPr>
        <p:spPr>
          <a:xfrm>
            <a:off x="8816340" y="6703034"/>
            <a:ext cx="216534" cy="153888"/>
          </a:xfrm>
        </p:spPr>
        <p:txBody>
          <a:bodyPr/>
          <a:lstStyle/>
          <a:p>
            <a:pPr marL="38100" marR="0" lvl="0" indent="0" algn="l" defTabSz="914400" rtl="0" eaLnBrk="1" fontAlgn="auto" latinLnBrk="0" hangingPunct="1">
              <a:lnSpc>
                <a:spcPts val="115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Calibri"/>
                <a:ea typeface="+mn-ea"/>
                <a:cs typeface="Calibri"/>
              </a:rPr>
              <a:t>20</a:t>
            </a:r>
          </a:p>
        </p:txBody>
      </p:sp>
      <p:graphicFrame>
        <p:nvGraphicFramePr>
          <p:cNvPr id="29" name="Chart 28">
            <a:extLst>
              <a:ext uri="{FF2B5EF4-FFF2-40B4-BE49-F238E27FC236}">
                <a16:creationId xmlns:a16="http://schemas.microsoft.com/office/drawing/2014/main" id="{BB3F1056-C5B4-EE88-EAAB-20E618E069D2}"/>
              </a:ext>
            </a:extLst>
          </p:cNvPr>
          <p:cNvGraphicFramePr/>
          <p:nvPr>
            <p:extLst>
              <p:ext uri="{D42A27DB-BD31-4B8C-83A1-F6EECF244321}">
                <p14:modId xmlns:p14="http://schemas.microsoft.com/office/powerpoint/2010/main" val="2884908362"/>
              </p:ext>
            </p:extLst>
          </p:nvPr>
        </p:nvGraphicFramePr>
        <p:xfrm>
          <a:off x="139382" y="721037"/>
          <a:ext cx="8785225" cy="2707963"/>
        </p:xfrm>
        <a:graphic>
          <a:graphicData uri="http://schemas.openxmlformats.org/drawingml/2006/chart">
            <c:chart xmlns:c="http://schemas.openxmlformats.org/drawingml/2006/chart" xmlns:r="http://schemas.openxmlformats.org/officeDocument/2006/relationships" r:id="rId2"/>
          </a:graphicData>
        </a:graphic>
      </p:graphicFrame>
      <p:sp>
        <p:nvSpPr>
          <p:cNvPr id="30" name="TextBox 29">
            <a:extLst>
              <a:ext uri="{FF2B5EF4-FFF2-40B4-BE49-F238E27FC236}">
                <a16:creationId xmlns:a16="http://schemas.microsoft.com/office/drawing/2014/main" id="{3CA4D51E-A05C-EB71-25EF-0FE2ADD7283D}"/>
              </a:ext>
            </a:extLst>
          </p:cNvPr>
          <p:cNvSpPr txBox="1"/>
          <p:nvPr/>
        </p:nvSpPr>
        <p:spPr>
          <a:xfrm>
            <a:off x="145859" y="656024"/>
            <a:ext cx="8451215" cy="276999"/>
          </a:xfrm>
          <a:prstGeom prst="rect">
            <a:avLst/>
          </a:prstGeom>
          <a:noFill/>
        </p:spPr>
        <p:txBody>
          <a:bodyPr wrap="square" rtlCol="0">
            <a:spAutoFit/>
          </a:bodyPr>
          <a:lstStyle/>
          <a:p>
            <a:r>
              <a:rPr lang="en-US" sz="1200" b="1" dirty="0">
                <a:latin typeface="Verdana" panose="020B0604030504040204" pitchFamily="34" charset="0"/>
                <a:ea typeface="Verdana" panose="020B0604030504040204" pitchFamily="34" charset="0"/>
              </a:rPr>
              <a:t>Global Water-Soluble Fertilizer Regional Sale Prices (USD/Kg), FY 2017 – FY 2021 </a:t>
            </a:r>
            <a:endParaRPr lang="en-IN" sz="1200" b="1" dirty="0">
              <a:latin typeface="Verdana" panose="020B0604030504040204" pitchFamily="34" charset="0"/>
              <a:ea typeface="Verdana" panose="020B0604030504040204" pitchFamily="34" charset="0"/>
            </a:endParaRPr>
          </a:p>
        </p:txBody>
      </p:sp>
      <p:sp>
        <p:nvSpPr>
          <p:cNvPr id="31" name="Text Placeholder 3">
            <a:extLst>
              <a:ext uri="{FF2B5EF4-FFF2-40B4-BE49-F238E27FC236}">
                <a16:creationId xmlns:a16="http://schemas.microsoft.com/office/drawing/2014/main" id="{0175ECE8-D38B-D57C-F162-7C10835FAA8D}"/>
              </a:ext>
            </a:extLst>
          </p:cNvPr>
          <p:cNvSpPr txBox="1">
            <a:spLocks/>
          </p:cNvSpPr>
          <p:nvPr/>
        </p:nvSpPr>
        <p:spPr>
          <a:xfrm>
            <a:off x="176339" y="166607"/>
            <a:ext cx="6450014"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Global &amp; India WSF Market Pricing Analysis by Type, 2017-2021</a:t>
            </a:r>
          </a:p>
        </p:txBody>
      </p:sp>
      <p:sp>
        <p:nvSpPr>
          <p:cNvPr id="11" name="Rectangle: Folded Corner 10">
            <a:extLst>
              <a:ext uri="{FF2B5EF4-FFF2-40B4-BE49-F238E27FC236}">
                <a16:creationId xmlns:a16="http://schemas.microsoft.com/office/drawing/2014/main" id="{032CBCAF-FCA9-E18B-AEDB-654DEA0D3992}"/>
              </a:ext>
            </a:extLst>
          </p:cNvPr>
          <p:cNvSpPr/>
          <p:nvPr/>
        </p:nvSpPr>
        <p:spPr>
          <a:xfrm>
            <a:off x="219862" y="3693603"/>
            <a:ext cx="8813012" cy="2920905"/>
          </a:xfrm>
          <a:prstGeom prst="foldedCorner">
            <a:avLst>
              <a:gd name="adj" fmla="val 4516"/>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just">
              <a:lnSpc>
                <a:spcPct val="150000"/>
              </a:lnSpc>
              <a:buFont typeface="Arial" panose="020B0604020202020204" pitchFamily="34" charset="0"/>
              <a:buChar char="•"/>
              <a:defRPr/>
            </a:pPr>
            <a:r>
              <a:rPr lang="en-US" sz="1050" dirty="0">
                <a:solidFill>
                  <a:prstClr val="black"/>
                </a:solidFill>
                <a:latin typeface="Verdana" panose="020B0604030504040204" pitchFamily="34" charset="0"/>
                <a:ea typeface="Verdana" panose="020B0604030504040204" pitchFamily="34" charset="0"/>
                <a:cs typeface="Verdana" panose="020B0604030504040204" pitchFamily="34" charset="0"/>
              </a:rPr>
              <a:t>The price of water-soluble fertilizers in Asia-Pacific region has been steadily rising because of increased demand from the agriculture sector. Increased demand of Urea and other fertilizers are affecting fertilizers due to previous energy price increases.</a:t>
            </a:r>
          </a:p>
          <a:p>
            <a:pPr marL="228600" indent="-228600" algn="just">
              <a:lnSpc>
                <a:spcPct val="150000"/>
              </a:lnSpc>
              <a:buFont typeface="Arial" panose="020B0604020202020204" pitchFamily="34" charset="0"/>
              <a:buChar char="•"/>
              <a:defRPr/>
            </a:pPr>
            <a:r>
              <a:rPr lang="en-US" sz="1050" dirty="0">
                <a:solidFill>
                  <a:prstClr val="black"/>
                </a:solidFill>
                <a:latin typeface="Verdana" panose="020B0604030504040204" pitchFamily="34" charset="0"/>
                <a:ea typeface="Verdana" panose="020B0604030504040204" pitchFamily="34" charset="0"/>
                <a:cs typeface="Verdana" panose="020B0604030504040204" pitchFamily="34" charset="0"/>
              </a:rPr>
              <a:t>Increased production costs in Europe led to low operating rates in the region, thus hampering the supplies. Furthermore, prices for the raw materials that make up the fertilizer industry, Ammonia, Nitrogen, Nitrates, Phosphates, Potash, and Sulphates, have been continuously increasing.</a:t>
            </a:r>
          </a:p>
          <a:p>
            <a:pPr marL="228600" indent="-228600" algn="just">
              <a:lnSpc>
                <a:spcPct val="150000"/>
              </a:lnSpc>
              <a:buFont typeface="Arial" panose="020B0604020202020204" pitchFamily="34" charset="0"/>
              <a:buChar char="•"/>
              <a:defRPr/>
            </a:pPr>
            <a:r>
              <a:rPr lang="en-US" sz="1050" dirty="0">
                <a:solidFill>
                  <a:prstClr val="black"/>
                </a:solidFill>
                <a:latin typeface="Verdana" panose="020B0604030504040204" pitchFamily="34" charset="0"/>
                <a:ea typeface="Verdana" panose="020B0604030504040204" pitchFamily="34" charset="0"/>
                <a:cs typeface="Verdana" panose="020B0604030504040204" pitchFamily="34" charset="0"/>
              </a:rPr>
              <a:t>The usage of Urea and Potash in US has been relatively high. On the supply side, natural gas prices in the United States doubled in the first quarter of 2021, significantly raising the cost of producing Water-Soluble fertilizers. In addition, shipping prices rose considerably in 2021, particularly for goods from Asia to North America.</a:t>
            </a:r>
          </a:p>
          <a:p>
            <a:pPr marL="228600" indent="-228600" algn="just">
              <a:lnSpc>
                <a:spcPct val="150000"/>
              </a:lnSpc>
              <a:buFont typeface="Arial" panose="020B0604020202020204" pitchFamily="34" charset="0"/>
              <a:buChar char="•"/>
              <a:defRPr/>
            </a:pPr>
            <a:r>
              <a:rPr lang="en-US" sz="1050" dirty="0">
                <a:solidFill>
                  <a:prstClr val="black"/>
                </a:solidFill>
                <a:latin typeface="Verdana" panose="020B0604030504040204" pitchFamily="34" charset="0"/>
                <a:ea typeface="Verdana" panose="020B0604030504040204" pitchFamily="34" charset="0"/>
                <a:cs typeface="Verdana" panose="020B0604030504040204" pitchFamily="34" charset="0"/>
              </a:rPr>
              <a:t>MEA having the minimum prices of natural gas which in turn accounts for lower cost of production therefore possess the minimum sales price out of all the regions.</a:t>
            </a:r>
            <a:endPar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9">
            <a:extLst>
              <a:ext uri="{FF2B5EF4-FFF2-40B4-BE49-F238E27FC236}">
                <a16:creationId xmlns:a16="http://schemas.microsoft.com/office/drawing/2014/main" id="{C350C798-689E-6C79-512B-AC19DA3FFCFF}"/>
              </a:ext>
            </a:extLst>
          </p:cNvPr>
          <p:cNvSpPr txBox="1"/>
          <p:nvPr/>
        </p:nvSpPr>
        <p:spPr>
          <a:xfrm flipH="1">
            <a:off x="7660513" y="3305145"/>
            <a:ext cx="1331087"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 Primary research findings &amp; Distributor Quotes</a:t>
            </a:r>
          </a:p>
        </p:txBody>
      </p:sp>
    </p:spTree>
    <p:extLst>
      <p:ext uri="{BB962C8B-B14F-4D97-AF65-F5344CB8AC3E}">
        <p14:creationId xmlns:p14="http://schemas.microsoft.com/office/powerpoint/2010/main" val="3652330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673FD9AD-48E6-0872-6006-DBA423BACCC0}"/>
              </a:ext>
            </a:extLst>
          </p:cNvPr>
          <p:cNvGraphicFramePr/>
          <p:nvPr/>
        </p:nvGraphicFramePr>
        <p:xfrm>
          <a:off x="179387" y="1178092"/>
          <a:ext cx="8717870" cy="2715366"/>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C50D44BA-22BE-128C-94C9-9C42794BFE62}"/>
              </a:ext>
            </a:extLst>
          </p:cNvPr>
          <p:cNvSpPr txBox="1"/>
          <p:nvPr/>
        </p:nvSpPr>
        <p:spPr>
          <a:xfrm>
            <a:off x="179387" y="813663"/>
            <a:ext cx="8451215" cy="261610"/>
          </a:xfrm>
          <a:prstGeom prst="rect">
            <a:avLst/>
          </a:prstGeom>
          <a:noFill/>
        </p:spPr>
        <p:txBody>
          <a:bodyPr wrap="square" rtlCol="0">
            <a:spAutoFit/>
          </a:bodyPr>
          <a:lstStyle/>
          <a:p>
            <a:r>
              <a:rPr lang="en-US" sz="1050" b="1" dirty="0">
                <a:latin typeface="Verdana" panose="020B0604030504040204" pitchFamily="34" charset="0"/>
                <a:ea typeface="Verdana" panose="020B0604030504040204" pitchFamily="34" charset="0"/>
              </a:rPr>
              <a:t>India Water Soluble Fertilizer Domestic Sale Quarterly Prices (INR/Kg), FY 2019 – Q1 FY 2023E </a:t>
            </a:r>
            <a:endParaRPr lang="en-IN" sz="1050" b="1" dirty="0">
              <a:latin typeface="Verdana" panose="020B0604030504040204" pitchFamily="34" charset="0"/>
              <a:ea typeface="Verdana" panose="020B0604030504040204" pitchFamily="34" charset="0"/>
            </a:endParaRPr>
          </a:p>
        </p:txBody>
      </p:sp>
      <p:graphicFrame>
        <p:nvGraphicFramePr>
          <p:cNvPr id="10" name="Chart 9">
            <a:extLst>
              <a:ext uri="{FF2B5EF4-FFF2-40B4-BE49-F238E27FC236}">
                <a16:creationId xmlns:a16="http://schemas.microsoft.com/office/drawing/2014/main" id="{8EAF2175-ABFF-B298-EA2C-0E887559A8D7}"/>
              </a:ext>
            </a:extLst>
          </p:cNvPr>
          <p:cNvGraphicFramePr/>
          <p:nvPr/>
        </p:nvGraphicFramePr>
        <p:xfrm>
          <a:off x="213065" y="3857865"/>
          <a:ext cx="8717870" cy="2613839"/>
        </p:xfrm>
        <a:graphic>
          <a:graphicData uri="http://schemas.openxmlformats.org/drawingml/2006/chart">
            <c:chart xmlns:c="http://schemas.openxmlformats.org/drawingml/2006/chart" xmlns:r="http://schemas.openxmlformats.org/officeDocument/2006/relationships" r:id="rId3"/>
          </a:graphicData>
        </a:graphic>
      </p:graphicFrame>
      <p:sp>
        <p:nvSpPr>
          <p:cNvPr id="11" name="Title 1">
            <a:extLst>
              <a:ext uri="{FF2B5EF4-FFF2-40B4-BE49-F238E27FC236}">
                <a16:creationId xmlns:a16="http://schemas.microsoft.com/office/drawing/2014/main" id="{72F88D02-AB22-F0E2-8C40-4E666B0301D9}"/>
              </a:ext>
            </a:extLst>
          </p:cNvPr>
          <p:cNvSpPr txBox="1">
            <a:spLocks/>
          </p:cNvSpPr>
          <p:nvPr/>
        </p:nvSpPr>
        <p:spPr>
          <a:xfrm>
            <a:off x="248950" y="192904"/>
            <a:ext cx="7406640" cy="31034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ts val="1700"/>
              </a:lnSpc>
              <a:defRPr/>
            </a:pPr>
            <a:r>
              <a:rPr lang="en-IN" sz="1400" b="1" spc="300" dirty="0">
                <a:solidFill>
                  <a:prstClr val="black"/>
                </a:solidFill>
                <a:latin typeface="Montserrat" panose="02000505000000020004"/>
                <a:ea typeface="Verdana" panose="020B0604030504040204" pitchFamily="34" charset="0"/>
                <a:cs typeface="Verdana" panose="020B0604030504040204" pitchFamily="34" charset="0"/>
              </a:rPr>
              <a:t>India WSF Quarterly Pricing Analysis</a:t>
            </a:r>
          </a:p>
        </p:txBody>
      </p:sp>
      <p:sp>
        <p:nvSpPr>
          <p:cNvPr id="12" name="TextBox 9">
            <a:extLst>
              <a:ext uri="{FF2B5EF4-FFF2-40B4-BE49-F238E27FC236}">
                <a16:creationId xmlns:a16="http://schemas.microsoft.com/office/drawing/2014/main" id="{A1FA2CC8-FB99-EF20-866C-1F0AD9A8EC3A}"/>
              </a:ext>
            </a:extLst>
          </p:cNvPr>
          <p:cNvSpPr txBox="1"/>
          <p:nvPr/>
        </p:nvSpPr>
        <p:spPr>
          <a:xfrm flipH="1">
            <a:off x="7733035" y="6434296"/>
            <a:ext cx="1331087"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 Primary research findings &amp; Distributor Quotes</a:t>
            </a:r>
          </a:p>
        </p:txBody>
      </p:sp>
    </p:spTree>
    <p:extLst>
      <p:ext uri="{BB962C8B-B14F-4D97-AF65-F5344CB8AC3E}">
        <p14:creationId xmlns:p14="http://schemas.microsoft.com/office/powerpoint/2010/main" val="136981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7">
            <a:extLst>
              <a:ext uri="{FF2B5EF4-FFF2-40B4-BE49-F238E27FC236}">
                <a16:creationId xmlns:a16="http://schemas.microsoft.com/office/drawing/2014/main" id="{A48EF0E7-528E-4292-AFD2-FAC36A8910B6}"/>
              </a:ext>
            </a:extLst>
          </p:cNvPr>
          <p:cNvSpPr txBox="1">
            <a:spLocks/>
          </p:cNvSpPr>
          <p:nvPr/>
        </p:nvSpPr>
        <p:spPr>
          <a:xfrm>
            <a:off x="8679474" y="658135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24</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EAD6B85C-6626-4F87-A163-AE185C370282}"/>
              </a:ext>
            </a:extLst>
          </p:cNvPr>
          <p:cNvSpPr txBox="1">
            <a:spLocks/>
          </p:cNvSpPr>
          <p:nvPr/>
        </p:nvSpPr>
        <p:spPr>
          <a:xfrm>
            <a:off x="248950" y="192904"/>
            <a:ext cx="7406640" cy="31034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300" normalizeH="0" baseline="0" noProof="0" dirty="0">
                <a:ln>
                  <a:noFill/>
                </a:ln>
                <a:solidFill>
                  <a:prstClr val="black"/>
                </a:solidFill>
                <a:effectLst/>
                <a:uLnTx/>
                <a:uFillTx/>
                <a:latin typeface="Montserrat" panose="02000505000000020004"/>
                <a:ea typeface="Verdana" panose="020B0604030504040204" pitchFamily="34" charset="0"/>
                <a:cs typeface="Verdana" panose="020B0604030504040204" pitchFamily="34" charset="0"/>
              </a:rPr>
              <a:t>India WSF Value Chain Analysis</a:t>
            </a:r>
          </a:p>
        </p:txBody>
      </p:sp>
      <p:sp>
        <p:nvSpPr>
          <p:cNvPr id="59" name="TextBox 58">
            <a:extLst>
              <a:ext uri="{FF2B5EF4-FFF2-40B4-BE49-F238E27FC236}">
                <a16:creationId xmlns:a16="http://schemas.microsoft.com/office/drawing/2014/main" id="{78DBE474-A30B-A13D-CFBB-6AA39850E8ED}"/>
              </a:ext>
            </a:extLst>
          </p:cNvPr>
          <p:cNvSpPr txBox="1"/>
          <p:nvPr/>
        </p:nvSpPr>
        <p:spPr>
          <a:xfrm>
            <a:off x="152400" y="4708450"/>
            <a:ext cx="8819821" cy="1997150"/>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In India, water soluble fertilizer market is majorly import driven therefore the margin of distributor is in the range of 5% to 10%. </a:t>
            </a:r>
          </a:p>
          <a:p>
            <a:pPr marL="171450" indent="-171450" algn="just">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The supply and logistics accounts around 2% to 5% of the total cost to the end user. </a:t>
            </a:r>
          </a:p>
          <a:p>
            <a:pPr marL="171450" indent="-171450" algn="just">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The logistics cost majorly depends on the fertilizer’s brand to be delivered. The more reputed the brand the higher the cost for delivery.</a:t>
            </a:r>
          </a:p>
          <a:p>
            <a:pPr marL="171450" indent="-171450" algn="just">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The taxes levied is around 5%.</a:t>
            </a:r>
          </a:p>
          <a:p>
            <a:pPr marL="171450" indent="-171450" algn="just">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The domestic manufacturer margin is low due to higher raw material and feedstock prices. Therefore, no major capacities in India is operational.</a:t>
            </a:r>
            <a:endParaRPr lang="en-IN" sz="1200" dirty="0">
              <a:latin typeface="Arial" panose="020B0604020202020204" pitchFamily="34" charset="0"/>
              <a:cs typeface="Arial" panose="020B0604020202020204" pitchFamily="34" charset="0"/>
            </a:endParaRPr>
          </a:p>
        </p:txBody>
      </p:sp>
      <p:grpSp>
        <p:nvGrpSpPr>
          <p:cNvPr id="28" name="Group 27">
            <a:extLst>
              <a:ext uri="{FF2B5EF4-FFF2-40B4-BE49-F238E27FC236}">
                <a16:creationId xmlns:a16="http://schemas.microsoft.com/office/drawing/2014/main" id="{DD9DC795-9522-4ACE-657C-A77CD29CB839}"/>
              </a:ext>
            </a:extLst>
          </p:cNvPr>
          <p:cNvGrpSpPr/>
          <p:nvPr/>
        </p:nvGrpSpPr>
        <p:grpSpPr>
          <a:xfrm>
            <a:off x="216823" y="762000"/>
            <a:ext cx="8909034" cy="3657600"/>
            <a:chOff x="216823" y="762000"/>
            <a:chExt cx="8909034" cy="4114800"/>
          </a:xfrm>
        </p:grpSpPr>
        <p:cxnSp>
          <p:nvCxnSpPr>
            <p:cNvPr id="27" name="Straight Connector 26">
              <a:extLst>
                <a:ext uri="{FF2B5EF4-FFF2-40B4-BE49-F238E27FC236}">
                  <a16:creationId xmlns:a16="http://schemas.microsoft.com/office/drawing/2014/main" id="{3C0D3A9C-360D-AB56-B2BF-729E63A2F320}"/>
                </a:ext>
              </a:extLst>
            </p:cNvPr>
            <p:cNvCxnSpPr/>
            <p:nvPr/>
          </p:nvCxnSpPr>
          <p:spPr>
            <a:xfrm>
              <a:off x="4758364" y="762000"/>
              <a:ext cx="0" cy="41148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8" name="Group 7">
              <a:extLst>
                <a:ext uri="{FF2B5EF4-FFF2-40B4-BE49-F238E27FC236}">
                  <a16:creationId xmlns:a16="http://schemas.microsoft.com/office/drawing/2014/main" id="{075218C4-E350-73D0-EC5C-8DBCBDF62704}"/>
                </a:ext>
              </a:extLst>
            </p:cNvPr>
            <p:cNvGrpSpPr/>
            <p:nvPr/>
          </p:nvGrpSpPr>
          <p:grpSpPr>
            <a:xfrm>
              <a:off x="216823" y="835961"/>
              <a:ext cx="8819821" cy="3900258"/>
              <a:chOff x="228600" y="762000"/>
              <a:chExt cx="8819821" cy="3900258"/>
            </a:xfrm>
          </p:grpSpPr>
          <p:grpSp>
            <p:nvGrpSpPr>
              <p:cNvPr id="2" name="Group 1">
                <a:extLst>
                  <a:ext uri="{FF2B5EF4-FFF2-40B4-BE49-F238E27FC236}">
                    <a16:creationId xmlns:a16="http://schemas.microsoft.com/office/drawing/2014/main" id="{0BD83F1D-0F4F-15B1-AC4C-9CC9845AA7DA}"/>
                  </a:ext>
                </a:extLst>
              </p:cNvPr>
              <p:cNvGrpSpPr/>
              <p:nvPr/>
            </p:nvGrpSpPr>
            <p:grpSpPr>
              <a:xfrm>
                <a:off x="2286000" y="1676400"/>
                <a:ext cx="6762421" cy="2985858"/>
                <a:chOff x="396672" y="1371600"/>
                <a:chExt cx="8651749" cy="3295023"/>
              </a:xfrm>
            </p:grpSpPr>
            <p:sp>
              <p:nvSpPr>
                <p:cNvPr id="11" name="TextBox 10">
                  <a:extLst>
                    <a:ext uri="{FF2B5EF4-FFF2-40B4-BE49-F238E27FC236}">
                      <a16:creationId xmlns:a16="http://schemas.microsoft.com/office/drawing/2014/main" id="{4479FAA0-B38D-F939-2FBE-7B1B915A64CA}"/>
                    </a:ext>
                  </a:extLst>
                </p:cNvPr>
                <p:cNvSpPr txBox="1"/>
                <p:nvPr/>
              </p:nvSpPr>
              <p:spPr>
                <a:xfrm>
                  <a:off x="396672" y="1371600"/>
                  <a:ext cx="3886200" cy="373609"/>
                </a:xfrm>
                <a:prstGeom prst="rect">
                  <a:avLst/>
                </a:prstGeom>
                <a:solidFill>
                  <a:schemeClr val="tx2">
                    <a:lumMod val="50000"/>
                  </a:schemeClr>
                </a:solid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Importer/Distributor  </a:t>
                  </a:r>
                  <a:endParaRPr lang="en-IN" sz="16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6058036-D645-E53B-6152-FF2A60BB1172}"/>
                    </a:ext>
                  </a:extLst>
                </p:cNvPr>
                <p:cNvSpPr txBox="1"/>
                <p:nvPr/>
              </p:nvSpPr>
              <p:spPr>
                <a:xfrm>
                  <a:off x="2800024" y="2843837"/>
                  <a:ext cx="4502926" cy="373609"/>
                </a:xfrm>
                <a:prstGeom prst="rect">
                  <a:avLst/>
                </a:prstGeom>
                <a:solidFill>
                  <a:schemeClr val="tx2">
                    <a:lumMod val="50000"/>
                  </a:schemeClr>
                </a:solid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Supply and Logistics  </a:t>
                  </a:r>
                  <a:endParaRPr lang="en-IN" sz="1600" dirty="0">
                    <a:solidFill>
                      <a:schemeClr val="bg1"/>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27C54D0-0439-B257-0B38-0A3DC4B93C53}"/>
                    </a:ext>
                  </a:extLst>
                </p:cNvPr>
                <p:cNvSpPr txBox="1"/>
                <p:nvPr/>
              </p:nvSpPr>
              <p:spPr>
                <a:xfrm>
                  <a:off x="5429738" y="4293014"/>
                  <a:ext cx="3618683" cy="373609"/>
                </a:xfrm>
                <a:prstGeom prst="rect">
                  <a:avLst/>
                </a:prstGeom>
                <a:solidFill>
                  <a:schemeClr val="tx2">
                    <a:lumMod val="50000"/>
                  </a:schemeClr>
                </a:solid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End User  </a:t>
                  </a:r>
                  <a:endParaRPr lang="en-IN" sz="1600" dirty="0">
                    <a:solidFill>
                      <a:schemeClr val="bg1"/>
                    </a:solidFill>
                    <a:latin typeface="Arial" panose="020B0604020202020204" pitchFamily="34" charset="0"/>
                    <a:cs typeface="Arial" panose="020B0604020202020204" pitchFamily="34" charset="0"/>
                  </a:endParaRPr>
                </a:p>
              </p:txBody>
            </p:sp>
            <p:cxnSp>
              <p:nvCxnSpPr>
                <p:cNvPr id="19" name="Connector: Elbow 18">
                  <a:extLst>
                    <a:ext uri="{FF2B5EF4-FFF2-40B4-BE49-F238E27FC236}">
                      <a16:creationId xmlns:a16="http://schemas.microsoft.com/office/drawing/2014/main" id="{B203F546-8E43-E01B-6BA8-49C40A02723F}"/>
                    </a:ext>
                  </a:extLst>
                </p:cNvPr>
                <p:cNvCxnSpPr>
                  <a:cxnSpLocks/>
                  <a:endCxn id="14" idx="1"/>
                </p:cNvCxnSpPr>
                <p:nvPr/>
              </p:nvCxnSpPr>
              <p:spPr>
                <a:xfrm rot="16200000" flipH="1">
                  <a:off x="1638749" y="1869366"/>
                  <a:ext cx="1331949" cy="990599"/>
                </a:xfrm>
                <a:prstGeom prst="bentConnector2">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6903C89-17FE-49F1-A7CD-9C77774C2225}"/>
                    </a:ext>
                  </a:extLst>
                </p:cNvPr>
                <p:cNvSpPr txBox="1"/>
                <p:nvPr/>
              </p:nvSpPr>
              <p:spPr>
                <a:xfrm>
                  <a:off x="1961821" y="2153698"/>
                  <a:ext cx="1374980" cy="313431"/>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5% to 10%</a:t>
                  </a:r>
                  <a:endParaRPr lang="en-IN" sz="1100" dirty="0">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A15F7E95-3E20-8468-B431-D32BD61AE246}"/>
                    </a:ext>
                  </a:extLst>
                </p:cNvPr>
                <p:cNvSpPr txBox="1"/>
                <p:nvPr/>
              </p:nvSpPr>
              <p:spPr>
                <a:xfrm>
                  <a:off x="4742249" y="3794136"/>
                  <a:ext cx="1374980" cy="231688"/>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 to 5% </a:t>
                  </a:r>
                  <a:endParaRPr lang="en-IN" sz="1100" dirty="0">
                    <a:latin typeface="Arial" panose="020B0604020202020204" pitchFamily="34" charset="0"/>
                    <a:cs typeface="Arial" panose="020B0604020202020204" pitchFamily="34" charset="0"/>
                  </a:endParaRPr>
                </a:p>
              </p:txBody>
            </p:sp>
          </p:grpSp>
          <p:sp>
            <p:nvSpPr>
              <p:cNvPr id="13" name="TextBox 12">
                <a:extLst>
                  <a:ext uri="{FF2B5EF4-FFF2-40B4-BE49-F238E27FC236}">
                    <a16:creationId xmlns:a16="http://schemas.microsoft.com/office/drawing/2014/main" id="{44272293-79FA-2D31-44AA-93591B363807}"/>
                  </a:ext>
                </a:extLst>
              </p:cNvPr>
              <p:cNvSpPr txBox="1"/>
              <p:nvPr/>
            </p:nvSpPr>
            <p:spPr>
              <a:xfrm>
                <a:off x="228600" y="762000"/>
                <a:ext cx="3886200" cy="338554"/>
              </a:xfrm>
              <a:prstGeom prst="rect">
                <a:avLst/>
              </a:prstGeom>
              <a:solidFill>
                <a:schemeClr val="tx2">
                  <a:lumMod val="50000"/>
                </a:schemeClr>
              </a:solid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Foreign Manufacturer </a:t>
                </a:r>
                <a:endParaRPr lang="en-IN" sz="1600" dirty="0">
                  <a:solidFill>
                    <a:schemeClr val="bg1"/>
                  </a:solidFill>
                  <a:latin typeface="Arial" panose="020B0604020202020204" pitchFamily="34" charset="0"/>
                  <a:cs typeface="Arial" panose="020B0604020202020204" pitchFamily="34" charset="0"/>
                </a:endParaRPr>
              </a:p>
            </p:txBody>
          </p:sp>
          <p:cxnSp>
            <p:nvCxnSpPr>
              <p:cNvPr id="16" name="Connector: Elbow 15">
                <a:extLst>
                  <a:ext uri="{FF2B5EF4-FFF2-40B4-BE49-F238E27FC236}">
                    <a16:creationId xmlns:a16="http://schemas.microsoft.com/office/drawing/2014/main" id="{AFF903D0-18D9-C436-FA9E-4E2273F42072}"/>
                  </a:ext>
                </a:extLst>
              </p:cNvPr>
              <p:cNvCxnSpPr>
                <a:cxnSpLocks/>
              </p:cNvCxnSpPr>
              <p:nvPr/>
            </p:nvCxnSpPr>
            <p:spPr>
              <a:xfrm>
                <a:off x="1066800" y="1066800"/>
                <a:ext cx="1142999" cy="749776"/>
              </a:xfrm>
              <a:prstGeom prst="bentConnector3">
                <a:avLst>
                  <a:gd name="adj1" fmla="val 50000"/>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478149FD-A0D2-EF32-1BF9-ABBE480D7614}"/>
                </a:ext>
              </a:extLst>
            </p:cNvPr>
            <p:cNvSpPr txBox="1"/>
            <p:nvPr/>
          </p:nvSpPr>
          <p:spPr>
            <a:xfrm>
              <a:off x="5239657" y="844608"/>
              <a:ext cx="3886200" cy="380873"/>
            </a:xfrm>
            <a:prstGeom prst="rect">
              <a:avLst/>
            </a:prstGeom>
            <a:solidFill>
              <a:schemeClr val="tx2">
                <a:lumMod val="50000"/>
              </a:schemeClr>
            </a:solid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Domestic Manufacturer (GSFC) </a:t>
              </a:r>
              <a:endParaRPr lang="en-IN" sz="1600" dirty="0">
                <a:solidFill>
                  <a:schemeClr val="bg1"/>
                </a:solidFill>
                <a:latin typeface="Arial" panose="020B0604020202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301BE49B-8446-F38A-B8BE-BA97FBA09E03}"/>
                </a:ext>
              </a:extLst>
            </p:cNvPr>
            <p:cNvCxnSpPr>
              <a:cxnSpLocks/>
            </p:cNvCxnSpPr>
            <p:nvPr/>
          </p:nvCxnSpPr>
          <p:spPr>
            <a:xfrm>
              <a:off x="8305800" y="1140761"/>
              <a:ext cx="0" cy="2112976"/>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4401A1F-3021-27C8-57FD-CB460B8BFE8C}"/>
                </a:ext>
              </a:extLst>
            </p:cNvPr>
            <p:cNvCxnSpPr/>
            <p:nvPr/>
          </p:nvCxnSpPr>
          <p:spPr>
            <a:xfrm flipH="1">
              <a:off x="7672340" y="3253737"/>
              <a:ext cx="633460" cy="0"/>
            </a:xfrm>
            <a:prstGeom prst="straightConnector1">
              <a:avLst/>
            </a:prstGeom>
            <a:ln>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40F45C-A877-DBD8-1524-92B673FED9C0}"/>
                </a:ext>
              </a:extLst>
            </p:cNvPr>
            <p:cNvSpPr txBox="1"/>
            <p:nvPr/>
          </p:nvSpPr>
          <p:spPr>
            <a:xfrm>
              <a:off x="7118231" y="2410516"/>
              <a:ext cx="1074718" cy="294311"/>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5% to 10%</a:t>
              </a:r>
              <a:endParaRPr lang="en-IN" sz="1100" dirty="0">
                <a:latin typeface="Arial" panose="020B0604020202020204" pitchFamily="34" charset="0"/>
                <a:cs typeface="Arial" panose="020B0604020202020204" pitchFamily="34" charset="0"/>
              </a:endParaRPr>
            </a:p>
          </p:txBody>
        </p:sp>
      </p:grpSp>
      <p:cxnSp>
        <p:nvCxnSpPr>
          <p:cNvPr id="34" name="Straight Connector 33">
            <a:extLst>
              <a:ext uri="{FF2B5EF4-FFF2-40B4-BE49-F238E27FC236}">
                <a16:creationId xmlns:a16="http://schemas.microsoft.com/office/drawing/2014/main" id="{B63B84BD-B2D1-379A-544A-4957E4433B0E}"/>
              </a:ext>
            </a:extLst>
          </p:cNvPr>
          <p:cNvCxnSpPr/>
          <p:nvPr/>
        </p:nvCxnSpPr>
        <p:spPr>
          <a:xfrm>
            <a:off x="5486400" y="3127347"/>
            <a:ext cx="0" cy="1016823"/>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006B7205-7900-7A72-29F7-1EE7FAEFF2A1}"/>
              </a:ext>
            </a:extLst>
          </p:cNvPr>
          <p:cNvCxnSpPr>
            <a:cxnSpLocks/>
            <a:endCxn id="15" idx="1"/>
          </p:cNvCxnSpPr>
          <p:nvPr/>
        </p:nvCxnSpPr>
        <p:spPr>
          <a:xfrm>
            <a:off x="5490088" y="4144171"/>
            <a:ext cx="71810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4891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AC0EC2-4C6A-4D70-9E8E-7BBE31CFAC8D}"/>
              </a:ext>
            </a:extLst>
          </p:cNvPr>
          <p:cNvSpPr/>
          <p:nvPr/>
        </p:nvSpPr>
        <p:spPr>
          <a:xfrm>
            <a:off x="0" y="0"/>
            <a:ext cx="6400800" cy="6858000"/>
          </a:xfrm>
          <a:prstGeom prst="rect">
            <a:avLst/>
          </a:prstGeom>
          <a:solidFill>
            <a:srgbClr val="183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8EA7C3E-9ECD-4B5C-B516-1661B5CB9165}"/>
              </a:ext>
            </a:extLst>
          </p:cNvPr>
          <p:cNvSpPr/>
          <p:nvPr/>
        </p:nvSpPr>
        <p:spPr>
          <a:xfrm>
            <a:off x="228599" y="979093"/>
            <a:ext cx="5290457"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prstClr val="white"/>
                </a:solidFill>
                <a:effectLst/>
                <a:uLnTx/>
                <a:uFillTx/>
                <a:latin typeface="Arial" panose="020B0604020202020204" pitchFamily="34" charset="0"/>
                <a:ea typeface="Roboto" pitchFamily="2" charset="0"/>
                <a:cs typeface="Arial" panose="020B0604020202020204" pitchFamily="34" charset="0"/>
              </a:rPr>
              <a:t>Global &amp; India WSF Market Global WSF Market Outlook (2022-2035)</a:t>
            </a:r>
          </a:p>
        </p:txBody>
      </p:sp>
      <p:cxnSp>
        <p:nvCxnSpPr>
          <p:cNvPr id="4" name="Straight Connector 3">
            <a:extLst>
              <a:ext uri="{FF2B5EF4-FFF2-40B4-BE49-F238E27FC236}">
                <a16:creationId xmlns:a16="http://schemas.microsoft.com/office/drawing/2014/main" id="{F047E9B8-0F23-4BB0-9B09-179FBDD20882}"/>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06E081-98D9-4B85-9B55-4D777B1575C9}"/>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06C5804-1A46-4C6D-8AF2-1EEE5B9416A1}"/>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70D423B-C4CA-4A9C-9D51-81767572C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860" y="2532009"/>
            <a:ext cx="6073140" cy="3727938"/>
          </a:xfrm>
          <a:prstGeom prst="rect">
            <a:avLst/>
          </a:prstGeom>
        </p:spPr>
      </p:pic>
      <p:sp>
        <p:nvSpPr>
          <p:cNvPr id="10" name="Footer Placeholder 9">
            <a:extLst>
              <a:ext uri="{FF2B5EF4-FFF2-40B4-BE49-F238E27FC236}">
                <a16:creationId xmlns:a16="http://schemas.microsoft.com/office/drawing/2014/main" id="{7508C93A-B181-C600-0F22-DE0EE0480546}"/>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11" name="Slide Number Placeholder 10">
            <a:extLst>
              <a:ext uri="{FF2B5EF4-FFF2-40B4-BE49-F238E27FC236}">
                <a16:creationId xmlns:a16="http://schemas.microsoft.com/office/drawing/2014/main" id="{C137F2D5-7426-0432-3453-476B65B4FEDC}"/>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25</a:t>
            </a:fld>
            <a:endParaRPr lang="en-IN" dirty="0"/>
          </a:p>
        </p:txBody>
      </p:sp>
    </p:spTree>
    <p:extLst>
      <p:ext uri="{BB962C8B-B14F-4D97-AF65-F5344CB8AC3E}">
        <p14:creationId xmlns:p14="http://schemas.microsoft.com/office/powerpoint/2010/main" val="3456351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EC0AE6-2BC2-4A94-89AF-A6C06CD2CD8A}"/>
              </a:ext>
            </a:extLst>
          </p:cNvPr>
          <p:cNvGraphicFramePr/>
          <p:nvPr>
            <p:extLst>
              <p:ext uri="{D42A27DB-BD31-4B8C-83A1-F6EECF244321}">
                <p14:modId xmlns:p14="http://schemas.microsoft.com/office/powerpoint/2010/main" val="1509342294"/>
              </p:ext>
            </p:extLst>
          </p:nvPr>
        </p:nvGraphicFramePr>
        <p:xfrm>
          <a:off x="157580" y="1074807"/>
          <a:ext cx="8834020" cy="253254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3026AE9-2FEC-4BC4-B8A5-D3CCC46D54CC}"/>
              </a:ext>
            </a:extLst>
          </p:cNvPr>
          <p:cNvSpPr txBox="1"/>
          <p:nvPr/>
        </p:nvSpPr>
        <p:spPr>
          <a:xfrm>
            <a:off x="157580" y="569490"/>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1:  Global Water Soluble Fertilizer Market Size, By Value (USD Million), 2017-2035F</a:t>
            </a:r>
          </a:p>
        </p:txBody>
      </p:sp>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313669" y="40664"/>
            <a:ext cx="6019800"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Global Water-Soluble Fertilizer Market Size, By Value &amp; Volume, 2017-2035</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2" y="6581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26</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7386208-F784-4C40-84CB-91B478ED4935}"/>
              </a:ext>
            </a:extLst>
          </p:cNvPr>
          <p:cNvSpPr txBox="1"/>
          <p:nvPr/>
        </p:nvSpPr>
        <p:spPr>
          <a:xfrm>
            <a:off x="7546244" y="3270558"/>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7" name="Rectangle 6">
            <a:extLst>
              <a:ext uri="{FF2B5EF4-FFF2-40B4-BE49-F238E27FC236}">
                <a16:creationId xmlns:a16="http://schemas.microsoft.com/office/drawing/2014/main" id="{D7996BEE-F71C-4DFE-AA72-4DC747EF2B89}"/>
              </a:ext>
            </a:extLst>
          </p:cNvPr>
          <p:cNvSpPr/>
          <p:nvPr/>
        </p:nvSpPr>
        <p:spPr>
          <a:xfrm>
            <a:off x="940004" y="843811"/>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1.42%</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505D62FB-077F-4DDB-8414-C4F005354BE5}"/>
              </a:ext>
            </a:extLst>
          </p:cNvPr>
          <p:cNvSpPr/>
          <p:nvPr/>
        </p:nvSpPr>
        <p:spPr>
          <a:xfrm>
            <a:off x="6309326" y="853460"/>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5.28%</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90D78B55-8D7B-46E7-89FB-F0F778B522D3}"/>
              </a:ext>
            </a:extLst>
          </p:cNvPr>
          <p:cNvSpPr/>
          <p:nvPr/>
        </p:nvSpPr>
        <p:spPr>
          <a:xfrm>
            <a:off x="3698399" y="843811"/>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6.53%</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910510B1-7FB4-4DB8-BB8B-505F065A3058}"/>
              </a:ext>
            </a:extLst>
          </p:cNvPr>
          <p:cNvSpPr txBox="1"/>
          <p:nvPr/>
        </p:nvSpPr>
        <p:spPr>
          <a:xfrm>
            <a:off x="7458394" y="6250671"/>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2" name="TextBox 11">
            <a:extLst>
              <a:ext uri="{FF2B5EF4-FFF2-40B4-BE49-F238E27FC236}">
                <a16:creationId xmlns:a16="http://schemas.microsoft.com/office/drawing/2014/main" id="{42B1413B-FBD3-4F74-A635-570DD021C55C}"/>
              </a:ext>
            </a:extLst>
          </p:cNvPr>
          <p:cNvSpPr txBox="1"/>
          <p:nvPr/>
        </p:nvSpPr>
        <p:spPr>
          <a:xfrm>
            <a:off x="192613" y="3514136"/>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2: Global Water Soluble Fertilizer Market Size, By Volume (Kilo Tonnes), 2017-2035F</a:t>
            </a:r>
          </a:p>
        </p:txBody>
      </p:sp>
      <p:graphicFrame>
        <p:nvGraphicFramePr>
          <p:cNvPr id="13" name="Chart 12">
            <a:extLst>
              <a:ext uri="{FF2B5EF4-FFF2-40B4-BE49-F238E27FC236}">
                <a16:creationId xmlns:a16="http://schemas.microsoft.com/office/drawing/2014/main" id="{74442508-3A19-4769-B34C-12CBA9BC0295}"/>
              </a:ext>
            </a:extLst>
          </p:cNvPr>
          <p:cNvGraphicFramePr/>
          <p:nvPr>
            <p:extLst>
              <p:ext uri="{D42A27DB-BD31-4B8C-83A1-F6EECF244321}">
                <p14:modId xmlns:p14="http://schemas.microsoft.com/office/powerpoint/2010/main" val="1413130344"/>
              </p:ext>
            </p:extLst>
          </p:nvPr>
        </p:nvGraphicFramePr>
        <p:xfrm>
          <a:off x="197873" y="3703808"/>
          <a:ext cx="8795714" cy="2732281"/>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a:extLst>
              <a:ext uri="{FF2B5EF4-FFF2-40B4-BE49-F238E27FC236}">
                <a16:creationId xmlns:a16="http://schemas.microsoft.com/office/drawing/2014/main" id="{2EF64748-B200-45CF-BFAF-CA6ABED81D8D}"/>
              </a:ext>
            </a:extLst>
          </p:cNvPr>
          <p:cNvSpPr/>
          <p:nvPr/>
        </p:nvSpPr>
        <p:spPr>
          <a:xfrm>
            <a:off x="987018" y="3954585"/>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0.91%</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F21F6DC7-78B6-452F-8561-AA02DD673016}"/>
              </a:ext>
            </a:extLst>
          </p:cNvPr>
          <p:cNvSpPr/>
          <p:nvPr/>
        </p:nvSpPr>
        <p:spPr>
          <a:xfrm>
            <a:off x="6595553" y="3954587"/>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4.93%</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Rectangle 17">
            <a:extLst>
              <a:ext uri="{FF2B5EF4-FFF2-40B4-BE49-F238E27FC236}">
                <a16:creationId xmlns:a16="http://schemas.microsoft.com/office/drawing/2014/main" id="{FF850E39-3FA7-4A19-8382-F30C0CB644B8}"/>
              </a:ext>
            </a:extLst>
          </p:cNvPr>
          <p:cNvSpPr/>
          <p:nvPr/>
        </p:nvSpPr>
        <p:spPr>
          <a:xfrm>
            <a:off x="3745415" y="395873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6.05%</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8">
            <a:extLst>
              <a:ext uri="{FF2B5EF4-FFF2-40B4-BE49-F238E27FC236}">
                <a16:creationId xmlns:a16="http://schemas.microsoft.com/office/drawing/2014/main" id="{B0437366-D505-4F57-8257-5AEA61BAC553}"/>
              </a:ext>
            </a:extLst>
          </p:cNvPr>
          <p:cNvSpPr>
            <a:spLocks noGrp="1"/>
          </p:cNvSpPr>
          <p:nvPr>
            <p:ph type="ftr" sz="quarter" idx="5"/>
          </p:nvPr>
        </p:nvSpPr>
        <p:spPr/>
        <p:txBody>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IN" sz="600" b="0" i="0" u="none" strike="noStrike" kern="1200" cap="none" spc="0" normalizeH="0" baseline="0" noProof="0" dirty="0">
                <a:ln>
                  <a:noFill/>
                </a:ln>
                <a:solidFill>
                  <a:prstClr val="white"/>
                </a:solidFill>
                <a:effectLst/>
                <a:uLnTx/>
                <a:uFillTx/>
                <a:latin typeface="Verdana"/>
                <a:ea typeface="+mn-ea"/>
              </a:rPr>
              <a:t>©</a:t>
            </a:r>
            <a:r>
              <a:rPr kumimoji="0" lang="en-IN" sz="600" b="0" i="0" u="none" strike="noStrike" kern="1200" cap="none" spc="-50" normalizeH="0" baseline="0" noProof="0" dirty="0">
                <a:ln>
                  <a:noFill/>
                </a:ln>
                <a:solidFill>
                  <a:prstClr val="white"/>
                </a:solidFill>
                <a:effectLst/>
                <a:uLnTx/>
                <a:uFillTx/>
                <a:latin typeface="Verdana"/>
                <a:ea typeface="+mn-ea"/>
              </a:rPr>
              <a:t> </a:t>
            </a:r>
            <a:r>
              <a:rPr kumimoji="0" lang="en-IN" sz="600" b="0" i="0" u="none" strike="noStrike" kern="1200" cap="none" spc="-5" normalizeH="0" baseline="0" noProof="0" dirty="0">
                <a:ln>
                  <a:noFill/>
                </a:ln>
                <a:solidFill>
                  <a:prstClr val="white"/>
                </a:solidFill>
                <a:effectLst/>
                <a:uLnTx/>
                <a:uFillTx/>
                <a:latin typeface="Verdana"/>
                <a:ea typeface="+mn-ea"/>
              </a:rPr>
              <a:t>ChemAnalyst</a:t>
            </a:r>
          </a:p>
        </p:txBody>
      </p:sp>
      <p:sp>
        <p:nvSpPr>
          <p:cNvPr id="16" name="Slide Number Placeholder 15">
            <a:extLst>
              <a:ext uri="{FF2B5EF4-FFF2-40B4-BE49-F238E27FC236}">
                <a16:creationId xmlns:a16="http://schemas.microsoft.com/office/drawing/2014/main" id="{84CDC8F0-6C34-8807-C447-ED41740CBD34}"/>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26</a:t>
            </a:fld>
            <a:endParaRPr lang="en-IN" dirty="0"/>
          </a:p>
        </p:txBody>
      </p:sp>
    </p:spTree>
    <p:extLst>
      <p:ext uri="{BB962C8B-B14F-4D97-AF65-F5344CB8AC3E}">
        <p14:creationId xmlns:p14="http://schemas.microsoft.com/office/powerpoint/2010/main" val="4230950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219862" y="109191"/>
            <a:ext cx="4591050" cy="492443"/>
          </a:xfrm>
        </p:spPr>
        <p:txBody>
          <a:bodyPr wrap="square" lIns="0" tIns="0" rIns="0" bIns="0">
            <a:spAutoFit/>
          </a:bodyPr>
          <a:lstStyle/>
          <a:p>
            <a:pPr algn="l" rtl="0"/>
            <a:r>
              <a:rPr lang="en-US" sz="1600" b="1" dirty="0">
                <a:solidFill>
                  <a:prstClr val="black"/>
                </a:solidFill>
                <a:latin typeface="Arial" panose="020B0604020202020204" pitchFamily="34" charset="0"/>
                <a:cs typeface="Arial" panose="020B0604020202020204" pitchFamily="34" charset="0"/>
              </a:rPr>
              <a:t>Global Water-Soluble Fertilizer </a:t>
            </a:r>
            <a:r>
              <a:rPr lang="en-IN" sz="1600" b="1" dirty="0">
                <a:solidFill>
                  <a:prstClr val="black"/>
                </a:solidFill>
                <a:latin typeface="Arial" panose="020B0604020202020204" pitchFamily="34" charset="0"/>
                <a:cs typeface="Arial" panose="020B0604020202020204" pitchFamily="34" charset="0"/>
              </a:rPr>
              <a:t>Market Share, By Type</a:t>
            </a:r>
          </a:p>
        </p:txBody>
      </p:sp>
      <p:sp>
        <p:nvSpPr>
          <p:cNvPr id="4" name="TextBox 3">
            <a:extLst>
              <a:ext uri="{FF2B5EF4-FFF2-40B4-BE49-F238E27FC236}">
                <a16:creationId xmlns:a16="http://schemas.microsoft.com/office/drawing/2014/main" id="{F597AD10-D402-40F0-A472-330A8410C1FD}"/>
              </a:ext>
            </a:extLst>
          </p:cNvPr>
          <p:cNvSpPr txBox="1"/>
          <p:nvPr/>
        </p:nvSpPr>
        <p:spPr>
          <a:xfrm>
            <a:off x="96360" y="728586"/>
            <a:ext cx="9173797" cy="365124"/>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 Global Water-Soluble Fertilizer Market Share, By Type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(Kilotonnes) , 2017-2035F</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6" y="658135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27</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7CC7456-CD95-4041-BAED-0CD33653F4CD}"/>
              </a:ext>
            </a:extLst>
          </p:cNvPr>
          <p:cNvSpPr txBox="1"/>
          <p:nvPr/>
        </p:nvSpPr>
        <p:spPr>
          <a:xfrm>
            <a:off x="7483313" y="6464150"/>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5" name="Table 14">
            <a:extLst>
              <a:ext uri="{FF2B5EF4-FFF2-40B4-BE49-F238E27FC236}">
                <a16:creationId xmlns:a16="http://schemas.microsoft.com/office/drawing/2014/main" id="{32D5519D-D17D-4B65-B03D-21BBB6AAA24C}"/>
              </a:ext>
            </a:extLst>
          </p:cNvPr>
          <p:cNvGraphicFramePr>
            <a:graphicFrameLocks noGrp="1"/>
          </p:cNvGraphicFramePr>
          <p:nvPr>
            <p:extLst>
              <p:ext uri="{D42A27DB-BD31-4B8C-83A1-F6EECF244321}">
                <p14:modId xmlns:p14="http://schemas.microsoft.com/office/powerpoint/2010/main" val="2360040004"/>
              </p:ext>
            </p:extLst>
          </p:nvPr>
        </p:nvGraphicFramePr>
        <p:xfrm>
          <a:off x="132586" y="1285450"/>
          <a:ext cx="8794523" cy="5115344"/>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393488">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rgbClr val="4A666E"/>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rgbClr val="4A666E"/>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rgbClr val="4A666E"/>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Calcium Nitrate (15.5-0-0-19)</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1035.06</a:t>
                      </a:r>
                    </a:p>
                  </a:txBody>
                  <a:tcPr marL="0" marR="0" marT="0" marB="0" anchor="ctr"/>
                </a:tc>
                <a:tc>
                  <a:txBody>
                    <a:bodyPr/>
                    <a:lstStyle/>
                    <a:p>
                      <a:pPr algn="ctr" fontAlgn="b"/>
                      <a:r>
                        <a:rPr lang="en-IN" sz="1100" b="0" i="0" u="none" strike="noStrike" dirty="0">
                          <a:solidFill>
                            <a:srgbClr val="000000"/>
                          </a:solidFill>
                          <a:effectLst/>
                          <a:latin typeface="Calibri" panose="020F0502020204030204" pitchFamily="34" charset="0"/>
                        </a:rPr>
                        <a:t>1104.54</a:t>
                      </a:r>
                    </a:p>
                  </a:txBody>
                  <a:tcPr marL="0" marR="0" marT="0" marB="0" anchor="ctr"/>
                </a:tc>
                <a:tc>
                  <a:txBody>
                    <a:bodyPr/>
                    <a:lstStyle/>
                    <a:p>
                      <a:pPr algn="ctr" fontAlgn="b"/>
                      <a:r>
                        <a:rPr lang="en-IN" sz="1100" b="0" i="0" u="none" strike="noStrike" dirty="0">
                          <a:solidFill>
                            <a:srgbClr val="000000"/>
                          </a:solidFill>
                          <a:effectLst/>
                          <a:latin typeface="Calibri" panose="020F0502020204030204" pitchFamily="34" charset="0"/>
                        </a:rPr>
                        <a:t>1182.20</a:t>
                      </a:r>
                    </a:p>
                  </a:txBody>
                  <a:tcPr marL="0" marR="0" marT="0" marB="0" anchor="ctr"/>
                </a:tc>
                <a:tc>
                  <a:txBody>
                    <a:bodyPr/>
                    <a:lstStyle/>
                    <a:p>
                      <a:pPr algn="ctr" fontAlgn="b"/>
                      <a:r>
                        <a:rPr lang="en-IN" sz="1100" b="0" i="0" u="none" strike="noStrike">
                          <a:solidFill>
                            <a:srgbClr val="000000"/>
                          </a:solidFill>
                          <a:effectLst/>
                          <a:latin typeface="Calibri" panose="020F0502020204030204" pitchFamily="34" charset="0"/>
                        </a:rPr>
                        <a:t>1251.97</a:t>
                      </a:r>
                    </a:p>
                  </a:txBody>
                  <a:tcPr marL="0" marR="0" marT="0" marB="0" anchor="ctr"/>
                </a:tc>
                <a:tc>
                  <a:txBody>
                    <a:bodyPr/>
                    <a:lstStyle/>
                    <a:p>
                      <a:pPr algn="ctr" fontAlgn="b"/>
                      <a:r>
                        <a:rPr lang="en-IN" sz="1100" b="0" i="0" u="none" strike="noStrike">
                          <a:solidFill>
                            <a:srgbClr val="000000"/>
                          </a:solidFill>
                          <a:effectLst/>
                          <a:latin typeface="Calibri" panose="020F0502020204030204" pitchFamily="34" charset="0"/>
                        </a:rPr>
                        <a:t>1339.58</a:t>
                      </a:r>
                    </a:p>
                  </a:txBody>
                  <a:tcPr marL="0" marR="0" marT="0" marB="0" anchor="ctr"/>
                </a:tc>
                <a:tc>
                  <a:txBody>
                    <a:bodyPr/>
                    <a:lstStyle/>
                    <a:p>
                      <a:pPr algn="ctr" fontAlgn="b"/>
                      <a:r>
                        <a:rPr lang="en-IN" sz="1100" b="0" i="0" u="none" strike="noStrike" dirty="0">
                          <a:solidFill>
                            <a:srgbClr val="000000"/>
                          </a:solidFill>
                          <a:effectLst/>
                          <a:latin typeface="Calibri" panose="020F0502020204030204" pitchFamily="34" charset="0"/>
                        </a:rPr>
                        <a:t>1429.19</a:t>
                      </a:r>
                    </a:p>
                  </a:txBody>
                  <a:tcPr marL="0" marR="0" marT="0" marB="0" anchor="ctr"/>
                </a:tc>
                <a:tc>
                  <a:txBody>
                    <a:bodyPr/>
                    <a:lstStyle/>
                    <a:p>
                      <a:pPr algn="ctr" fontAlgn="b"/>
                      <a:r>
                        <a:rPr lang="en-IN" sz="1100" b="0" i="0" u="none" strike="noStrike" dirty="0">
                          <a:solidFill>
                            <a:srgbClr val="000000"/>
                          </a:solidFill>
                          <a:effectLst/>
                          <a:latin typeface="Calibri" panose="020F0502020204030204" pitchFamily="34" charset="0"/>
                        </a:rPr>
                        <a:t>1522.75</a:t>
                      </a:r>
                    </a:p>
                  </a:txBody>
                  <a:tcPr marL="0" marR="0" marT="0" marB="0" anchor="ctr"/>
                </a:tc>
                <a:tc>
                  <a:txBody>
                    <a:bodyPr/>
                    <a:lstStyle/>
                    <a:p>
                      <a:pPr algn="ctr" fontAlgn="b"/>
                      <a:r>
                        <a:rPr lang="en-IN" sz="1100" b="0" i="0" u="none" strike="noStrike">
                          <a:solidFill>
                            <a:srgbClr val="000000"/>
                          </a:solidFill>
                          <a:effectLst/>
                          <a:latin typeface="Calibri" panose="020F0502020204030204" pitchFamily="34" charset="0"/>
                        </a:rPr>
                        <a:t>1622.57</a:t>
                      </a:r>
                    </a:p>
                  </a:txBody>
                  <a:tcPr marL="0" marR="0" marT="0" marB="0" anchor="ctr"/>
                </a:tc>
                <a:tc>
                  <a:txBody>
                    <a:bodyPr/>
                    <a:lstStyle/>
                    <a:p>
                      <a:pPr algn="ctr" fontAlgn="b"/>
                      <a:r>
                        <a:rPr lang="en-IN" sz="1100" b="0" i="0" u="none" strike="noStrike">
                          <a:solidFill>
                            <a:srgbClr val="000000"/>
                          </a:solidFill>
                          <a:effectLst/>
                          <a:latin typeface="Calibri" panose="020F0502020204030204" pitchFamily="34" charset="0"/>
                        </a:rPr>
                        <a:t>1726.79</a:t>
                      </a:r>
                    </a:p>
                  </a:txBody>
                  <a:tcPr marL="0" marR="0" marT="0" marB="0" anchor="ctr"/>
                </a:tc>
                <a:tc>
                  <a:txBody>
                    <a:bodyPr/>
                    <a:lstStyle/>
                    <a:p>
                      <a:pPr algn="ctr" fontAlgn="b"/>
                      <a:r>
                        <a:rPr lang="en-IN" sz="1100" b="0" i="0" u="none" strike="noStrike" dirty="0">
                          <a:solidFill>
                            <a:srgbClr val="000000"/>
                          </a:solidFill>
                          <a:effectLst/>
                          <a:latin typeface="Calibri" panose="020F0502020204030204" pitchFamily="34" charset="0"/>
                        </a:rPr>
                        <a:t>1840.14</a:t>
                      </a:r>
                    </a:p>
                  </a:txBody>
                  <a:tcPr marL="0" marR="0" marT="0" marB="0" anchor="ctr"/>
                </a:tc>
                <a:tc>
                  <a:txBody>
                    <a:bodyPr/>
                    <a:lstStyle/>
                    <a:p>
                      <a:pPr algn="ctr" fontAlgn="b"/>
                      <a:r>
                        <a:rPr lang="en-IN" sz="1100" b="0" i="0" u="none" strike="noStrike" dirty="0">
                          <a:solidFill>
                            <a:srgbClr val="000000"/>
                          </a:solidFill>
                          <a:effectLst/>
                          <a:latin typeface="Calibri" panose="020F0502020204030204" pitchFamily="34" charset="0"/>
                        </a:rPr>
                        <a:t>1950.01</a:t>
                      </a:r>
                    </a:p>
                  </a:txBody>
                  <a:tcPr marL="0" marR="0" marT="0" marB="0" anchor="ctr"/>
                </a:tc>
                <a:tc>
                  <a:txBody>
                    <a:bodyPr/>
                    <a:lstStyle/>
                    <a:p>
                      <a:pPr algn="ctr" fontAlgn="b"/>
                      <a:r>
                        <a:rPr lang="en-IN" sz="1100" b="0" i="0" u="none" strike="noStrike" dirty="0">
                          <a:solidFill>
                            <a:srgbClr val="000000"/>
                          </a:solidFill>
                          <a:effectLst/>
                          <a:latin typeface="Calibri" panose="020F0502020204030204" pitchFamily="34" charset="0"/>
                        </a:rPr>
                        <a:t>2531.75</a:t>
                      </a:r>
                    </a:p>
                  </a:txBody>
                  <a:tcPr marL="0" marR="0" marT="0" marB="0" anchor="ctr"/>
                </a:tc>
                <a:extLst>
                  <a:ext uri="{0D108BD9-81ED-4DB2-BD59-A6C34878D82A}">
                    <a16:rowId xmlns:a16="http://schemas.microsoft.com/office/drawing/2014/main" val="2833964604"/>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781.83</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805.64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854.18</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898.30</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949.64</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1008.06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1065.98</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1128.63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1191.47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1253.44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1315.20</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1657.50</a:t>
                      </a:r>
                    </a:p>
                  </a:txBody>
                  <a:tcPr marL="9525" marR="9525" marT="9525" marB="0" anchor="ctr"/>
                </a:tc>
                <a:extLst>
                  <a:ext uri="{0D108BD9-81ED-4DB2-BD59-A6C34878D82A}">
                    <a16:rowId xmlns:a16="http://schemas.microsoft.com/office/drawing/2014/main" val="1372216856"/>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Potassium Nitrate (13-0-45)</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677.07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682.83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728.74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776.95</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831.31</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891.13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953.82</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1021.51</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1091.13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1164.94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1238.17</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1619.75</a:t>
                      </a:r>
                    </a:p>
                  </a:txBody>
                  <a:tcPr marL="9525" marR="9525" marT="9525" marB="0" anchor="ctr"/>
                </a:tc>
                <a:extLst>
                  <a:ext uri="{0D108BD9-81ED-4DB2-BD59-A6C34878D82A}">
                    <a16:rowId xmlns:a16="http://schemas.microsoft.com/office/drawing/2014/main" val="2259304797"/>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585.87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586.34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620.41</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657.27</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696.93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742.63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789.53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839.56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890.23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940.62</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992.03</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1264.53</a:t>
                      </a:r>
                    </a:p>
                  </a:txBody>
                  <a:tcPr marL="9525" marR="9525" marT="9525" marB="0" anchor="ctr"/>
                </a:tc>
                <a:extLst>
                  <a:ext uri="{0D108BD9-81ED-4DB2-BD59-A6C34878D82A}">
                    <a16:rowId xmlns:a16="http://schemas.microsoft.com/office/drawing/2014/main" val="3399116827"/>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Potassium Sulphate (0-0-50)</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403.84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377.30</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395.52</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417.51</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440.83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466.01</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491.58</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519.08</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546.62</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584.46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621.23</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820.12</a:t>
                      </a:r>
                    </a:p>
                  </a:txBody>
                  <a:tcPr marL="9525" marR="9525" marT="9525" marB="0" anchor="ctr"/>
                </a:tc>
                <a:extLst>
                  <a:ext uri="{0D108BD9-81ED-4DB2-BD59-A6C34878D82A}">
                    <a16:rowId xmlns:a16="http://schemas.microsoft.com/office/drawing/2014/main" val="1110602595"/>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352.43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337.23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353.10</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372.04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391.63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414.00</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436.64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460.62</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484.67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512.81</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541.10</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693.96</a:t>
                      </a:r>
                    </a:p>
                  </a:txBody>
                  <a:tcPr marL="9525" marR="9525" marT="9525" marB="0" anchor="ctr"/>
                </a:tc>
                <a:extLst>
                  <a:ext uri="{0D108BD9-81ED-4DB2-BD59-A6C34878D82A}">
                    <a16:rowId xmlns:a16="http://schemas.microsoft.com/office/drawing/2014/main" val="1316181384"/>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Mono Ammonium Phosphate (12-61-0)</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942.32</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1020.31</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1077.31</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1139.37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1208.60</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1288.78</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1369.06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1454.45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1542.13</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1639.74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1735.52</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2249.52</a:t>
                      </a:r>
                    </a:p>
                  </a:txBody>
                  <a:tcPr marL="9525" marR="9525" marT="9525" marB="0" anchor="ctr"/>
                </a:tc>
                <a:extLst>
                  <a:ext uri="{0D108BD9-81ED-4DB2-BD59-A6C34878D82A}">
                    <a16:rowId xmlns:a16="http://schemas.microsoft.com/office/drawing/2014/main" val="986280555"/>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696.26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726.49</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762.74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801.94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843.17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894.85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944.81</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998.46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1051.81</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1105.66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1160.11</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1462.76</a:t>
                      </a:r>
                    </a:p>
                  </a:txBody>
                  <a:tcPr marL="9525" marR="9525" marT="9525" marB="0" anchor="ctr"/>
                </a:tc>
                <a:extLst>
                  <a:ext uri="{0D108BD9-81ED-4DB2-BD59-A6C34878D82A}">
                    <a16:rowId xmlns:a16="http://schemas.microsoft.com/office/drawing/2014/main" val="1388743580"/>
                  </a:ext>
                </a:extLst>
              </a:tr>
              <a:tr h="393488">
                <a:tc rowSpan="2">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Mono Potassium Phosphate (0- 52-34)</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318.05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387.58</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419.02</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451.73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488.51</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529.42</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573.48</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620.02</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670.80</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716.30</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761.63</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1003.96</a:t>
                      </a:r>
                    </a:p>
                  </a:txBody>
                  <a:tcPr marL="9525" marR="9525" marT="9525" marB="0" anchor="ctr"/>
                </a:tc>
                <a:extLst>
                  <a:ext uri="{0D108BD9-81ED-4DB2-BD59-A6C34878D82A}">
                    <a16:rowId xmlns:a16="http://schemas.microsoft.com/office/drawing/2014/main" val="2233664863"/>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328.60</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390.04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416.67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455.87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499.95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538.87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588.15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633.85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687.42</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744.52</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804.25</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1076.38</a:t>
                      </a:r>
                    </a:p>
                  </a:txBody>
                  <a:tcPr marL="9525" marR="9525" marT="9525" marB="0" anchor="ctr"/>
                </a:tc>
                <a:extLst>
                  <a:ext uri="{0D108BD9-81ED-4DB2-BD59-A6C34878D82A}">
                    <a16:rowId xmlns:a16="http://schemas.microsoft.com/office/drawing/2014/main" val="1558120228"/>
                  </a:ext>
                </a:extLst>
              </a:tr>
              <a:tr h="393488">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1" i="0" u="none" strike="noStrike" dirty="0">
                          <a:solidFill>
                            <a:srgbClr val="000000"/>
                          </a:solidFill>
                          <a:effectLst/>
                          <a:latin typeface="Calibri" panose="020F0502020204030204" pitchFamily="34" charset="0"/>
                        </a:rPr>
                        <a:t>3376.35</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3572.55</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3802.78</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4037.53</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4308.83</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4604.53</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4910.68</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5237.63</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5577.47</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5945.58</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6306.56</a:t>
                      </a:r>
                    </a:p>
                  </a:txBody>
                  <a:tcPr marL="9525" marR="9525" marT="9525" marB="0" anchor="ctr"/>
                </a:tc>
                <a:tc>
                  <a:txBody>
                    <a:bodyPr/>
                    <a:lstStyle/>
                    <a:p>
                      <a:pPr algn="ctr" fontAlgn="b"/>
                      <a:r>
                        <a:rPr lang="en-IN" sz="1100" b="1" i="0" u="none" strike="noStrike" dirty="0">
                          <a:solidFill>
                            <a:srgbClr val="000000"/>
                          </a:solidFill>
                          <a:effectLst/>
                          <a:latin typeface="Calibri" panose="020F0502020204030204" pitchFamily="34" charset="0"/>
                        </a:rPr>
                        <a:t>8225.09</a:t>
                      </a:r>
                    </a:p>
                  </a:txBody>
                  <a:tcPr marL="9525" marR="9525" marT="9525" marB="0" anchor="ctr"/>
                </a:tc>
                <a:extLst>
                  <a:ext uri="{0D108BD9-81ED-4DB2-BD59-A6C34878D82A}">
                    <a16:rowId xmlns:a16="http://schemas.microsoft.com/office/drawing/2014/main" val="892287102"/>
                  </a:ext>
                </a:extLst>
              </a:tr>
              <a:tr h="393488">
                <a:tc vMerge="1">
                  <a:txBody>
                    <a:bodyPr/>
                    <a:lstStyle/>
                    <a:p>
                      <a:endParaRPr lang="en-IN" dirty="0"/>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1" i="0" u="none" strike="noStrike" dirty="0">
                          <a:solidFill>
                            <a:srgbClr val="000000"/>
                          </a:solidFill>
                          <a:effectLst/>
                          <a:latin typeface="Calibri" panose="020F0502020204030204" pitchFamily="34" charset="0"/>
                        </a:rPr>
                        <a:t>2745.00</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2845.75</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3007.10</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3185.43</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3381.33</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3598.41</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3825.11</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4061.12</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4305.60</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4557.05</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4812.70</a:t>
                      </a:r>
                    </a:p>
                  </a:txBody>
                  <a:tcPr marL="9525" marR="9525" marT="9525" marB="0" anchor="ctr"/>
                </a:tc>
                <a:tc>
                  <a:txBody>
                    <a:bodyPr/>
                    <a:lstStyle/>
                    <a:p>
                      <a:pPr algn="ctr" fontAlgn="b"/>
                      <a:r>
                        <a:rPr lang="en-IN" sz="1100" b="1" i="0" u="none" strike="noStrike" dirty="0">
                          <a:solidFill>
                            <a:srgbClr val="000000"/>
                          </a:solidFill>
                          <a:effectLst/>
                          <a:latin typeface="Calibri" panose="020F0502020204030204" pitchFamily="34" charset="0"/>
                        </a:rPr>
                        <a:t>6155.13</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537E6285-2794-4C90-98D4-97BD10AF1F4B}"/>
              </a:ext>
            </a:extLst>
          </p:cNvPr>
          <p:cNvSpPr>
            <a:spLocks noGrp="1"/>
          </p:cNvSpPr>
          <p:nvPr>
            <p:ph type="ftr" sz="quarter" idx="5"/>
          </p:nvPr>
        </p:nvSpPr>
        <p:spPr>
          <a:xfrm>
            <a:off x="219862" y="6670544"/>
            <a:ext cx="628650" cy="92333"/>
          </a:xfrm>
        </p:spPr>
        <p:txBody>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IN" sz="600" b="0" i="0" u="none" strike="noStrike" kern="1200" cap="none" spc="0" normalizeH="0" baseline="0" noProof="0" dirty="0">
                <a:ln>
                  <a:noFill/>
                </a:ln>
                <a:solidFill>
                  <a:prstClr val="white"/>
                </a:solidFill>
                <a:effectLst/>
                <a:uLnTx/>
                <a:uFillTx/>
                <a:latin typeface="Verdana"/>
                <a:ea typeface="+mn-ea"/>
              </a:rPr>
              <a:t>©</a:t>
            </a:r>
            <a:r>
              <a:rPr kumimoji="0" lang="en-IN" sz="600" b="0" i="0" u="none" strike="noStrike" kern="1200" cap="none" spc="-50" normalizeH="0" baseline="0" noProof="0" dirty="0">
                <a:ln>
                  <a:noFill/>
                </a:ln>
                <a:solidFill>
                  <a:prstClr val="white"/>
                </a:solidFill>
                <a:effectLst/>
                <a:uLnTx/>
                <a:uFillTx/>
                <a:latin typeface="Verdana"/>
                <a:ea typeface="+mn-ea"/>
              </a:rPr>
              <a:t> </a:t>
            </a:r>
            <a:r>
              <a:rPr kumimoji="0" lang="en-IN" sz="600" b="0" i="0" u="none" strike="noStrike" kern="1200" cap="none" spc="-5" normalizeH="0" baseline="0" noProof="0" dirty="0">
                <a:ln>
                  <a:noFill/>
                </a:ln>
                <a:solidFill>
                  <a:prstClr val="white"/>
                </a:solidFill>
                <a:effectLst/>
                <a:uLnTx/>
                <a:uFillTx/>
                <a:latin typeface="Verdana"/>
                <a:ea typeface="+mn-ea"/>
              </a:rPr>
              <a:t>ChemAnalyst</a:t>
            </a:r>
          </a:p>
        </p:txBody>
      </p:sp>
      <p:sp>
        <p:nvSpPr>
          <p:cNvPr id="6" name="Slide Number Placeholder 5">
            <a:extLst>
              <a:ext uri="{FF2B5EF4-FFF2-40B4-BE49-F238E27FC236}">
                <a16:creationId xmlns:a16="http://schemas.microsoft.com/office/drawing/2014/main" id="{3AAC2BE4-87BA-AAFD-882D-3CCCC49F7442}"/>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27</a:t>
            </a:fld>
            <a:endParaRPr lang="en-IN" dirty="0"/>
          </a:p>
        </p:txBody>
      </p:sp>
    </p:spTree>
    <p:extLst>
      <p:ext uri="{BB962C8B-B14F-4D97-AF65-F5344CB8AC3E}">
        <p14:creationId xmlns:p14="http://schemas.microsoft.com/office/powerpoint/2010/main" val="3077374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213792" y="164359"/>
            <a:ext cx="5741189" cy="246221"/>
          </a:xfrm>
        </p:spPr>
        <p:txBody>
          <a:bodyPr wrap="square" lIns="0" tIns="0" rIns="0" bIns="0">
            <a:spAutoFit/>
          </a:bodyPr>
          <a:lstStyle/>
          <a:p>
            <a:pPr algn="l" rtl="0"/>
            <a:r>
              <a:rPr lang="en-US" sz="1600" b="1" dirty="0">
                <a:solidFill>
                  <a:prstClr val="black"/>
                </a:solidFill>
                <a:latin typeface="Arial" panose="020B0604020202020204" pitchFamily="34" charset="0"/>
                <a:cs typeface="Arial" panose="020B0604020202020204" pitchFamily="34" charset="0"/>
              </a:rPr>
              <a:t>Global Water Soluble Fertilizer </a:t>
            </a:r>
            <a:r>
              <a:rPr lang="en-IN" sz="1600" b="1"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6" y="658135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28</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11696B3-A2DC-4075-88AC-2A9D82926612}"/>
              </a:ext>
            </a:extLst>
          </p:cNvPr>
          <p:cNvSpPr txBox="1"/>
          <p:nvPr/>
        </p:nvSpPr>
        <p:spPr>
          <a:xfrm>
            <a:off x="-91099" y="748668"/>
            <a:ext cx="9326198" cy="27458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2: Global Water Soluble Fertilizer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(Kilotonnes) , 2017-2035F</a:t>
            </a:r>
          </a:p>
        </p:txBody>
      </p:sp>
      <p:sp>
        <p:nvSpPr>
          <p:cNvPr id="11" name="TextBox 10">
            <a:extLst>
              <a:ext uri="{FF2B5EF4-FFF2-40B4-BE49-F238E27FC236}">
                <a16:creationId xmlns:a16="http://schemas.microsoft.com/office/drawing/2014/main" id="{C30329DD-6309-4562-9097-A9EB86A9232B}"/>
              </a:ext>
            </a:extLst>
          </p:cNvPr>
          <p:cNvSpPr txBox="1"/>
          <p:nvPr/>
        </p:nvSpPr>
        <p:spPr>
          <a:xfrm>
            <a:off x="7483313" y="6464150"/>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2" name="Table 11">
            <a:extLst>
              <a:ext uri="{FF2B5EF4-FFF2-40B4-BE49-F238E27FC236}">
                <a16:creationId xmlns:a16="http://schemas.microsoft.com/office/drawing/2014/main" id="{8E9AA61E-5638-40A8-B805-23BA72EB9130}"/>
              </a:ext>
            </a:extLst>
          </p:cNvPr>
          <p:cNvGraphicFramePr>
            <a:graphicFrameLocks noGrp="1"/>
          </p:cNvGraphicFramePr>
          <p:nvPr/>
        </p:nvGraphicFramePr>
        <p:xfrm>
          <a:off x="132586" y="1285449"/>
          <a:ext cx="8794523" cy="4896419"/>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45129">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Gardening &amp; Horticulture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1362.46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1445.48</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1539.38</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1636.75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1748.84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1869.92</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1995.71</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2130.23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2271.35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2422.27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2572.21</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3362.13</a:t>
                      </a:r>
                    </a:p>
                  </a:txBody>
                  <a:tcPr marL="9525" marR="9525" marT="9525" marB="0" anchor="ctr"/>
                </a:tc>
                <a:extLst>
                  <a:ext uri="{0D108BD9-81ED-4DB2-BD59-A6C34878D82A}">
                    <a16:rowId xmlns:a16="http://schemas.microsoft.com/office/drawing/2014/main" val="2833964604"/>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1181.40</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1227.84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1297.86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1376.38</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1461.31</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1555.95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1654.55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1756.11</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1864.51</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1972.72</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2085.84</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2672.07</a:t>
                      </a:r>
                    </a:p>
                  </a:txBody>
                  <a:tcPr marL="9525" marR="9525" marT="9525" marB="0" anchor="ctr"/>
                </a:tc>
                <a:extLst>
                  <a:ext uri="{0D108BD9-81ED-4DB2-BD59-A6C34878D82A}">
                    <a16:rowId xmlns:a16="http://schemas.microsoft.com/office/drawing/2014/main" val="1372216856"/>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Foliage Crops</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774.79</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820.41</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874.05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928.77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992.55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1061.70</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1131.76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1208.62</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1286.54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1371.04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1452.54</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1887.45</a:t>
                      </a:r>
                    </a:p>
                  </a:txBody>
                  <a:tcPr marL="9525" marR="9525" marT="9525" marB="0" anchor="ctr"/>
                </a:tc>
                <a:extLst>
                  <a:ext uri="{0D108BD9-81ED-4DB2-BD59-A6C34878D82A}">
                    <a16:rowId xmlns:a16="http://schemas.microsoft.com/office/drawing/2014/main" val="2259304797"/>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724.61</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753.02</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796.47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844.41</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896.03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954.57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1014.54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1077.81</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1143.17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1211.30</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1279.83</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1641.52</a:t>
                      </a:r>
                    </a:p>
                  </a:txBody>
                  <a:tcPr marL="9525" marR="9525" marT="9525" marB="0" anchor="ctr"/>
                </a:tc>
                <a:extLst>
                  <a:ext uri="{0D108BD9-81ED-4DB2-BD59-A6C34878D82A}">
                    <a16:rowId xmlns:a16="http://schemas.microsoft.com/office/drawing/2014/main" val="3399116827"/>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Fruits &amp; Vegetable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910.96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965.42</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1029.17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1093.56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1166.59</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1247.96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1330.51</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1420.16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1512.87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1614.42</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1713.36</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2236.99</a:t>
                      </a:r>
                    </a:p>
                  </a:txBody>
                  <a:tcPr marL="9525" marR="9525" marT="9525" marB="0" anchor="ctr"/>
                </a:tc>
                <a:extLst>
                  <a:ext uri="{0D108BD9-81ED-4DB2-BD59-A6C34878D82A}">
                    <a16:rowId xmlns:a16="http://schemas.microsoft.com/office/drawing/2014/main" val="111060259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681.33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707.55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748.87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793.97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842.44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897.55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953.76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1013.44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1074.88</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1138.95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1203.56</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1541.06</a:t>
                      </a:r>
                    </a:p>
                  </a:txBody>
                  <a:tcPr marL="9525" marR="9525" marT="9525" marB="0" anchor="ctr"/>
                </a:tc>
                <a:extLst>
                  <a:ext uri="{0D108BD9-81ED-4DB2-BD59-A6C34878D82A}">
                    <a16:rowId xmlns:a16="http://schemas.microsoft.com/office/drawing/2014/main" val="1316181384"/>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Field &amp; Cash Crops</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328.14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341.24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360.18</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378.45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400.85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424.95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452.70</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478.62</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506.72</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537.85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568.44</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738.53</a:t>
                      </a:r>
                    </a:p>
                  </a:txBody>
                  <a:tcPr marL="9525" marR="9525" marT="9525" marB="0" anchor="ctr"/>
                </a:tc>
                <a:extLst>
                  <a:ext uri="{0D108BD9-81ED-4DB2-BD59-A6C34878D82A}">
                    <a16:rowId xmlns:a16="http://schemas.microsoft.com/office/drawing/2014/main" val="98628055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157.66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157.35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163.90</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170.67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181.55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190.34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202.25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213.77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223.05</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234.07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243.47</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300.47</a:t>
                      </a:r>
                    </a:p>
                  </a:txBody>
                  <a:tcPr marL="9525" marR="9525" marT="9525" marB="0" anchor="ctr"/>
                </a:tc>
                <a:extLst>
                  <a:ext uri="{0D108BD9-81ED-4DB2-BD59-A6C34878D82A}">
                    <a16:rowId xmlns:a16="http://schemas.microsoft.com/office/drawing/2014/main" val="1388743580"/>
                  </a:ext>
                </a:extLst>
              </a:tr>
              <a:tr h="445129">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1" i="0" u="none" strike="noStrike" dirty="0">
                          <a:solidFill>
                            <a:srgbClr val="000000"/>
                          </a:solidFill>
                          <a:effectLst/>
                          <a:latin typeface="Calibri" panose="020F0502020204030204" pitchFamily="34" charset="0"/>
                        </a:rPr>
                        <a:t>3376.35</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3572.55</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3802.78</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4037.53</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4308.83</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4604.53</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4910.68</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5237.63</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5577.47</a:t>
                      </a:r>
                    </a:p>
                  </a:txBody>
                  <a:tcPr marL="9525" marR="9525" marT="9525" marB="0" anchor="ctr"/>
                </a:tc>
                <a:tc>
                  <a:txBody>
                    <a:bodyPr/>
                    <a:lstStyle/>
                    <a:p>
                      <a:pPr algn="ctr" fontAlgn="b"/>
                      <a:r>
                        <a:rPr lang="en-IN" sz="1100" b="1" i="0" u="none" strike="noStrike" dirty="0">
                          <a:solidFill>
                            <a:srgbClr val="000000"/>
                          </a:solidFill>
                          <a:effectLst/>
                          <a:latin typeface="Calibri" panose="020F0502020204030204" pitchFamily="34" charset="0"/>
                        </a:rPr>
                        <a:t>5945.58</a:t>
                      </a:r>
                    </a:p>
                  </a:txBody>
                  <a:tcPr marL="9525" marR="9525" marT="9525" marB="0" anchor="ctr"/>
                </a:tc>
                <a:tc>
                  <a:txBody>
                    <a:bodyPr/>
                    <a:lstStyle/>
                    <a:p>
                      <a:pPr algn="ctr" fontAlgn="b"/>
                      <a:r>
                        <a:rPr lang="en-IN" sz="1100" b="1" i="0" u="none" strike="noStrike" dirty="0">
                          <a:solidFill>
                            <a:srgbClr val="000000"/>
                          </a:solidFill>
                          <a:effectLst/>
                          <a:latin typeface="Calibri" panose="020F0502020204030204" pitchFamily="34" charset="0"/>
                        </a:rPr>
                        <a:t>6306.56</a:t>
                      </a:r>
                    </a:p>
                  </a:txBody>
                  <a:tcPr marL="9525" marR="9525" marT="9525" marB="0" anchor="ctr"/>
                </a:tc>
                <a:tc>
                  <a:txBody>
                    <a:bodyPr/>
                    <a:lstStyle/>
                    <a:p>
                      <a:pPr algn="ctr" fontAlgn="b"/>
                      <a:r>
                        <a:rPr lang="en-IN" sz="1100" b="1" i="0" u="none" strike="noStrike" dirty="0">
                          <a:solidFill>
                            <a:srgbClr val="000000"/>
                          </a:solidFill>
                          <a:effectLst/>
                          <a:latin typeface="Calibri" panose="020F0502020204030204" pitchFamily="34" charset="0"/>
                        </a:rPr>
                        <a:t>8225.09</a:t>
                      </a:r>
                    </a:p>
                  </a:txBody>
                  <a:tcPr marL="9525" marR="9525" marT="9525" marB="0" anchor="ctr"/>
                </a:tc>
                <a:extLst>
                  <a:ext uri="{0D108BD9-81ED-4DB2-BD59-A6C34878D82A}">
                    <a16:rowId xmlns:a16="http://schemas.microsoft.com/office/drawing/2014/main" val="892287102"/>
                  </a:ext>
                </a:extLst>
              </a:tr>
              <a:tr h="445129">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1" i="0" u="none" strike="noStrike" dirty="0">
                          <a:solidFill>
                            <a:srgbClr val="000000"/>
                          </a:solidFill>
                          <a:effectLst/>
                          <a:latin typeface="Calibri" panose="020F0502020204030204" pitchFamily="34" charset="0"/>
                        </a:rPr>
                        <a:t>2745.00</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2845.75</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3007.10</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3185.43</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3381.33</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3598.41</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3825.11</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4061.12</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4305.60</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4557.05</a:t>
                      </a:r>
                    </a:p>
                  </a:txBody>
                  <a:tcPr marL="9525" marR="9525" marT="9525" marB="0" anchor="ctr"/>
                </a:tc>
                <a:tc>
                  <a:txBody>
                    <a:bodyPr/>
                    <a:lstStyle/>
                    <a:p>
                      <a:pPr algn="ctr" fontAlgn="b"/>
                      <a:r>
                        <a:rPr lang="en-IN" sz="1100" b="1" i="0" u="none" strike="noStrike" dirty="0">
                          <a:solidFill>
                            <a:srgbClr val="000000"/>
                          </a:solidFill>
                          <a:effectLst/>
                          <a:latin typeface="Calibri" panose="020F0502020204030204" pitchFamily="34" charset="0"/>
                        </a:rPr>
                        <a:t>4812.70</a:t>
                      </a:r>
                    </a:p>
                  </a:txBody>
                  <a:tcPr marL="9525" marR="9525" marT="9525" marB="0" anchor="ctr"/>
                </a:tc>
                <a:tc>
                  <a:txBody>
                    <a:bodyPr/>
                    <a:lstStyle/>
                    <a:p>
                      <a:pPr algn="ctr" fontAlgn="b"/>
                      <a:r>
                        <a:rPr lang="en-IN" sz="1100" b="1" i="0" u="none" strike="noStrike" dirty="0">
                          <a:solidFill>
                            <a:srgbClr val="000000"/>
                          </a:solidFill>
                          <a:effectLst/>
                          <a:latin typeface="Calibri" panose="020F0502020204030204" pitchFamily="34" charset="0"/>
                        </a:rPr>
                        <a:t>6155.13</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68D879FD-FEB1-4E06-B6C3-6443A592BFAA}"/>
              </a:ext>
            </a:extLst>
          </p:cNvPr>
          <p:cNvSpPr>
            <a:spLocks noGrp="1"/>
          </p:cNvSpPr>
          <p:nvPr>
            <p:ph type="ftr" sz="quarter" idx="5"/>
          </p:nvPr>
        </p:nvSpPr>
        <p:spPr>
          <a:xfrm>
            <a:off x="219862" y="6670544"/>
            <a:ext cx="628650" cy="92333"/>
          </a:xfrm>
        </p:spPr>
        <p:txBody>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IN" sz="600" b="0" i="0" u="none" strike="noStrike" kern="1200" cap="none" spc="0" normalizeH="0" baseline="0" noProof="0" dirty="0">
                <a:ln>
                  <a:noFill/>
                </a:ln>
                <a:solidFill>
                  <a:prstClr val="white"/>
                </a:solidFill>
                <a:effectLst/>
                <a:uLnTx/>
                <a:uFillTx/>
                <a:latin typeface="Verdana"/>
                <a:ea typeface="+mn-ea"/>
              </a:rPr>
              <a:t>©</a:t>
            </a:r>
            <a:r>
              <a:rPr kumimoji="0" lang="en-IN" sz="600" b="0" i="0" u="none" strike="noStrike" kern="1200" cap="none" spc="-50" normalizeH="0" baseline="0" noProof="0" dirty="0">
                <a:ln>
                  <a:noFill/>
                </a:ln>
                <a:solidFill>
                  <a:prstClr val="white"/>
                </a:solidFill>
                <a:effectLst/>
                <a:uLnTx/>
                <a:uFillTx/>
                <a:latin typeface="Verdana"/>
                <a:ea typeface="+mn-ea"/>
              </a:rPr>
              <a:t> </a:t>
            </a:r>
            <a:r>
              <a:rPr kumimoji="0" lang="en-IN" sz="600" b="0" i="0" u="none" strike="noStrike" kern="1200" cap="none" spc="-5" normalizeH="0" baseline="0" noProof="0" dirty="0">
                <a:ln>
                  <a:noFill/>
                </a:ln>
                <a:solidFill>
                  <a:prstClr val="white"/>
                </a:solidFill>
                <a:effectLst/>
                <a:uLnTx/>
                <a:uFillTx/>
                <a:latin typeface="Verdana"/>
                <a:ea typeface="+mn-ea"/>
              </a:rPr>
              <a:t>ChemAnalyst</a:t>
            </a:r>
          </a:p>
        </p:txBody>
      </p:sp>
      <p:sp>
        <p:nvSpPr>
          <p:cNvPr id="5" name="Slide Number Placeholder 4">
            <a:extLst>
              <a:ext uri="{FF2B5EF4-FFF2-40B4-BE49-F238E27FC236}">
                <a16:creationId xmlns:a16="http://schemas.microsoft.com/office/drawing/2014/main" id="{36D1B58F-8657-D34F-4293-44B6FA148652}"/>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28</a:t>
            </a:fld>
            <a:endParaRPr lang="en-IN" dirty="0"/>
          </a:p>
        </p:txBody>
      </p:sp>
    </p:spTree>
    <p:extLst>
      <p:ext uri="{BB962C8B-B14F-4D97-AF65-F5344CB8AC3E}">
        <p14:creationId xmlns:p14="http://schemas.microsoft.com/office/powerpoint/2010/main" val="1264311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18054" y="175418"/>
            <a:ext cx="6239656" cy="246221"/>
          </a:xfrm>
        </p:spPr>
        <p:txBody>
          <a:bodyPr/>
          <a:lstStyle/>
          <a:p>
            <a:pPr algn="l" rtl="0"/>
            <a:r>
              <a:rPr lang="en-US" sz="1600" b="1" dirty="0">
                <a:solidFill>
                  <a:prstClr val="black"/>
                </a:solidFill>
                <a:latin typeface="Arial" panose="020B0604020202020204" pitchFamily="34" charset="0"/>
                <a:cs typeface="Arial" panose="020B0604020202020204" pitchFamily="34" charset="0"/>
              </a:rPr>
              <a:t>Global Water Soluble Fertilizer </a:t>
            </a:r>
            <a:r>
              <a:rPr lang="en-IN" sz="1600" b="1" dirty="0">
                <a:solidFill>
                  <a:prstClr val="black"/>
                </a:solidFill>
                <a:latin typeface="Arial" panose="020B0604020202020204" pitchFamily="34" charset="0"/>
                <a:cs typeface="Arial" panose="020B0604020202020204" pitchFamily="34" charset="0"/>
              </a:rPr>
              <a:t>Market Share, By Type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6" y="658135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29</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B9D484A-AEF0-4991-A1E0-55D4E9B555E6}"/>
              </a:ext>
            </a:extLst>
          </p:cNvPr>
          <p:cNvSpPr txBox="1"/>
          <p:nvPr/>
        </p:nvSpPr>
        <p:spPr>
          <a:xfrm>
            <a:off x="7372551" y="6679950"/>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9" name="TextBox 8">
            <a:extLst>
              <a:ext uri="{FF2B5EF4-FFF2-40B4-BE49-F238E27FC236}">
                <a16:creationId xmlns:a16="http://schemas.microsoft.com/office/drawing/2014/main" id="{5C19A972-E00C-4814-AF84-6F39D075B55C}"/>
              </a:ext>
            </a:extLst>
          </p:cNvPr>
          <p:cNvSpPr txBox="1"/>
          <p:nvPr/>
        </p:nvSpPr>
        <p:spPr>
          <a:xfrm>
            <a:off x="464619" y="575039"/>
            <a:ext cx="7938365" cy="209352"/>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3: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Water Soluble Fertilizer Market Share, By Type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0" name="TextBox 9">
            <a:extLst>
              <a:ext uri="{FF2B5EF4-FFF2-40B4-BE49-F238E27FC236}">
                <a16:creationId xmlns:a16="http://schemas.microsoft.com/office/drawing/2014/main" id="{35A9F17D-8494-4CF1-B89A-3953A9B4130D}"/>
              </a:ext>
            </a:extLst>
          </p:cNvPr>
          <p:cNvSpPr txBox="1"/>
          <p:nvPr/>
        </p:nvSpPr>
        <p:spPr>
          <a:xfrm>
            <a:off x="7495037" y="7503388"/>
            <a:ext cx="1474562"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1" name="Chart 10">
            <a:extLst>
              <a:ext uri="{FF2B5EF4-FFF2-40B4-BE49-F238E27FC236}">
                <a16:creationId xmlns:a16="http://schemas.microsoft.com/office/drawing/2014/main" id="{B910EC35-88BA-4E76-8478-4860DA513D35}"/>
              </a:ext>
            </a:extLst>
          </p:cNvPr>
          <p:cNvGraphicFramePr/>
          <p:nvPr>
            <p:extLst>
              <p:ext uri="{D42A27DB-BD31-4B8C-83A1-F6EECF244321}">
                <p14:modId xmlns:p14="http://schemas.microsoft.com/office/powerpoint/2010/main" val="3158676111"/>
              </p:ext>
            </p:extLst>
          </p:nvPr>
        </p:nvGraphicFramePr>
        <p:xfrm>
          <a:off x="-195504" y="422896"/>
          <a:ext cx="9258610" cy="376995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01999B21-BDC8-4F2E-B4D5-C312FA599DDE}"/>
              </a:ext>
            </a:extLst>
          </p:cNvPr>
          <p:cNvGraphicFramePr/>
          <p:nvPr>
            <p:extLst>
              <p:ext uri="{D42A27DB-BD31-4B8C-83A1-F6EECF244321}">
                <p14:modId xmlns:p14="http://schemas.microsoft.com/office/powerpoint/2010/main" val="2793078390"/>
              </p:ext>
            </p:extLst>
          </p:nvPr>
        </p:nvGraphicFramePr>
        <p:xfrm>
          <a:off x="191154" y="4301858"/>
          <a:ext cx="8625186" cy="2303443"/>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a:extLst>
              <a:ext uri="{FF2B5EF4-FFF2-40B4-BE49-F238E27FC236}">
                <a16:creationId xmlns:a16="http://schemas.microsoft.com/office/drawing/2014/main" id="{8878072D-2A0F-4CC1-A587-28F08326FA29}"/>
              </a:ext>
            </a:extLst>
          </p:cNvPr>
          <p:cNvSpPr txBox="1"/>
          <p:nvPr/>
        </p:nvSpPr>
        <p:spPr>
          <a:xfrm>
            <a:off x="459620" y="3918914"/>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4: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Water Soluble Fertilizer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7" name="TextBox 16">
            <a:extLst>
              <a:ext uri="{FF2B5EF4-FFF2-40B4-BE49-F238E27FC236}">
                <a16:creationId xmlns:a16="http://schemas.microsoft.com/office/drawing/2014/main" id="{645C79BA-40CA-4D84-888C-68027FCBC3FC}"/>
              </a:ext>
            </a:extLst>
          </p:cNvPr>
          <p:cNvSpPr txBox="1"/>
          <p:nvPr/>
        </p:nvSpPr>
        <p:spPr>
          <a:xfrm>
            <a:off x="7681089" y="378782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 name="Footer Placeholder 1">
            <a:extLst>
              <a:ext uri="{FF2B5EF4-FFF2-40B4-BE49-F238E27FC236}">
                <a16:creationId xmlns:a16="http://schemas.microsoft.com/office/drawing/2014/main" id="{28C3F37A-1167-4C2D-A6D4-07508C8EB7E0}"/>
              </a:ext>
            </a:extLst>
          </p:cNvPr>
          <p:cNvSpPr>
            <a:spLocks noGrp="1"/>
          </p:cNvSpPr>
          <p:nvPr>
            <p:ph type="ftr" sz="quarter" idx="5"/>
          </p:nvPr>
        </p:nvSpPr>
        <p:spPr>
          <a:xfrm>
            <a:off x="219862" y="6670544"/>
            <a:ext cx="628650" cy="92333"/>
          </a:xfrm>
        </p:spPr>
        <p:txBody>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IN" sz="600" b="0" i="0" u="none" strike="noStrike" kern="1200" cap="none" spc="0" normalizeH="0" baseline="0" noProof="0" dirty="0">
                <a:ln>
                  <a:noFill/>
                </a:ln>
                <a:solidFill>
                  <a:prstClr val="white"/>
                </a:solidFill>
                <a:effectLst/>
                <a:uLnTx/>
                <a:uFillTx/>
                <a:latin typeface="Verdana"/>
                <a:ea typeface="+mn-ea"/>
              </a:rPr>
              <a:t>©</a:t>
            </a:r>
            <a:r>
              <a:rPr kumimoji="0" lang="en-IN" sz="600" b="0" i="0" u="none" strike="noStrike" kern="1200" cap="none" spc="-50" normalizeH="0" baseline="0" noProof="0" dirty="0">
                <a:ln>
                  <a:noFill/>
                </a:ln>
                <a:solidFill>
                  <a:prstClr val="white"/>
                </a:solidFill>
                <a:effectLst/>
                <a:uLnTx/>
                <a:uFillTx/>
                <a:latin typeface="Verdana"/>
                <a:ea typeface="+mn-ea"/>
              </a:rPr>
              <a:t> </a:t>
            </a:r>
            <a:r>
              <a:rPr kumimoji="0" lang="en-IN" sz="600" b="0" i="0" u="none" strike="noStrike" kern="1200" cap="none" spc="-5" normalizeH="0" baseline="0" noProof="0" dirty="0">
                <a:ln>
                  <a:noFill/>
                </a:ln>
                <a:solidFill>
                  <a:prstClr val="white"/>
                </a:solidFill>
                <a:effectLst/>
                <a:uLnTx/>
                <a:uFillTx/>
                <a:latin typeface="Verdana"/>
                <a:ea typeface="+mn-ea"/>
              </a:rPr>
              <a:t>ChemAnalyst</a:t>
            </a:r>
          </a:p>
        </p:txBody>
      </p:sp>
      <p:sp>
        <p:nvSpPr>
          <p:cNvPr id="4" name="Slide Number Placeholder 3">
            <a:extLst>
              <a:ext uri="{FF2B5EF4-FFF2-40B4-BE49-F238E27FC236}">
                <a16:creationId xmlns:a16="http://schemas.microsoft.com/office/drawing/2014/main" id="{5E5460DA-B1E7-BD17-CA10-CA366D50ACC7}"/>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29</a:t>
            </a:fld>
            <a:endParaRPr lang="en-IN" dirty="0"/>
          </a:p>
        </p:txBody>
      </p:sp>
    </p:spTree>
    <p:extLst>
      <p:ext uri="{BB962C8B-B14F-4D97-AF65-F5344CB8AC3E}">
        <p14:creationId xmlns:p14="http://schemas.microsoft.com/office/powerpoint/2010/main" val="2655869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3736" y="168218"/>
            <a:ext cx="4398645" cy="466725"/>
          </a:xfrm>
          <a:custGeom>
            <a:avLst/>
            <a:gdLst/>
            <a:ahLst/>
            <a:cxnLst/>
            <a:rect l="l" t="t" r="r" b="b"/>
            <a:pathLst>
              <a:path w="4398645" h="466725">
                <a:moveTo>
                  <a:pt x="4398264" y="0"/>
                </a:moveTo>
                <a:lnTo>
                  <a:pt x="0" y="0"/>
                </a:lnTo>
                <a:lnTo>
                  <a:pt x="0" y="466344"/>
                </a:lnTo>
                <a:lnTo>
                  <a:pt x="4398264" y="466344"/>
                </a:lnTo>
                <a:lnTo>
                  <a:pt x="4398264" y="0"/>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p:nvPr/>
        </p:nvSpPr>
        <p:spPr>
          <a:xfrm>
            <a:off x="0" y="6681215"/>
            <a:ext cx="9144000" cy="177165"/>
          </a:xfrm>
          <a:custGeom>
            <a:avLst/>
            <a:gdLst/>
            <a:ahLst/>
            <a:cxnLst/>
            <a:rect l="l" t="t" r="r" b="b"/>
            <a:pathLst>
              <a:path w="9144000" h="177165">
                <a:moveTo>
                  <a:pt x="9144000" y="0"/>
                </a:moveTo>
                <a:lnTo>
                  <a:pt x="0" y="0"/>
                </a:lnTo>
                <a:lnTo>
                  <a:pt x="0" y="176784"/>
                </a:lnTo>
                <a:lnTo>
                  <a:pt x="9144000" y="176784"/>
                </a:lnTo>
                <a:lnTo>
                  <a:pt x="9144000" y="0"/>
                </a:lnTo>
                <a:close/>
              </a:path>
            </a:pathLst>
          </a:custGeom>
          <a:solidFill>
            <a:srgbClr val="071C2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object 7"/>
          <p:cNvSpPr txBox="1"/>
          <p:nvPr/>
        </p:nvSpPr>
        <p:spPr>
          <a:xfrm>
            <a:off x="8849868" y="6703034"/>
            <a:ext cx="147955" cy="166370"/>
          </a:xfrm>
          <a:prstGeom prst="rect">
            <a:avLst/>
          </a:prstGeom>
        </p:spPr>
        <p:txBody>
          <a:bodyPr vert="horz" wrap="square" lIns="0" tIns="0" rIns="0" bIns="0" rtlCol="0">
            <a:spAutoFit/>
          </a:bodyPr>
          <a:lstStyle/>
          <a:p>
            <a:pPr marL="38100" marR="0" lvl="0" indent="0" algn="l" defTabSz="914400" rtl="0" eaLnBrk="1" fontAlgn="auto" latinLnBrk="0" hangingPunct="1">
              <a:lnSpc>
                <a:spcPts val="1150"/>
              </a:lnSpc>
              <a:spcBef>
                <a:spcPts val="0"/>
              </a:spcBef>
              <a:spcAft>
                <a:spcPts val="0"/>
              </a:spcAft>
              <a:buClrTx/>
              <a:buSzTx/>
              <a:buFontTx/>
              <a:buNone/>
              <a:tabLst/>
              <a:defRPr/>
            </a:pPr>
            <a:fld id="{81D60167-4931-47E6-BA6A-407CBD079E47}" type="slidenum">
              <a:rPr kumimoji="0" sz="1100" b="1" i="0" u="none" strike="noStrike" kern="1200" cap="none" spc="0" normalizeH="0" baseline="0" noProof="0" dirty="0">
                <a:ln>
                  <a:noFill/>
                </a:ln>
                <a:solidFill>
                  <a:srgbClr val="FFFFFF"/>
                </a:solidFill>
                <a:effectLst/>
                <a:uLnTx/>
                <a:uFillTx/>
                <a:latin typeface="Calibri"/>
                <a:ea typeface="+mn-ea"/>
                <a:cs typeface="Calibri"/>
              </a:rPr>
              <a:pPr marL="38100" marR="0" lvl="0" indent="0" algn="l" defTabSz="914400" rtl="0" eaLnBrk="1" fontAlgn="auto" latinLnBrk="0" hangingPunct="1">
                <a:lnSpc>
                  <a:spcPts val="1150"/>
                </a:lnSpc>
                <a:spcBef>
                  <a:spcPts val="0"/>
                </a:spcBef>
                <a:spcAft>
                  <a:spcPts val="0"/>
                </a:spcAft>
                <a:buClrTx/>
                <a:buSzTx/>
                <a:buFontTx/>
                <a:buNone/>
                <a:tabLst/>
                <a:defRPr/>
              </a:pPr>
              <a:t>3</a:t>
            </a:fld>
            <a:endParaRPr kumimoji="0" sz="1100" b="0" i="0" u="none" strike="noStrike" kern="1200" cap="none" spc="0" normalizeH="0" baseline="0" noProof="0" dirty="0">
              <a:ln>
                <a:noFill/>
              </a:ln>
              <a:solidFill>
                <a:prstClr val="black"/>
              </a:solidFill>
              <a:effectLst/>
              <a:uLnTx/>
              <a:uFillTx/>
              <a:latin typeface="Calibri"/>
              <a:ea typeface="+mn-ea"/>
              <a:cs typeface="Calibri"/>
            </a:endParaRPr>
          </a:p>
        </p:txBody>
      </p:sp>
      <p:graphicFrame>
        <p:nvGraphicFramePr>
          <p:cNvPr id="5" name="object 5"/>
          <p:cNvGraphicFramePr>
            <a:graphicFrameLocks noGrp="1"/>
          </p:cNvGraphicFramePr>
          <p:nvPr>
            <p:extLst>
              <p:ext uri="{D42A27DB-BD31-4B8C-83A1-F6EECF244321}">
                <p14:modId xmlns:p14="http://schemas.microsoft.com/office/powerpoint/2010/main" val="3588798858"/>
              </p:ext>
            </p:extLst>
          </p:nvPr>
        </p:nvGraphicFramePr>
        <p:xfrm>
          <a:off x="82551" y="506205"/>
          <a:ext cx="8887713" cy="6183577"/>
        </p:xfrm>
        <a:graphic>
          <a:graphicData uri="http://schemas.openxmlformats.org/drawingml/2006/table">
            <a:tbl>
              <a:tblPr firstRow="1" bandRow="1">
                <a:tableStyleId>{2D5ABB26-0587-4C30-8999-92F81FD0307C}</a:tableStyleId>
              </a:tblPr>
              <a:tblGrid>
                <a:gridCol w="594065">
                  <a:extLst>
                    <a:ext uri="{9D8B030D-6E8A-4147-A177-3AD203B41FA5}">
                      <a16:colId xmlns:a16="http://schemas.microsoft.com/office/drawing/2014/main" val="20000"/>
                    </a:ext>
                  </a:extLst>
                </a:gridCol>
                <a:gridCol w="416193">
                  <a:extLst>
                    <a:ext uri="{9D8B030D-6E8A-4147-A177-3AD203B41FA5}">
                      <a16:colId xmlns:a16="http://schemas.microsoft.com/office/drawing/2014/main" val="20001"/>
                    </a:ext>
                  </a:extLst>
                </a:gridCol>
                <a:gridCol w="416193">
                  <a:extLst>
                    <a:ext uri="{9D8B030D-6E8A-4147-A177-3AD203B41FA5}">
                      <a16:colId xmlns:a16="http://schemas.microsoft.com/office/drawing/2014/main" val="545844617"/>
                    </a:ext>
                  </a:extLst>
                </a:gridCol>
                <a:gridCol w="226637">
                  <a:extLst>
                    <a:ext uri="{9D8B030D-6E8A-4147-A177-3AD203B41FA5}">
                      <a16:colId xmlns:a16="http://schemas.microsoft.com/office/drawing/2014/main" val="355672058"/>
                    </a:ext>
                  </a:extLst>
                </a:gridCol>
                <a:gridCol w="189558">
                  <a:extLst>
                    <a:ext uri="{9D8B030D-6E8A-4147-A177-3AD203B41FA5}">
                      <a16:colId xmlns:a16="http://schemas.microsoft.com/office/drawing/2014/main" val="3537937831"/>
                    </a:ext>
                  </a:extLst>
                </a:gridCol>
                <a:gridCol w="537681">
                  <a:extLst>
                    <a:ext uri="{9D8B030D-6E8A-4147-A177-3AD203B41FA5}">
                      <a16:colId xmlns:a16="http://schemas.microsoft.com/office/drawing/2014/main" val="20002"/>
                    </a:ext>
                  </a:extLst>
                </a:gridCol>
                <a:gridCol w="652192">
                  <a:extLst>
                    <a:ext uri="{9D8B030D-6E8A-4147-A177-3AD203B41FA5}">
                      <a16:colId xmlns:a16="http://schemas.microsoft.com/office/drawing/2014/main" val="20003"/>
                    </a:ext>
                  </a:extLst>
                </a:gridCol>
                <a:gridCol w="5855194">
                  <a:extLst>
                    <a:ext uri="{9D8B030D-6E8A-4147-A177-3AD203B41FA5}">
                      <a16:colId xmlns:a16="http://schemas.microsoft.com/office/drawing/2014/main" val="20004"/>
                    </a:ext>
                  </a:extLst>
                </a:gridCol>
              </a:tblGrid>
              <a:tr h="193457">
                <a:tc>
                  <a:txBody>
                    <a:bodyPr/>
                    <a:lstStyle/>
                    <a:p>
                      <a:pPr marL="113030">
                        <a:lnSpc>
                          <a:spcPct val="100000"/>
                        </a:lnSpc>
                        <a:spcBef>
                          <a:spcPts val="345"/>
                        </a:spcBef>
                      </a:pPr>
                      <a:r>
                        <a:rPr sz="1000" b="1" dirty="0">
                          <a:solidFill>
                            <a:srgbClr val="FFFFFF"/>
                          </a:solidFill>
                          <a:latin typeface="Verdana"/>
                          <a:cs typeface="Verdana"/>
                        </a:rPr>
                        <a:t>S.</a:t>
                      </a:r>
                      <a:r>
                        <a:rPr sz="1000" b="1" spc="-60" dirty="0">
                          <a:solidFill>
                            <a:srgbClr val="FFFFFF"/>
                          </a:solidFill>
                          <a:latin typeface="Verdana"/>
                          <a:cs typeface="Verdana"/>
                        </a:rPr>
                        <a:t> </a:t>
                      </a:r>
                      <a:r>
                        <a:rPr sz="1000" b="1" spc="5" dirty="0">
                          <a:solidFill>
                            <a:srgbClr val="FFFFFF"/>
                          </a:solidFill>
                          <a:latin typeface="Verdana"/>
                          <a:cs typeface="Verdana"/>
                        </a:rPr>
                        <a:t>No.</a:t>
                      </a:r>
                      <a:endParaRPr sz="1000" dirty="0">
                        <a:latin typeface="Verdana"/>
                        <a:cs typeface="Verdana"/>
                      </a:endParaRPr>
                    </a:p>
                  </a:txBody>
                  <a:tcPr marL="0" marR="0" marT="43815"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lnB>
                      <a:noFill/>
                    </a:lnB>
                    <a:solidFill>
                      <a:srgbClr val="A9D18E"/>
                    </a:solidFill>
                  </a:tcPr>
                </a:tc>
                <a:tc>
                  <a:txBody>
                    <a:bodyPr/>
                    <a:lstStyle/>
                    <a:p>
                      <a:pPr>
                        <a:lnSpc>
                          <a:spcPct val="100000"/>
                        </a:lnSpc>
                      </a:pPr>
                      <a:endParaRPr sz="10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T w="12700">
                      <a:solidFill>
                        <a:srgbClr val="FFFFFF"/>
                      </a:solidFill>
                      <a:prstDash val="solid"/>
                    </a:lnT>
                    <a:lnB>
                      <a:noFill/>
                    </a:lnB>
                    <a:solidFill>
                      <a:srgbClr val="A9D18E"/>
                    </a:solidFill>
                  </a:tcPr>
                </a:tc>
                <a:tc>
                  <a:txBody>
                    <a:bodyPr/>
                    <a:lstStyle/>
                    <a:p>
                      <a:pPr>
                        <a:lnSpc>
                          <a:spcPct val="100000"/>
                        </a:lnSpc>
                      </a:pPr>
                      <a:endParaRPr sz="1000" dirty="0">
                        <a:latin typeface="Times New Roman"/>
                        <a:cs typeface="Times New Roman"/>
                      </a:endParaRPr>
                    </a:p>
                  </a:txBody>
                  <a:tcPr marL="0" marR="0" marT="0" marB="0">
                    <a:lnT w="12700">
                      <a:solidFill>
                        <a:srgbClr val="FFFFFF"/>
                      </a:solidFill>
                      <a:prstDash val="solid"/>
                    </a:lnT>
                    <a:lnB>
                      <a:noFill/>
                    </a:lnB>
                    <a:solidFill>
                      <a:srgbClr val="A9D18E"/>
                    </a:solidFill>
                  </a:tcPr>
                </a:tc>
                <a:tc gridSpan="2">
                  <a:txBody>
                    <a:bodyPr/>
                    <a:lstStyle/>
                    <a:p>
                      <a:pPr>
                        <a:lnSpc>
                          <a:spcPct val="100000"/>
                        </a:lnSpc>
                      </a:pPr>
                      <a:endParaRPr sz="1000" dirty="0">
                        <a:latin typeface="Times New Roman"/>
                        <a:cs typeface="Times New Roman"/>
                      </a:endParaRPr>
                    </a:p>
                  </a:txBody>
                  <a:tcPr marL="0" marR="0" marT="0" marB="0">
                    <a:lnT w="12700">
                      <a:solidFill>
                        <a:srgbClr val="FFFFFF"/>
                      </a:solidFill>
                      <a:prstDash val="solid"/>
                    </a:lnT>
                    <a:lnB>
                      <a:noFill/>
                    </a:lnB>
                    <a:solidFill>
                      <a:srgbClr val="A9D18E"/>
                    </a:solidFill>
                  </a:tcPr>
                </a:tc>
                <a:tc hMerge="1">
                  <a:txBody>
                    <a:bodyPr/>
                    <a:lstStyle/>
                    <a:p>
                      <a:pPr>
                        <a:lnSpc>
                          <a:spcPct val="100000"/>
                        </a:lnSpc>
                      </a:pPr>
                      <a:endParaRPr sz="1000">
                        <a:latin typeface="Times New Roman"/>
                        <a:cs typeface="Times New Roman"/>
                      </a:endParaRPr>
                    </a:p>
                  </a:txBody>
                  <a:tcPr marL="0" marR="0" marT="0" marB="0">
                    <a:lnT w="12700">
                      <a:solidFill>
                        <a:srgbClr val="FFFFFF"/>
                      </a:solidFill>
                      <a:prstDash val="solid"/>
                    </a:lnT>
                    <a:solidFill>
                      <a:srgbClr val="A9D18E"/>
                    </a:solidFill>
                  </a:tcPr>
                </a:tc>
                <a:tc>
                  <a:txBody>
                    <a:bodyPr/>
                    <a:lstStyle/>
                    <a:p>
                      <a:pPr>
                        <a:lnSpc>
                          <a:spcPct val="100000"/>
                        </a:lnSpc>
                      </a:pPr>
                      <a:endParaRPr sz="1000" dirty="0">
                        <a:latin typeface="Times New Roman"/>
                        <a:cs typeface="Times New Roman"/>
                      </a:endParaRPr>
                    </a:p>
                  </a:txBody>
                  <a:tcPr marL="0" marR="0" marT="0" marB="0">
                    <a:lnT w="12700">
                      <a:solidFill>
                        <a:srgbClr val="FFFFFF"/>
                      </a:solidFill>
                      <a:prstDash val="solid"/>
                    </a:lnT>
                    <a:lnB>
                      <a:noFill/>
                    </a:lnB>
                    <a:solidFill>
                      <a:srgbClr val="A9D18E"/>
                    </a:solidFill>
                  </a:tcPr>
                </a:tc>
                <a:tc>
                  <a:txBody>
                    <a:bodyPr/>
                    <a:lstStyle/>
                    <a:p>
                      <a:pPr>
                        <a:lnSpc>
                          <a:spcPct val="100000"/>
                        </a:lnSpc>
                      </a:pPr>
                      <a:endParaRPr sz="1000" dirty="0">
                        <a:latin typeface="Times New Roman"/>
                        <a:cs typeface="Times New Roman"/>
                      </a:endParaRPr>
                    </a:p>
                  </a:txBody>
                  <a:tcPr marL="0" marR="0" marT="0" marB="0">
                    <a:lnT w="12700">
                      <a:solidFill>
                        <a:srgbClr val="FFFFFF"/>
                      </a:solidFill>
                      <a:prstDash val="solid"/>
                    </a:lnT>
                    <a:lnB>
                      <a:noFill/>
                    </a:lnB>
                    <a:solidFill>
                      <a:srgbClr val="A9D18E"/>
                    </a:solidFill>
                  </a:tcPr>
                </a:tc>
                <a:tc>
                  <a:txBody>
                    <a:bodyPr/>
                    <a:lstStyle/>
                    <a:p>
                      <a:pPr marL="2001520">
                        <a:lnSpc>
                          <a:spcPct val="100000"/>
                        </a:lnSpc>
                        <a:spcBef>
                          <a:spcPts val="345"/>
                        </a:spcBef>
                      </a:pPr>
                      <a:r>
                        <a:rPr sz="1000" b="1" dirty="0">
                          <a:solidFill>
                            <a:srgbClr val="FFFFFF"/>
                          </a:solidFill>
                          <a:latin typeface="Verdana"/>
                          <a:cs typeface="Verdana"/>
                        </a:rPr>
                        <a:t>Contents</a:t>
                      </a:r>
                      <a:endParaRPr sz="1000" dirty="0">
                        <a:latin typeface="Verdana"/>
                        <a:cs typeface="Verdana"/>
                      </a:endParaRPr>
                    </a:p>
                  </a:txBody>
                  <a:tcPr marL="0" marR="0" marT="43815" marB="0">
                    <a:lnR w="12700">
                      <a:solidFill>
                        <a:srgbClr val="FFFFFF"/>
                      </a:solidFill>
                      <a:prstDash val="solid"/>
                    </a:lnR>
                    <a:lnT w="12700">
                      <a:solidFill>
                        <a:srgbClr val="FFFFFF"/>
                      </a:solidFill>
                      <a:prstDash val="solid"/>
                    </a:lnT>
                    <a:lnB>
                      <a:noFill/>
                    </a:lnB>
                    <a:solidFill>
                      <a:srgbClr val="A9D18E"/>
                    </a:solidFill>
                  </a:tcPr>
                </a:tc>
                <a:extLst>
                  <a:ext uri="{0D108BD9-81ED-4DB2-BD59-A6C34878D82A}">
                    <a16:rowId xmlns:a16="http://schemas.microsoft.com/office/drawing/2014/main" val="10001"/>
                  </a:ext>
                </a:extLst>
              </a:tr>
              <a:tr h="194709">
                <a:tc>
                  <a:txBody>
                    <a:bodyPr/>
                    <a:lstStyle/>
                    <a:p>
                      <a:pPr marL="1905" algn="ctr">
                        <a:lnSpc>
                          <a:spcPct val="100000"/>
                        </a:lnSpc>
                        <a:spcBef>
                          <a:spcPts val="355"/>
                        </a:spcBef>
                      </a:pPr>
                      <a:r>
                        <a:rPr lang="en-US" sz="1000" b="1" dirty="0">
                          <a:latin typeface="Verdana" panose="020B0604030504040204" pitchFamily="34" charset="0"/>
                          <a:ea typeface="Verdana" panose="020B0604030504040204" pitchFamily="34" charset="0"/>
                          <a:cs typeface="Verdana"/>
                        </a:rPr>
                        <a:t>10</a:t>
                      </a:r>
                      <a:r>
                        <a:rPr sz="1000" b="1" dirty="0">
                          <a:latin typeface="Verdana" panose="020B0604030504040204" pitchFamily="34" charset="0"/>
                          <a:ea typeface="Verdana" panose="020B0604030504040204" pitchFamily="34" charset="0"/>
                          <a:cs typeface="Verdana"/>
                        </a:rPr>
                        <a:t>.</a:t>
                      </a:r>
                      <a:endParaRPr sz="1000" dirty="0">
                        <a:latin typeface="Verdana" panose="020B0604030504040204" pitchFamily="34" charset="0"/>
                        <a:ea typeface="Verdana" panose="020B0604030504040204" pitchFamily="34" charset="0"/>
                        <a:cs typeface="Verdana"/>
                      </a:endParaRPr>
                    </a:p>
                  </a:txBody>
                  <a:tcPr marL="0" marR="0" marT="45085" marB="0">
                    <a:lnL>
                      <a:noFill/>
                    </a:lnL>
                    <a:lnR>
                      <a:noFill/>
                    </a:lnR>
                    <a:lnT>
                      <a:noFill/>
                    </a:lnT>
                    <a:lnB>
                      <a:noFill/>
                    </a:lnB>
                    <a:lnTlToBr w="12700" cmpd="sng">
                      <a:noFill/>
                      <a:prstDash val="solid"/>
                    </a:lnTlToBr>
                    <a:lnBlToTr w="12700" cmpd="sng">
                      <a:noFill/>
                      <a:prstDash val="solid"/>
                    </a:lnBlToTr>
                    <a:noFill/>
                  </a:tcPr>
                </a:tc>
                <a:tc gridSpan="7">
                  <a:txBody>
                    <a:bodyPr/>
                    <a:lstStyle/>
                    <a:p>
                      <a:pPr marL="91440" marR="259715" lvl="0" indent="0" algn="just" defTabSz="914400" eaLnBrk="1" fontAlgn="auto" latinLnBrk="0" hangingPunct="1">
                        <a:lnSpc>
                          <a:spcPct val="100000"/>
                        </a:lnSpc>
                        <a:spcBef>
                          <a:spcPts val="355"/>
                        </a:spcBef>
                        <a:spcAft>
                          <a:spcPts val="0"/>
                        </a:spcAft>
                        <a:buClrTx/>
                        <a:buSzTx/>
                        <a:buFontTx/>
                        <a:buNone/>
                        <a:tabLst/>
                        <a:defRPr/>
                      </a:pPr>
                      <a:r>
                        <a:rPr lang="en-US" sz="10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Market Dynamics</a:t>
                      </a:r>
                      <a:endParaRPr lang="en-IN"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0" marR="0" marT="45085" marB="0">
                    <a:lnL>
                      <a:noFill/>
                    </a:lnL>
                    <a:lnR>
                      <a:noFill/>
                    </a:lnR>
                    <a:lnT>
                      <a:noFill/>
                    </a:lnT>
                    <a:lnB>
                      <a:noFill/>
                    </a:lnB>
                    <a:lnTlToBr w="12700" cmpd="sng">
                      <a:noFill/>
                      <a:prstDash val="solid"/>
                    </a:lnTlToBr>
                    <a:lnBlToTr w="12700" cmpd="sng">
                      <a:noFill/>
                      <a:prstDash val="solid"/>
                    </a:lnBlToTr>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2"/>
                  </a:ext>
                </a:extLst>
              </a:tr>
              <a:tr h="195335">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a:noFill/>
                    </a:lnL>
                    <a:lnR>
                      <a:noFill/>
                    </a:lnR>
                    <a:lnT>
                      <a:noFill/>
                    </a:lnT>
                    <a:lnB>
                      <a:noFill/>
                    </a:lnB>
                    <a:lnTlToBr w="12700" cmpd="sng">
                      <a:noFill/>
                      <a:prstDash val="solid"/>
                    </a:lnTlToBr>
                    <a:lnBlToTr w="12700" cmpd="sng">
                      <a:noFill/>
                      <a:prstDash val="solid"/>
                    </a:lnBlToTr>
                    <a:noFill/>
                  </a:tcPr>
                </a:tc>
                <a:tc>
                  <a:txBody>
                    <a:bodyPr/>
                    <a:lstStyle/>
                    <a:p>
                      <a:pPr marR="6985" algn="ctr">
                        <a:lnSpc>
                          <a:spcPct val="100000"/>
                        </a:lnSpc>
                        <a:spcBef>
                          <a:spcPts val="359"/>
                        </a:spcBef>
                      </a:pPr>
                      <a:r>
                        <a:rPr lang="en-US" sz="1000" dirty="0">
                          <a:latin typeface="Verdana" panose="020B0604030504040204" pitchFamily="34" charset="0"/>
                          <a:ea typeface="Verdana" panose="020B0604030504040204" pitchFamily="34" charset="0"/>
                          <a:cs typeface="Verdana"/>
                        </a:rPr>
                        <a:t>10</a:t>
                      </a:r>
                      <a:r>
                        <a:rPr sz="1000" dirty="0">
                          <a:latin typeface="Verdana" panose="020B0604030504040204" pitchFamily="34" charset="0"/>
                          <a:ea typeface="Verdana" panose="020B0604030504040204" pitchFamily="34" charset="0"/>
                          <a:cs typeface="Verdana"/>
                        </a:rPr>
                        <a:t>.1.</a:t>
                      </a:r>
                    </a:p>
                  </a:txBody>
                  <a:tcPr marL="0" marR="0" marT="45719" marB="0" anchor="ctr">
                    <a:lnL>
                      <a:noFill/>
                    </a:lnL>
                    <a:lnR>
                      <a:noFill/>
                    </a:lnR>
                    <a:lnT>
                      <a:noFill/>
                    </a:lnT>
                    <a:lnB>
                      <a:noFill/>
                    </a:lnB>
                    <a:lnTlToBr w="12700" cmpd="sng">
                      <a:noFill/>
                      <a:prstDash val="solid"/>
                    </a:lnTlToBr>
                    <a:lnBlToTr w="12700" cmpd="sng">
                      <a:noFill/>
                      <a:prstDash val="solid"/>
                    </a:lnBlToTr>
                    <a:noFill/>
                  </a:tcPr>
                </a:tc>
                <a:tc gridSpan="6">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rPr>
                        <a:t>  Growth Drivers</a:t>
                      </a:r>
                      <a:endParaRPr lang="en-IN" sz="1000" dirty="0">
                        <a:solidFill>
                          <a:schemeClr val="tx1"/>
                        </a:solidFill>
                        <a:latin typeface="Verdana" panose="020B0604030504040204" pitchFamily="34" charset="0"/>
                        <a:ea typeface="Verdana" panose="020B0604030504040204" pitchFamily="34" charset="0"/>
                      </a:endParaRPr>
                    </a:p>
                  </a:txBody>
                  <a:tcPr marL="0" marR="0" marT="45719" marB="0" anchor="ctr">
                    <a:lnL>
                      <a:noFill/>
                    </a:lnL>
                    <a:lnR>
                      <a:noFill/>
                    </a:lnR>
                    <a:lnT>
                      <a:noFill/>
                    </a:lnT>
                    <a:lnB>
                      <a:noFill/>
                    </a:lnB>
                    <a:lnTlToBr w="12700" cmpd="sng">
                      <a:noFill/>
                      <a:prstDash val="solid"/>
                    </a:lnTlToBr>
                    <a:lnBlToTr w="12700" cmpd="sng">
                      <a:noFill/>
                      <a:prstDash val="solid"/>
                    </a:lnBlToTr>
                    <a:noFill/>
                  </a:tcPr>
                </a:tc>
                <a:tc hMerge="1">
                  <a:txBody>
                    <a:bodyPr/>
                    <a:lstStyle/>
                    <a:p>
                      <a:pPr marR="6985" algn="ctr">
                        <a:lnSpc>
                          <a:spcPct val="100000"/>
                        </a:lnSpc>
                        <a:spcBef>
                          <a:spcPts val="359"/>
                        </a:spcBef>
                      </a:pPr>
                      <a:endParaRPr sz="1000" dirty="0">
                        <a:latin typeface="Verdana"/>
                        <a:cs typeface="Verdana"/>
                      </a:endParaRPr>
                    </a:p>
                  </a:txBody>
                  <a:tcPr marL="0" marR="0" marT="45719" marB="0">
                    <a:noFill/>
                  </a:tcPr>
                </a:tc>
                <a:tc hMerge="1">
                  <a:txBody>
                    <a:bodyPr/>
                    <a:lstStyle/>
                    <a:p>
                      <a:endParaRPr lang="en-IN"/>
                    </a:p>
                  </a:txBody>
                  <a:tcPr/>
                </a:tc>
                <a:tc hMerge="1">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By Import Price</a:t>
                      </a:r>
                      <a:endParaRPr lang="en-IN" sz="1000" dirty="0">
                        <a:solidFill>
                          <a:schemeClr val="tx1"/>
                        </a:solidFill>
                      </a:endParaRPr>
                    </a:p>
                  </a:txBody>
                  <a:tcPr marL="0" marR="0" marT="45719" marB="0">
                    <a:no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3"/>
                  </a:ext>
                </a:extLst>
              </a:tr>
              <a:tr h="195335">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a:noFill/>
                    </a:lnL>
                    <a:lnR>
                      <a:noFill/>
                    </a:lnR>
                    <a:lnT>
                      <a:noFill/>
                    </a:lnT>
                    <a:lnB>
                      <a:noFill/>
                    </a:lnB>
                    <a:lnTlToBr w="12700" cmpd="sng">
                      <a:noFill/>
                      <a:prstDash val="solid"/>
                    </a:lnTlToBr>
                    <a:lnBlToTr w="12700" cmpd="sng">
                      <a:noFill/>
                      <a:prstDash val="solid"/>
                    </a:lnBlToTr>
                  </a:tcPr>
                </a:tc>
                <a:tc>
                  <a:txBody>
                    <a:bodyPr/>
                    <a:lstStyle/>
                    <a:p>
                      <a:pPr marR="6985" algn="ctr">
                        <a:lnSpc>
                          <a:spcPct val="100000"/>
                        </a:lnSpc>
                        <a:spcBef>
                          <a:spcPts val="359"/>
                        </a:spcBef>
                      </a:pPr>
                      <a:r>
                        <a:rPr lang="en-US" sz="1000" dirty="0">
                          <a:latin typeface="Verdana" panose="020B0604030504040204" pitchFamily="34" charset="0"/>
                          <a:ea typeface="Verdana" panose="020B0604030504040204" pitchFamily="34" charset="0"/>
                          <a:cs typeface="Verdana"/>
                        </a:rPr>
                        <a:t>10</a:t>
                      </a:r>
                      <a:r>
                        <a:rPr sz="1000" dirty="0">
                          <a:latin typeface="Verdana" panose="020B0604030504040204" pitchFamily="34" charset="0"/>
                          <a:ea typeface="Verdana" panose="020B0604030504040204" pitchFamily="34" charset="0"/>
                          <a:cs typeface="Verdana"/>
                        </a:rPr>
                        <a:t>.</a:t>
                      </a:r>
                      <a:r>
                        <a:rPr lang="en-US" sz="1000" dirty="0">
                          <a:latin typeface="Verdana" panose="020B0604030504040204" pitchFamily="34" charset="0"/>
                          <a:ea typeface="Verdana" panose="020B0604030504040204" pitchFamily="34" charset="0"/>
                          <a:cs typeface="Verdana"/>
                        </a:rPr>
                        <a:t>2</a:t>
                      </a:r>
                      <a:r>
                        <a:rPr sz="1000" dirty="0">
                          <a:latin typeface="Verdana" panose="020B0604030504040204" pitchFamily="34" charset="0"/>
                          <a:ea typeface="Verdana" panose="020B0604030504040204" pitchFamily="34" charset="0"/>
                          <a:cs typeface="Verdana"/>
                        </a:rPr>
                        <a:t>.</a:t>
                      </a:r>
                    </a:p>
                  </a:txBody>
                  <a:tcPr marL="0" marR="0" marT="45719" marB="0" anchor="ctr">
                    <a:lnL>
                      <a:noFill/>
                    </a:lnL>
                    <a:lnR>
                      <a:noFill/>
                    </a:lnR>
                    <a:lnT>
                      <a:noFill/>
                    </a:lnT>
                    <a:lnB>
                      <a:noFill/>
                    </a:lnB>
                    <a:lnTlToBr w="12700" cmpd="sng">
                      <a:noFill/>
                      <a:prstDash val="solid"/>
                    </a:lnTlToBr>
                    <a:lnBlToTr w="12700" cmpd="sng">
                      <a:noFill/>
                      <a:prstDash val="solid"/>
                    </a:lnBlToTr>
                  </a:tcPr>
                </a:tc>
                <a:tc gridSpan="6">
                  <a:txBody>
                    <a:bodyPr/>
                    <a:lstStyle/>
                    <a:p>
                      <a:pPr marL="91440">
                        <a:lnSpc>
                          <a:spcPct val="100000"/>
                        </a:lnSpc>
                        <a:spcBef>
                          <a:spcPts val="359"/>
                        </a:spcBef>
                      </a:pPr>
                      <a:r>
                        <a:rPr lang="en-US" sz="1000" dirty="0">
                          <a:latin typeface="Verdana" panose="020B0604030504040204" pitchFamily="34" charset="0"/>
                          <a:ea typeface="Verdana" panose="020B0604030504040204" pitchFamily="34" charset="0"/>
                        </a:rPr>
                        <a:t>Challenges</a:t>
                      </a:r>
                      <a:endParaRPr sz="1000" dirty="0">
                        <a:latin typeface="Verdana" panose="020B0604030504040204" pitchFamily="34" charset="0"/>
                        <a:ea typeface="Verdana" panose="020B0604030504040204" pitchFamily="34" charset="0"/>
                      </a:endParaRPr>
                    </a:p>
                  </a:txBody>
                  <a:tcPr marL="0" marR="0" marT="45719" marB="0" anchor="ctr">
                    <a:lnL>
                      <a:noFill/>
                    </a:lnL>
                    <a:lnR>
                      <a:noFill/>
                    </a:lnR>
                    <a:lnT>
                      <a:noFill/>
                    </a:lnT>
                    <a:lnB>
                      <a:noFill/>
                    </a:lnB>
                    <a:lnTlToBr w="12700" cmpd="sng">
                      <a:noFill/>
                      <a:prstDash val="solid"/>
                    </a:lnTlToBr>
                    <a:lnBlToTr w="12700" cmpd="sng">
                      <a:noFill/>
                      <a:prstDash val="solid"/>
                    </a:lnBlToTr>
                  </a:tcPr>
                </a:tc>
                <a:tc hMerge="1">
                  <a:txBody>
                    <a:bodyPr/>
                    <a:lstStyle/>
                    <a:p>
                      <a:pPr marR="6985" algn="ctr">
                        <a:lnSpc>
                          <a:spcPct val="100000"/>
                        </a:lnSpc>
                        <a:spcBef>
                          <a:spcPts val="359"/>
                        </a:spcBef>
                      </a:pPr>
                      <a:endParaRPr sz="1000" dirty="0">
                        <a:latin typeface="Verdana"/>
                        <a:cs typeface="Verdana"/>
                      </a:endParaRPr>
                    </a:p>
                  </a:txBody>
                  <a:tcPr marL="0" marR="0" marT="45719" marB="0"/>
                </a:tc>
                <a:tc hMerge="1">
                  <a:txBody>
                    <a:bodyPr/>
                    <a:lstStyle/>
                    <a:p>
                      <a:endParaRPr lang="en-IN"/>
                    </a:p>
                  </a:txBody>
                  <a:tcPr/>
                </a:tc>
                <a:tc hMerge="1">
                  <a:txBody>
                    <a:bodyPr/>
                    <a:lstStyle/>
                    <a:p>
                      <a:pPr marL="91440">
                        <a:lnSpc>
                          <a:spcPct val="100000"/>
                        </a:lnSpc>
                        <a:spcBef>
                          <a:spcPts val="359"/>
                        </a:spcBef>
                      </a:pPr>
                      <a:r>
                        <a:rPr lang="en-US" sz="1000" dirty="0">
                          <a:latin typeface="Verdana"/>
                          <a:cs typeface="Verdana"/>
                        </a:rPr>
                        <a:t>By Domestic Sales</a:t>
                      </a:r>
                      <a:endParaRPr sz="1000" dirty="0">
                        <a:latin typeface="Verdana"/>
                        <a:cs typeface="Verdana"/>
                      </a:endParaRPr>
                    </a:p>
                  </a:txBody>
                  <a:tcPr marL="0" marR="0" marT="45719"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4"/>
                  </a:ext>
                </a:extLst>
              </a:tr>
              <a:tr h="280472">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R="6985" algn="ctr">
                        <a:lnSpc>
                          <a:spcPct val="100000"/>
                        </a:lnSpc>
                        <a:spcBef>
                          <a:spcPts val="359"/>
                        </a:spcBef>
                      </a:pPr>
                      <a:r>
                        <a:rPr lang="en-US" sz="1000" dirty="0">
                          <a:latin typeface="Verdana" panose="020B0604030504040204" pitchFamily="34" charset="0"/>
                          <a:ea typeface="Verdana" panose="020B0604030504040204" pitchFamily="34" charset="0"/>
                          <a:cs typeface="Verdana"/>
                        </a:rPr>
                        <a:t>10</a:t>
                      </a:r>
                      <a:r>
                        <a:rPr sz="1000" dirty="0">
                          <a:latin typeface="Verdana" panose="020B0604030504040204" pitchFamily="34" charset="0"/>
                          <a:ea typeface="Verdana" panose="020B0604030504040204" pitchFamily="34" charset="0"/>
                          <a:cs typeface="Verdana"/>
                        </a:rPr>
                        <a:t>.</a:t>
                      </a:r>
                      <a:r>
                        <a:rPr lang="en-US" sz="1000" dirty="0">
                          <a:latin typeface="Verdana" panose="020B0604030504040204" pitchFamily="34" charset="0"/>
                          <a:ea typeface="Verdana" panose="020B0604030504040204" pitchFamily="34" charset="0"/>
                          <a:cs typeface="Verdana"/>
                        </a:rPr>
                        <a:t>3</a:t>
                      </a:r>
                      <a:r>
                        <a:rPr sz="1000" dirty="0">
                          <a:latin typeface="Verdana" panose="020B0604030504040204" pitchFamily="34" charset="0"/>
                          <a:ea typeface="Verdana" panose="020B0604030504040204" pitchFamily="34" charset="0"/>
                          <a:cs typeface="Verdana"/>
                        </a:rPr>
                        <a:t>.</a:t>
                      </a:r>
                    </a:p>
                  </a:txBody>
                  <a:tcPr marL="0" marR="0" marT="45719"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pPr marL="91440">
                        <a:lnSpc>
                          <a:spcPct val="100000"/>
                        </a:lnSpc>
                        <a:spcBef>
                          <a:spcPts val="359"/>
                        </a:spcBef>
                      </a:pPr>
                      <a:r>
                        <a:rPr lang="en-US" sz="1000" dirty="0">
                          <a:latin typeface="Verdana" panose="020B0604030504040204" pitchFamily="34" charset="0"/>
                          <a:ea typeface="Verdana" panose="020B0604030504040204" pitchFamily="34" charset="0"/>
                        </a:rPr>
                        <a:t>Trends and Developments</a:t>
                      </a:r>
                      <a:endParaRPr sz="1000" dirty="0">
                        <a:latin typeface="Verdana" panose="020B0604030504040204" pitchFamily="34" charset="0"/>
                        <a:ea typeface="Verdana" panose="020B0604030504040204" pitchFamily="34" charset="0"/>
                      </a:endParaRPr>
                    </a:p>
                  </a:txBody>
                  <a:tcPr marL="0" marR="0" marT="45719"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R="6985" algn="ctr">
                        <a:lnSpc>
                          <a:spcPct val="100000"/>
                        </a:lnSpc>
                        <a:spcBef>
                          <a:spcPts val="359"/>
                        </a:spcBef>
                      </a:pPr>
                      <a:endParaRPr sz="1000" dirty="0">
                        <a:latin typeface="Verdana"/>
                        <a:cs typeface="Verdana"/>
                      </a:endParaRPr>
                    </a:p>
                  </a:txBody>
                  <a:tcPr marL="0" marR="0" marT="45719" marB="0"/>
                </a:tc>
                <a:tc hMerge="1">
                  <a:txBody>
                    <a:bodyPr/>
                    <a:lstStyle/>
                    <a:p>
                      <a:endParaRPr lang="en-IN"/>
                    </a:p>
                  </a:txBody>
                  <a:tcPr/>
                </a:tc>
                <a:tc hMerge="1">
                  <a:txBody>
                    <a:bodyPr/>
                    <a:lstStyle/>
                    <a:p>
                      <a:pPr marL="91440">
                        <a:lnSpc>
                          <a:spcPct val="100000"/>
                        </a:lnSpc>
                        <a:spcBef>
                          <a:spcPts val="359"/>
                        </a:spcBef>
                      </a:pPr>
                      <a:r>
                        <a:rPr lang="en-US" sz="1000" dirty="0">
                          <a:latin typeface="Verdana"/>
                          <a:cs typeface="Verdana"/>
                        </a:rPr>
                        <a:t>By Domestic Sales</a:t>
                      </a:r>
                      <a:endParaRPr sz="1000" dirty="0">
                        <a:latin typeface="Verdana"/>
                        <a:cs typeface="Verdana"/>
                      </a:endParaRPr>
                    </a:p>
                  </a:txBody>
                  <a:tcPr marL="0" marR="0" marT="45719"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68173753"/>
                  </a:ext>
                </a:extLst>
              </a:tr>
              <a:tr h="193457">
                <a:tc>
                  <a:txBody>
                    <a:bodyPr/>
                    <a:lstStyle/>
                    <a:p>
                      <a:pPr marL="1905" algn="ctr">
                        <a:lnSpc>
                          <a:spcPct val="100000"/>
                        </a:lnSpc>
                        <a:spcBef>
                          <a:spcPts val="345"/>
                        </a:spcBef>
                      </a:pPr>
                      <a:r>
                        <a:rPr lang="en-IN" sz="1000" b="1" dirty="0">
                          <a:latin typeface="Verdana" panose="020B0604030504040204" pitchFamily="34" charset="0"/>
                          <a:ea typeface="Verdana" panose="020B0604030504040204" pitchFamily="34" charset="0"/>
                          <a:cs typeface="Verdana"/>
                        </a:rPr>
                        <a:t>11.</a:t>
                      </a:r>
                      <a:endParaRPr sz="1000" b="1" dirty="0">
                        <a:latin typeface="Verdana" panose="020B0604030504040204" pitchFamily="34" charset="0"/>
                        <a:ea typeface="Verdana" panose="020B0604030504040204" pitchFamily="34" charset="0"/>
                        <a:cs typeface="Verdana"/>
                      </a:endParaRPr>
                    </a:p>
                  </a:txBody>
                  <a:tcPr marL="0" marR="0" marT="4381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7">
                  <a:txBody>
                    <a:bodyPr/>
                    <a:lstStyle/>
                    <a:p>
                      <a:pPr marL="91440">
                        <a:lnSpc>
                          <a:spcPct val="100000"/>
                        </a:lnSpc>
                        <a:spcBef>
                          <a:spcPts val="345"/>
                        </a:spcBef>
                      </a:pPr>
                      <a:r>
                        <a:rPr lang="en-US" sz="1000" b="1" dirty="0">
                          <a:latin typeface="Verdana" panose="020B0604030504040204" pitchFamily="34" charset="0"/>
                          <a:ea typeface="Verdana" panose="020B0604030504040204" pitchFamily="34" charset="0"/>
                          <a:cs typeface="Verdana"/>
                        </a:rPr>
                        <a:t>India WSF </a:t>
                      </a:r>
                      <a:r>
                        <a:rPr sz="1000" b="1" spc="5" dirty="0">
                          <a:latin typeface="Verdana" panose="020B0604030504040204" pitchFamily="34" charset="0"/>
                          <a:ea typeface="Verdana" panose="020B0604030504040204" pitchFamily="34" charset="0"/>
                          <a:cs typeface="Verdana"/>
                        </a:rPr>
                        <a:t>Market</a:t>
                      </a:r>
                      <a:r>
                        <a:rPr sz="1000" b="1" spc="-35" dirty="0">
                          <a:latin typeface="Verdana" panose="020B0604030504040204" pitchFamily="34" charset="0"/>
                          <a:ea typeface="Verdana" panose="020B0604030504040204" pitchFamily="34" charset="0"/>
                          <a:cs typeface="Verdana"/>
                        </a:rPr>
                        <a:t> </a:t>
                      </a:r>
                      <a:r>
                        <a:rPr sz="1000" b="1" dirty="0">
                          <a:latin typeface="Verdana" panose="020B0604030504040204" pitchFamily="34" charset="0"/>
                          <a:ea typeface="Verdana" panose="020B0604030504040204" pitchFamily="34" charset="0"/>
                          <a:cs typeface="Verdana"/>
                        </a:rPr>
                        <a:t>Outlook</a:t>
                      </a:r>
                      <a:r>
                        <a:rPr sz="1000" b="1" spc="-65" dirty="0">
                          <a:latin typeface="Verdana" panose="020B0604030504040204" pitchFamily="34" charset="0"/>
                          <a:ea typeface="Verdana" panose="020B0604030504040204" pitchFamily="34" charset="0"/>
                          <a:cs typeface="Verdana"/>
                        </a:rPr>
                        <a:t> </a:t>
                      </a:r>
                      <a:r>
                        <a:rPr sz="1000" b="1" spc="5" dirty="0">
                          <a:latin typeface="Verdana" panose="020B0604030504040204" pitchFamily="34" charset="0"/>
                          <a:ea typeface="Verdana" panose="020B0604030504040204" pitchFamily="34" charset="0"/>
                          <a:cs typeface="Verdana"/>
                        </a:rPr>
                        <a:t>(</a:t>
                      </a:r>
                      <a:r>
                        <a:rPr lang="en-IN" sz="1000" b="1" spc="5" dirty="0">
                          <a:latin typeface="Verdana" panose="020B0604030504040204" pitchFamily="34" charset="0"/>
                          <a:ea typeface="Verdana" panose="020B0604030504040204" pitchFamily="34" charset="0"/>
                          <a:cs typeface="Verdana"/>
                        </a:rPr>
                        <a:t>2022-2035</a:t>
                      </a:r>
                      <a:r>
                        <a:rPr sz="1000" b="1" spc="5" dirty="0">
                          <a:latin typeface="Verdana" panose="020B0604030504040204" pitchFamily="34" charset="0"/>
                          <a:ea typeface="Verdana" panose="020B0604030504040204" pitchFamily="34" charset="0"/>
                          <a:cs typeface="Verdana"/>
                        </a:rPr>
                        <a:t>)</a:t>
                      </a:r>
                      <a:endParaRPr sz="1000" dirty="0">
                        <a:latin typeface="Verdana" panose="020B0604030504040204" pitchFamily="34" charset="0"/>
                        <a:ea typeface="Verdana" panose="020B0604030504040204" pitchFamily="34" charset="0"/>
                        <a:cs typeface="Verdana"/>
                      </a:endParaRPr>
                    </a:p>
                  </a:txBody>
                  <a:tcPr marL="0" marR="0" marT="4381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a:p>
                  </a:txBody>
                  <a:tcPr marL="0" marR="0"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138906367"/>
                  </a:ext>
                </a:extLst>
              </a:tr>
              <a:tr h="193457">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345"/>
                        </a:spcBef>
                      </a:pPr>
                      <a:r>
                        <a:rPr lang="en-US" sz="1000" dirty="0">
                          <a:latin typeface="Verdana" panose="020B0604030504040204" pitchFamily="34" charset="0"/>
                          <a:ea typeface="Verdana" panose="020B0604030504040204" pitchFamily="34" charset="0"/>
                          <a:cs typeface="Verdana"/>
                        </a:rPr>
                        <a:t>11</a:t>
                      </a:r>
                      <a:r>
                        <a:rPr sz="1000" dirty="0">
                          <a:latin typeface="Verdana" panose="020B0604030504040204" pitchFamily="34" charset="0"/>
                          <a:ea typeface="Verdana" panose="020B0604030504040204" pitchFamily="34" charset="0"/>
                          <a:cs typeface="Verdana"/>
                        </a:rPr>
                        <a:t>.1.</a:t>
                      </a:r>
                    </a:p>
                  </a:txBody>
                  <a:tcPr marL="0" marR="0" marT="4381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pPr marL="99060">
                        <a:lnSpc>
                          <a:spcPct val="100000"/>
                        </a:lnSpc>
                        <a:spcBef>
                          <a:spcPts val="345"/>
                        </a:spcBef>
                      </a:pPr>
                      <a:r>
                        <a:rPr sz="1000" dirty="0">
                          <a:latin typeface="Verdana" panose="020B0604030504040204" pitchFamily="34" charset="0"/>
                          <a:ea typeface="Verdana" panose="020B0604030504040204" pitchFamily="34" charset="0"/>
                        </a:rPr>
                        <a:t>Market</a:t>
                      </a:r>
                      <a:r>
                        <a:rPr sz="1000" spc="-50" dirty="0">
                          <a:latin typeface="Verdana" panose="020B0604030504040204" pitchFamily="34" charset="0"/>
                          <a:ea typeface="Verdana" panose="020B0604030504040204" pitchFamily="34" charset="0"/>
                        </a:rPr>
                        <a:t> </a:t>
                      </a:r>
                      <a:r>
                        <a:rPr sz="1000" spc="5" dirty="0">
                          <a:latin typeface="Verdana" panose="020B0604030504040204" pitchFamily="34" charset="0"/>
                          <a:ea typeface="Verdana" panose="020B0604030504040204" pitchFamily="34" charset="0"/>
                        </a:rPr>
                        <a:t>Size</a:t>
                      </a:r>
                      <a:r>
                        <a:rPr sz="1000" spc="-40" dirty="0">
                          <a:latin typeface="Verdana" panose="020B0604030504040204" pitchFamily="34" charset="0"/>
                          <a:ea typeface="Verdana" panose="020B0604030504040204" pitchFamily="34" charset="0"/>
                        </a:rPr>
                        <a:t> </a:t>
                      </a:r>
                      <a:r>
                        <a:rPr sz="1000" spc="5" dirty="0">
                          <a:latin typeface="Verdana" panose="020B0604030504040204" pitchFamily="34" charset="0"/>
                          <a:ea typeface="Verdana" panose="020B0604030504040204" pitchFamily="34" charset="0"/>
                        </a:rPr>
                        <a:t>&amp;</a:t>
                      </a:r>
                      <a:r>
                        <a:rPr sz="1000" spc="-35" dirty="0">
                          <a:latin typeface="Verdana" panose="020B0604030504040204" pitchFamily="34" charset="0"/>
                          <a:ea typeface="Verdana" panose="020B0604030504040204" pitchFamily="34" charset="0"/>
                        </a:rPr>
                        <a:t> </a:t>
                      </a:r>
                      <a:r>
                        <a:rPr sz="1000" dirty="0">
                          <a:latin typeface="Verdana" panose="020B0604030504040204" pitchFamily="34" charset="0"/>
                          <a:ea typeface="Verdana" panose="020B0604030504040204" pitchFamily="34" charset="0"/>
                        </a:rPr>
                        <a:t>Forecast</a:t>
                      </a:r>
                    </a:p>
                  </a:txBody>
                  <a:tcPr marL="0" marR="0" marT="4381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lnSpc>
                          <a:spcPct val="100000"/>
                        </a:lnSpc>
                        <a:spcBef>
                          <a:spcPts val="345"/>
                        </a:spcBef>
                      </a:pPr>
                      <a:endParaRPr sz="1000" dirty="0">
                        <a:latin typeface="Verdana"/>
                        <a:cs typeface="Verdana"/>
                      </a:endParaRPr>
                    </a:p>
                  </a:txBody>
                  <a:tcPr marL="0" marR="0" marT="43815" marB="0"/>
                </a:tc>
                <a:tc hMerge="1">
                  <a:txBody>
                    <a:bodyPr/>
                    <a:lstStyle/>
                    <a:p>
                      <a:endParaRPr lang="en-IN"/>
                    </a:p>
                  </a:txBody>
                  <a:tcPr/>
                </a:tc>
                <a:tc hMerge="1">
                  <a:txBody>
                    <a:bodyPr/>
                    <a:lstStyle/>
                    <a:p>
                      <a:pPr marL="99060">
                        <a:lnSpc>
                          <a:spcPct val="100000"/>
                        </a:lnSpc>
                        <a:spcBef>
                          <a:spcPts val="345"/>
                        </a:spcBef>
                      </a:pPr>
                      <a:r>
                        <a:rPr sz="1000" dirty="0">
                          <a:latin typeface="Verdana"/>
                          <a:cs typeface="Verdana"/>
                        </a:rPr>
                        <a:t>Market</a:t>
                      </a:r>
                      <a:r>
                        <a:rPr sz="1000" spc="-50" dirty="0">
                          <a:latin typeface="Verdana"/>
                          <a:cs typeface="Verdana"/>
                        </a:rPr>
                        <a:t> </a:t>
                      </a:r>
                      <a:r>
                        <a:rPr sz="1000" spc="5" dirty="0">
                          <a:latin typeface="Verdana"/>
                          <a:cs typeface="Verdana"/>
                        </a:rPr>
                        <a:t>Size</a:t>
                      </a:r>
                      <a:r>
                        <a:rPr sz="1000" spc="-40" dirty="0">
                          <a:latin typeface="Verdana"/>
                          <a:cs typeface="Verdana"/>
                        </a:rPr>
                        <a:t> </a:t>
                      </a:r>
                      <a:r>
                        <a:rPr sz="1000" spc="5" dirty="0">
                          <a:latin typeface="Verdana"/>
                          <a:cs typeface="Verdana"/>
                        </a:rPr>
                        <a:t>&amp;</a:t>
                      </a:r>
                      <a:r>
                        <a:rPr sz="1000" spc="-35" dirty="0">
                          <a:latin typeface="Verdana"/>
                          <a:cs typeface="Verdana"/>
                        </a:rPr>
                        <a:t> </a:t>
                      </a:r>
                      <a:r>
                        <a:rPr sz="1000" dirty="0">
                          <a:latin typeface="Verdana"/>
                          <a:cs typeface="Verdana"/>
                        </a:rPr>
                        <a:t>Forecast</a:t>
                      </a:r>
                    </a:p>
                  </a:txBody>
                  <a:tcPr marL="0" marR="0" marT="43815"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60132042"/>
                  </a:ext>
                </a:extLst>
              </a:tr>
              <a:tr h="314046">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99060">
                        <a:lnSpc>
                          <a:spcPct val="100000"/>
                        </a:lnSpc>
                        <a:spcBef>
                          <a:spcPts val="360"/>
                        </a:spcBef>
                      </a:pPr>
                      <a:r>
                        <a:rPr lang="en-IN" sz="1000" dirty="0">
                          <a:latin typeface="Verdana" panose="020B0604030504040204" pitchFamily="34" charset="0"/>
                          <a:ea typeface="Verdana" panose="020B0604030504040204" pitchFamily="34" charset="0"/>
                          <a:cs typeface="Verdana"/>
                        </a:rPr>
                        <a:t>11</a:t>
                      </a:r>
                      <a:r>
                        <a:rPr sz="1000" dirty="0">
                          <a:latin typeface="Verdana" panose="020B0604030504040204" pitchFamily="34" charset="0"/>
                          <a:ea typeface="Verdana" panose="020B0604030504040204" pitchFamily="34" charset="0"/>
                          <a:cs typeface="Verdana"/>
                        </a:rPr>
                        <a:t>.1.1.</a:t>
                      </a: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99060" marR="0" lvl="0" indent="0" defTabSz="914400" eaLnBrk="1" fontAlgn="auto" latinLnBrk="0" hangingPunct="1">
                        <a:lnSpc>
                          <a:spcPct val="100000"/>
                        </a:lnSpc>
                        <a:spcBef>
                          <a:spcPts val="360"/>
                        </a:spcBef>
                        <a:spcAft>
                          <a:spcPts val="0"/>
                        </a:spcAft>
                        <a:buClrTx/>
                        <a:buSzTx/>
                        <a:buFontTx/>
                        <a:buNone/>
                        <a:tabLst/>
                        <a:defRPr/>
                      </a:pPr>
                      <a:r>
                        <a:rPr lang="en-IN" sz="1000" spc="5" dirty="0">
                          <a:latin typeface="Verdana" panose="020B0604030504040204" pitchFamily="34" charset="0"/>
                          <a:ea typeface="Verdana" panose="020B0604030504040204" pitchFamily="34" charset="0"/>
                          <a:cs typeface="Verdana"/>
                        </a:rPr>
                        <a:t>By</a:t>
                      </a:r>
                      <a:r>
                        <a:rPr lang="en-IN" sz="1000" spc="-40" dirty="0">
                          <a:latin typeface="Verdana" panose="020B0604030504040204" pitchFamily="34" charset="0"/>
                          <a:ea typeface="Verdana" panose="020B0604030504040204" pitchFamily="34" charset="0"/>
                          <a:cs typeface="Verdana"/>
                        </a:rPr>
                        <a:t> </a:t>
                      </a:r>
                      <a:r>
                        <a:rPr lang="en-IN" sz="1000" spc="5" dirty="0">
                          <a:latin typeface="Verdana" panose="020B0604030504040204" pitchFamily="34" charset="0"/>
                          <a:ea typeface="Verdana" panose="020B0604030504040204" pitchFamily="34" charset="0"/>
                          <a:cs typeface="Verdana"/>
                        </a:rPr>
                        <a:t>Value</a:t>
                      </a:r>
                      <a:r>
                        <a:rPr lang="en-IN" sz="1000" spc="-55" dirty="0">
                          <a:latin typeface="Verdana" panose="020B0604030504040204" pitchFamily="34" charset="0"/>
                          <a:ea typeface="Verdana" panose="020B0604030504040204" pitchFamily="34" charset="0"/>
                          <a:cs typeface="Verdana"/>
                        </a:rPr>
                        <a:t> </a:t>
                      </a:r>
                      <a:r>
                        <a:rPr lang="en-IN" sz="1000" spc="5" dirty="0">
                          <a:latin typeface="Verdana" panose="020B0604030504040204" pitchFamily="34" charset="0"/>
                          <a:ea typeface="Verdana" panose="020B0604030504040204" pitchFamily="34" charset="0"/>
                          <a:cs typeface="Verdana"/>
                        </a:rPr>
                        <a:t>&amp;</a:t>
                      </a:r>
                      <a:r>
                        <a:rPr lang="en-IN" sz="1000" spc="-30" dirty="0">
                          <a:latin typeface="Verdana" panose="020B0604030504040204" pitchFamily="34" charset="0"/>
                          <a:ea typeface="Verdana" panose="020B0604030504040204" pitchFamily="34" charset="0"/>
                          <a:cs typeface="Verdana"/>
                        </a:rPr>
                        <a:t> </a:t>
                      </a:r>
                      <a:r>
                        <a:rPr lang="en-IN" sz="1000" spc="5" dirty="0">
                          <a:latin typeface="Verdana" panose="020B0604030504040204" pitchFamily="34" charset="0"/>
                          <a:ea typeface="Verdana" panose="020B0604030504040204" pitchFamily="34" charset="0"/>
                          <a:cs typeface="Verdana"/>
                        </a:rPr>
                        <a:t>Volume</a:t>
                      </a:r>
                      <a:endParaRPr lang="en-IN" sz="1000" dirty="0">
                        <a:latin typeface="Verdana" panose="020B0604030504040204" pitchFamily="34" charset="0"/>
                        <a:ea typeface="Verdana" panose="020B0604030504040204" pitchFamily="34" charset="0"/>
                        <a:cs typeface="Verdana"/>
                      </a:endParaRPr>
                    </a:p>
                  </a:txBody>
                  <a:tcPr marL="0" marR="0" marB="0"/>
                </a:tc>
                <a:tc gridSpan="4">
                  <a:txBody>
                    <a:bodyPr/>
                    <a:lstStyle/>
                    <a:p>
                      <a:r>
                        <a:rPr lang="en-IN" sz="1000" spc="5" dirty="0">
                          <a:latin typeface="Verdana" panose="020B0604030504040204" pitchFamily="34" charset="0"/>
                          <a:ea typeface="Verdana" panose="020B0604030504040204" pitchFamily="34" charset="0"/>
                          <a:cs typeface="Verdana"/>
                        </a:rPr>
                        <a:t>By</a:t>
                      </a:r>
                      <a:r>
                        <a:rPr lang="en-IN" sz="1000" spc="-40" dirty="0">
                          <a:latin typeface="Verdana" panose="020B0604030504040204" pitchFamily="34" charset="0"/>
                          <a:ea typeface="Verdana" panose="020B0604030504040204" pitchFamily="34" charset="0"/>
                          <a:cs typeface="Verdana"/>
                        </a:rPr>
                        <a:t> </a:t>
                      </a:r>
                      <a:r>
                        <a:rPr lang="en-IN" sz="1000" spc="5" dirty="0">
                          <a:latin typeface="Verdana" panose="020B0604030504040204" pitchFamily="34" charset="0"/>
                          <a:ea typeface="Verdana" panose="020B0604030504040204" pitchFamily="34" charset="0"/>
                          <a:cs typeface="Verdana"/>
                        </a:rPr>
                        <a:t>Value</a:t>
                      </a:r>
                      <a:r>
                        <a:rPr lang="en-IN" sz="1000" spc="-55" dirty="0">
                          <a:latin typeface="Verdana" panose="020B0604030504040204" pitchFamily="34" charset="0"/>
                          <a:ea typeface="Verdana" panose="020B0604030504040204" pitchFamily="34" charset="0"/>
                          <a:cs typeface="Verdana"/>
                        </a:rPr>
                        <a:t> </a:t>
                      </a:r>
                      <a:r>
                        <a:rPr lang="en-IN" sz="1000" spc="5" dirty="0">
                          <a:latin typeface="Verdana" panose="020B0604030504040204" pitchFamily="34" charset="0"/>
                          <a:ea typeface="Verdana" panose="020B0604030504040204" pitchFamily="34" charset="0"/>
                          <a:cs typeface="Verdana"/>
                        </a:rPr>
                        <a:t>&amp;</a:t>
                      </a:r>
                      <a:r>
                        <a:rPr lang="en-IN" sz="1000" spc="-30" dirty="0">
                          <a:latin typeface="Verdana" panose="020B0604030504040204" pitchFamily="34" charset="0"/>
                          <a:ea typeface="Verdana" panose="020B0604030504040204" pitchFamily="34" charset="0"/>
                          <a:cs typeface="Verdana"/>
                        </a:rPr>
                        <a:t> </a:t>
                      </a:r>
                      <a:r>
                        <a:rPr lang="en-IN" sz="1000" spc="5" dirty="0">
                          <a:latin typeface="Verdana" panose="020B0604030504040204" pitchFamily="34" charset="0"/>
                          <a:ea typeface="Verdana" panose="020B0604030504040204" pitchFamily="34" charset="0"/>
                          <a:cs typeface="Verdana"/>
                        </a:rPr>
                        <a:t>Volume</a:t>
                      </a:r>
                      <a:endParaRPr lang="en-IN" dirty="0"/>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hMerge="1">
                  <a:txBody>
                    <a:bodyPr/>
                    <a:lstStyle/>
                    <a:p>
                      <a:pPr marL="99060">
                        <a:lnSpc>
                          <a:spcPct val="100000"/>
                        </a:lnSpc>
                        <a:spcBef>
                          <a:spcPts val="360"/>
                        </a:spcBef>
                      </a:pPr>
                      <a:endParaRPr sz="1000" dirty="0">
                        <a:latin typeface="Verdana"/>
                        <a:cs typeface="Verdana"/>
                      </a:endParaRPr>
                    </a:p>
                  </a:txBody>
                  <a:tcPr marL="0" marR="0" marB="0"/>
                </a:tc>
                <a:tc hMerge="1">
                  <a:txBody>
                    <a:bodyPr/>
                    <a:lstStyle/>
                    <a:p>
                      <a:pPr marL="99060" marR="0" lvl="0" indent="0" defTabSz="914400" eaLnBrk="1" fontAlgn="auto" latinLnBrk="0" hangingPunct="1">
                        <a:lnSpc>
                          <a:spcPct val="100000"/>
                        </a:lnSpc>
                        <a:spcBef>
                          <a:spcPts val="360"/>
                        </a:spcBef>
                        <a:spcAft>
                          <a:spcPts val="0"/>
                        </a:spcAft>
                        <a:buClrTx/>
                        <a:buSzTx/>
                        <a:buFontTx/>
                        <a:buNone/>
                        <a:tabLst/>
                        <a:defRPr/>
                      </a:pPr>
                      <a:endParaRPr lang="en-IN" sz="1000" dirty="0">
                        <a:latin typeface="Verdana" panose="020B0604030504040204" pitchFamily="34" charset="0"/>
                        <a:ea typeface="Verdana" panose="020B0604030504040204" pitchFamily="34" charset="0"/>
                        <a:cs typeface="Verdana"/>
                      </a:endParaRPr>
                    </a:p>
                  </a:txBody>
                  <a:tcPr marL="0" marR="0" marB="0"/>
                </a:tc>
                <a:extLst>
                  <a:ext uri="{0D108BD9-81ED-4DB2-BD59-A6C34878D82A}">
                    <a16:rowId xmlns:a16="http://schemas.microsoft.com/office/drawing/2014/main" val="2089245956"/>
                  </a:ext>
                </a:extLst>
              </a:tr>
              <a:tr h="195335">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spcBef>
                          <a:spcPts val="360"/>
                        </a:spcBef>
                      </a:pPr>
                      <a:r>
                        <a:rPr lang="en-IN" sz="1000" dirty="0">
                          <a:latin typeface="Verdana" panose="020B0604030504040204" pitchFamily="34" charset="0"/>
                          <a:ea typeface="Verdana" panose="020B0604030504040204" pitchFamily="34" charset="0"/>
                          <a:cs typeface="Verdana"/>
                        </a:rPr>
                        <a:t>11</a:t>
                      </a:r>
                      <a:r>
                        <a:rPr sz="1000" dirty="0">
                          <a:latin typeface="Verdana" panose="020B0604030504040204" pitchFamily="34" charset="0"/>
                          <a:ea typeface="Verdana" panose="020B0604030504040204" pitchFamily="34" charset="0"/>
                          <a:cs typeface="Verdana"/>
                        </a:rPr>
                        <a:t>.2.</a:t>
                      </a: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pPr marL="99060">
                        <a:lnSpc>
                          <a:spcPct val="100000"/>
                        </a:lnSpc>
                        <a:spcBef>
                          <a:spcPts val="360"/>
                        </a:spcBef>
                      </a:pPr>
                      <a:r>
                        <a:rPr sz="1000" dirty="0">
                          <a:latin typeface="Verdana" panose="020B0604030504040204" pitchFamily="34" charset="0"/>
                          <a:ea typeface="Verdana" panose="020B0604030504040204" pitchFamily="34" charset="0"/>
                          <a:cs typeface="Verdana"/>
                        </a:rPr>
                        <a:t>Market</a:t>
                      </a:r>
                      <a:r>
                        <a:rPr sz="1000" spc="-50" dirty="0">
                          <a:latin typeface="Verdana" panose="020B0604030504040204" pitchFamily="34" charset="0"/>
                          <a:ea typeface="Verdana" panose="020B0604030504040204" pitchFamily="34" charset="0"/>
                          <a:cs typeface="Verdana"/>
                        </a:rPr>
                        <a:t> </a:t>
                      </a:r>
                      <a:r>
                        <a:rPr sz="1000" dirty="0">
                          <a:latin typeface="Verdana" panose="020B0604030504040204" pitchFamily="34" charset="0"/>
                          <a:ea typeface="Verdana" panose="020B0604030504040204" pitchFamily="34" charset="0"/>
                          <a:cs typeface="Verdana"/>
                        </a:rPr>
                        <a:t>Share</a:t>
                      </a:r>
                      <a:r>
                        <a:rPr sz="1000" spc="-30" dirty="0">
                          <a:latin typeface="Verdana" panose="020B0604030504040204" pitchFamily="34" charset="0"/>
                          <a:ea typeface="Verdana" panose="020B0604030504040204" pitchFamily="34" charset="0"/>
                          <a:cs typeface="Verdana"/>
                        </a:rPr>
                        <a:t> </a:t>
                      </a:r>
                      <a:r>
                        <a:rPr sz="1000" spc="5" dirty="0">
                          <a:latin typeface="Verdana" panose="020B0604030504040204" pitchFamily="34" charset="0"/>
                          <a:ea typeface="Verdana" panose="020B0604030504040204" pitchFamily="34" charset="0"/>
                          <a:cs typeface="Verdana"/>
                        </a:rPr>
                        <a:t>&amp;</a:t>
                      </a:r>
                      <a:r>
                        <a:rPr sz="1000" spc="-25" dirty="0">
                          <a:latin typeface="Verdana" panose="020B0604030504040204" pitchFamily="34" charset="0"/>
                          <a:ea typeface="Verdana" panose="020B0604030504040204" pitchFamily="34" charset="0"/>
                          <a:cs typeface="Verdana"/>
                        </a:rPr>
                        <a:t> </a:t>
                      </a:r>
                      <a:r>
                        <a:rPr sz="1000" dirty="0">
                          <a:latin typeface="Verdana" panose="020B0604030504040204" pitchFamily="34" charset="0"/>
                          <a:ea typeface="Verdana" panose="020B0604030504040204" pitchFamily="34" charset="0"/>
                          <a:cs typeface="Verdana"/>
                        </a:rPr>
                        <a:t>Forecast</a:t>
                      </a: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a:p>
                  </a:txBody>
                  <a:tcPr marL="0" marR="0" marT="0" marB="0"/>
                </a:tc>
                <a:tc hMerge="1">
                  <a:txBody>
                    <a:bodyPr/>
                    <a:lstStyle/>
                    <a:p>
                      <a:pPr marL="0" algn="just" defTabSz="914400" rtl="0" eaLnBrk="1" fontAlgn="ctr" latinLnBrk="0" hangingPunct="1"/>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3005422110"/>
                  </a:ext>
                </a:extLst>
              </a:tr>
              <a:tr h="198431">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99060">
                        <a:lnSpc>
                          <a:spcPct val="100000"/>
                        </a:lnSpc>
                        <a:spcBef>
                          <a:spcPts val="360"/>
                        </a:spcBef>
                      </a:pPr>
                      <a:r>
                        <a:rPr lang="en-IN" sz="1000" dirty="0">
                          <a:latin typeface="Verdana" panose="020B0604030504040204" pitchFamily="34" charset="0"/>
                          <a:ea typeface="Verdana" panose="020B0604030504040204" pitchFamily="34" charset="0"/>
                          <a:cs typeface="Verdana"/>
                        </a:rPr>
                        <a:t>11.2.1.</a:t>
                      </a:r>
                      <a:endParaRPr sz="1000" dirty="0">
                        <a:latin typeface="Verdana" panose="020B0604030504040204" pitchFamily="34" charset="0"/>
                        <a:ea typeface="Verdana" panose="020B0604030504040204" pitchFamily="34" charset="0"/>
                        <a:cs typeface="Verdana"/>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r>
                        <a:rPr kumimoji="0" lang="en-US" sz="900" b="0" i="0" u="none" strike="noStrike" kern="0" cap="none" spc="5" normalizeH="0" baseline="0" noProof="0" dirty="0">
                          <a:ln>
                            <a:noFill/>
                          </a:ln>
                          <a:solidFill>
                            <a:prstClr val="black"/>
                          </a:solidFill>
                          <a:effectLst/>
                          <a:uLnTx/>
                          <a:uFillTx/>
                          <a:latin typeface="Verdana"/>
                          <a:ea typeface="+mn-ea"/>
                          <a:cs typeface="Verdana"/>
                        </a:rPr>
                        <a:t>By</a:t>
                      </a:r>
                      <a:r>
                        <a:rPr kumimoji="0" lang="en-US" sz="900" b="0" i="0" u="none" strike="noStrike" kern="0" cap="none" spc="-10" normalizeH="0" baseline="0" noProof="0" dirty="0">
                          <a:ln>
                            <a:noFill/>
                          </a:ln>
                          <a:solidFill>
                            <a:prstClr val="black"/>
                          </a:solidFill>
                          <a:effectLst/>
                          <a:uLnTx/>
                          <a:uFillTx/>
                          <a:latin typeface="Verdana"/>
                          <a:ea typeface="+mn-ea"/>
                          <a:cs typeface="Verdana"/>
                        </a:rPr>
                        <a:t> </a:t>
                      </a:r>
                      <a:r>
                        <a:rPr kumimoji="0" lang="en-US" sz="900" b="0" i="0" u="none" strike="noStrike" kern="0" cap="none" spc="5" normalizeH="0" baseline="0" noProof="0" dirty="0">
                          <a:ln>
                            <a:noFill/>
                          </a:ln>
                          <a:solidFill>
                            <a:prstClr val="black"/>
                          </a:solidFill>
                          <a:effectLst/>
                          <a:uLnTx/>
                          <a:uFillTx/>
                          <a:latin typeface="Verdana"/>
                          <a:ea typeface="+mn-ea"/>
                          <a:cs typeface="Verdana"/>
                        </a:rPr>
                        <a:t>Type (MAP, MPP, Potassium Sulphate, Potassium Nitrate, Calcium Nitrate)</a:t>
                      </a: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gridSpan="4">
                  <a:txBody>
                    <a:bodyPr/>
                    <a:lstStyle/>
                    <a:p>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By</a:t>
                      </a:r>
                      <a:r>
                        <a:rPr kumimoji="0" lang="en-US" sz="1000" b="0" i="0" u="none" strike="noStrike" kern="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 </a:t>
                      </a: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Type (MAP, MPP, Potassium Sulphate, Potassium Nitrate, Calcium Nitrate)</a:t>
                      </a: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algn="just" defTabSz="914400" rtl="0" eaLnBrk="1" fontAlgn="ctr" latinLnBrk="0" hangingPunct="1"/>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pPr marL="99060">
                        <a:lnSpc>
                          <a:spcPct val="100000"/>
                        </a:lnSpc>
                        <a:spcBef>
                          <a:spcPts val="360"/>
                        </a:spcBef>
                      </a:pPr>
                      <a:r>
                        <a:rPr lang="en-IN" sz="1000" dirty="0">
                          <a:latin typeface="Verdana" panose="020B0604030504040204" pitchFamily="34" charset="0"/>
                          <a:ea typeface="Verdana" panose="020B0604030504040204" pitchFamily="34" charset="0"/>
                          <a:cs typeface="Verdana"/>
                        </a:rPr>
                        <a:t>16.2.1.</a:t>
                      </a:r>
                      <a:endParaRPr sz="1000" dirty="0">
                        <a:latin typeface="Verdana" panose="020B0604030504040204" pitchFamily="34" charset="0"/>
                        <a:ea typeface="Verdana" panose="020B0604030504040204" pitchFamily="34" charset="0"/>
                        <a:cs typeface="Verdana"/>
                      </a:endParaRPr>
                    </a:p>
                  </a:txBody>
                  <a:tcPr marL="0" marR="0" marB="0"/>
                </a:tc>
                <a:tc hMerge="1">
                  <a:txBody>
                    <a:bodyPr/>
                    <a:lstStyle/>
                    <a:p>
                      <a:pPr marL="0" algn="just" defTabSz="914400" rtl="0" eaLnBrk="1" fontAlgn="ctr" latinLnBrk="0" hangingPunct="1"/>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2867989408"/>
                  </a:ext>
                </a:extLst>
              </a:tr>
              <a:tr h="198431">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99060">
                        <a:lnSpc>
                          <a:spcPct val="100000"/>
                        </a:lnSpc>
                        <a:spcBef>
                          <a:spcPts val="360"/>
                        </a:spcBef>
                      </a:pPr>
                      <a:r>
                        <a:rPr lang="en-US" sz="1000" dirty="0">
                          <a:latin typeface="Verdana" panose="020B0604030504040204" pitchFamily="34" charset="0"/>
                          <a:ea typeface="Verdana" panose="020B0604030504040204" pitchFamily="34" charset="0"/>
                          <a:cs typeface="Verdana"/>
                        </a:rPr>
                        <a:t>11.2.2</a:t>
                      </a:r>
                      <a:endParaRPr sz="1000" dirty="0">
                        <a:latin typeface="Verdana" panose="020B0604030504040204" pitchFamily="34" charset="0"/>
                        <a:ea typeface="Verdana" panose="020B0604030504040204" pitchFamily="34" charset="0"/>
                        <a:cs typeface="Verdana"/>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gridSpan="4">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By</a:t>
                      </a:r>
                      <a:r>
                        <a:rPr kumimoji="0" lang="en-US" sz="1000" b="0" i="0" u="none" strike="noStrike" kern="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 </a:t>
                      </a: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End Use (Foliage Crops, Field &amp; Cash Crops, Fruits &amp; Vegetables, Gardening &amp; Horticulture)</a:t>
                      </a: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hMerge="1">
                  <a:txBody>
                    <a:bodyPr/>
                    <a:lstStyle/>
                    <a:p>
                      <a:pPr marL="99060">
                        <a:lnSpc>
                          <a:spcPct val="100000"/>
                        </a:lnSpc>
                        <a:spcBef>
                          <a:spcPts val="360"/>
                        </a:spcBef>
                      </a:pPr>
                      <a:r>
                        <a:rPr lang="en-US" sz="1000" dirty="0">
                          <a:latin typeface="Verdana" panose="020B0604030504040204" pitchFamily="34" charset="0"/>
                          <a:ea typeface="Verdana" panose="020B0604030504040204" pitchFamily="34" charset="0"/>
                          <a:cs typeface="Verdana"/>
                        </a:rPr>
                        <a:t>16.2.2</a:t>
                      </a:r>
                      <a:endParaRPr sz="1000" dirty="0">
                        <a:latin typeface="Verdana" panose="020B0604030504040204" pitchFamily="34" charset="0"/>
                        <a:ea typeface="Verdana" panose="020B0604030504040204" pitchFamily="34" charset="0"/>
                        <a:cs typeface="Verdana"/>
                      </a:endParaRPr>
                    </a:p>
                  </a:txBody>
                  <a:tcPr marL="0" marR="0" marB="0"/>
                </a:tc>
                <a:tc hMerge="1">
                  <a:txBody>
                    <a:bodyPr/>
                    <a:lstStyle/>
                    <a:p>
                      <a:endParaRPr lang="en-IN"/>
                    </a:p>
                  </a:txBody>
                  <a:tcPr/>
                </a:tc>
                <a:extLst>
                  <a:ext uri="{0D108BD9-81ED-4DB2-BD59-A6C34878D82A}">
                    <a16:rowId xmlns:a16="http://schemas.microsoft.com/office/drawing/2014/main" val="1973526761"/>
                  </a:ext>
                </a:extLst>
              </a:tr>
              <a:tr h="198431">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99060">
                        <a:lnSpc>
                          <a:spcPct val="100000"/>
                        </a:lnSpc>
                        <a:spcBef>
                          <a:spcPts val="360"/>
                        </a:spcBef>
                      </a:pPr>
                      <a:r>
                        <a:rPr lang="en-IN" sz="1000" dirty="0">
                          <a:latin typeface="Verdana" panose="020B0604030504040204" pitchFamily="34" charset="0"/>
                          <a:ea typeface="Verdana" panose="020B0604030504040204" pitchFamily="34" charset="0"/>
                          <a:cs typeface="Verdana"/>
                        </a:rPr>
                        <a:t>11.2.3.</a:t>
                      </a:r>
                      <a:endParaRPr sz="1000" dirty="0">
                        <a:latin typeface="Verdana" panose="020B0604030504040204" pitchFamily="34" charset="0"/>
                        <a:ea typeface="Verdana" panose="020B0604030504040204" pitchFamily="34" charset="0"/>
                        <a:cs typeface="Verdana"/>
                      </a:endParaRP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r>
                        <a:rPr kumimoji="0" lang="en-US" sz="900" b="0" i="0" u="none" strike="noStrike" kern="0" cap="none" spc="5" normalizeH="0" baseline="0" noProof="0" dirty="0">
                          <a:ln>
                            <a:noFill/>
                          </a:ln>
                          <a:solidFill>
                            <a:prstClr val="black"/>
                          </a:solidFill>
                          <a:effectLst/>
                          <a:uLnTx/>
                          <a:uFillTx/>
                          <a:latin typeface="Verdana"/>
                          <a:ea typeface="+mn-ea"/>
                          <a:cs typeface="Verdana"/>
                        </a:rPr>
                        <a:t>By</a:t>
                      </a:r>
                      <a:r>
                        <a:rPr kumimoji="0" lang="en-US" sz="900" b="0" i="0" u="none" strike="noStrike" kern="0" cap="none" spc="-10" normalizeH="0" baseline="0" noProof="0" dirty="0">
                          <a:ln>
                            <a:noFill/>
                          </a:ln>
                          <a:solidFill>
                            <a:prstClr val="black"/>
                          </a:solidFill>
                          <a:effectLst/>
                          <a:uLnTx/>
                          <a:uFillTx/>
                          <a:latin typeface="Verdana"/>
                          <a:ea typeface="+mn-ea"/>
                          <a:cs typeface="Verdana"/>
                        </a:rPr>
                        <a:t> </a:t>
                      </a:r>
                      <a:r>
                        <a:rPr kumimoji="0" lang="en-US" sz="900" b="0" i="0" u="none" strike="noStrike" kern="0" cap="none" spc="5" normalizeH="0" baseline="0" noProof="0" dirty="0">
                          <a:ln>
                            <a:noFill/>
                          </a:ln>
                          <a:solidFill>
                            <a:prstClr val="black"/>
                          </a:solidFill>
                          <a:effectLst/>
                          <a:uLnTx/>
                          <a:uFillTx/>
                          <a:latin typeface="Verdana"/>
                          <a:ea typeface="+mn-ea"/>
                          <a:cs typeface="Verdana"/>
                        </a:rPr>
                        <a:t>Region (</a:t>
                      </a:r>
                      <a:r>
                        <a:rPr lang="en-IN" sz="900" spc="-40" dirty="0">
                          <a:latin typeface="Verdana"/>
                          <a:cs typeface="Verdana"/>
                        </a:rPr>
                        <a:t>East India, West India, North India, South India</a:t>
                      </a:r>
                      <a:r>
                        <a:rPr kumimoji="0" lang="en-US" sz="900" b="0" i="0" u="none" strike="noStrike" kern="0" cap="none" spc="5" normalizeH="0" baseline="0" noProof="0" dirty="0">
                          <a:ln>
                            <a:noFill/>
                          </a:ln>
                          <a:solidFill>
                            <a:prstClr val="black"/>
                          </a:solidFill>
                          <a:effectLst/>
                          <a:uLnTx/>
                          <a:uFillTx/>
                          <a:latin typeface="Verdana"/>
                          <a:ea typeface="+mn-ea"/>
                          <a:cs typeface="Verdana"/>
                        </a:rPr>
                        <a:t>)</a:t>
                      </a: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gridSpan="4">
                  <a:txBody>
                    <a:bodyPr/>
                    <a:lstStyle/>
                    <a:p>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By</a:t>
                      </a:r>
                      <a:r>
                        <a:rPr kumimoji="0" lang="en-US" sz="1000" b="0" i="0" u="none" strike="noStrike" kern="0" cap="none" spc="-1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 </a:t>
                      </a: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Region (</a:t>
                      </a:r>
                      <a:r>
                        <a:rPr lang="en-IN" sz="1000" spc="-40" dirty="0">
                          <a:latin typeface="Verdana" panose="020B0604030504040204" pitchFamily="34" charset="0"/>
                          <a:ea typeface="Verdana" panose="020B0604030504040204" pitchFamily="34" charset="0"/>
                          <a:cs typeface="Verdana"/>
                        </a:rPr>
                        <a:t>East India, West India, North India, South India</a:t>
                      </a:r>
                      <a:r>
                        <a:rPr kumimoji="0" lang="en-US" sz="1000" b="0" i="0" u="none" strike="noStrike" kern="0" cap="none" spc="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a:rPr>
                        <a:t>)</a:t>
                      </a:r>
                    </a:p>
                  </a:txBody>
                  <a:tcPr marL="0" marR="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algn="just" defTabSz="914400" rtl="0" eaLnBrk="1" fontAlgn="ctr" latinLnBrk="0" hangingPunct="1"/>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pPr marL="99060">
                        <a:lnSpc>
                          <a:spcPct val="100000"/>
                        </a:lnSpc>
                        <a:spcBef>
                          <a:spcPts val="360"/>
                        </a:spcBef>
                      </a:pPr>
                      <a:r>
                        <a:rPr lang="en-IN" sz="1000" dirty="0">
                          <a:latin typeface="Verdana" panose="020B0604030504040204" pitchFamily="34" charset="0"/>
                          <a:ea typeface="Verdana" panose="020B0604030504040204" pitchFamily="34" charset="0"/>
                          <a:cs typeface="Verdana"/>
                        </a:rPr>
                        <a:t>16.2.3.</a:t>
                      </a:r>
                      <a:endParaRPr sz="1000" dirty="0">
                        <a:latin typeface="Verdana" panose="020B0604030504040204" pitchFamily="34" charset="0"/>
                        <a:ea typeface="Verdana" panose="020B0604030504040204" pitchFamily="34" charset="0"/>
                        <a:cs typeface="Verdana"/>
                      </a:endParaRPr>
                    </a:p>
                  </a:txBody>
                  <a:tcPr marL="0" marR="0" marB="0"/>
                </a:tc>
                <a:tc hMerge="1">
                  <a:txBody>
                    <a:bodyPr/>
                    <a:lstStyle/>
                    <a:p>
                      <a:pPr marL="0" algn="just" defTabSz="914400" rtl="0" eaLnBrk="1" fontAlgn="ctr" latinLnBrk="0" hangingPunct="1"/>
                      <a:endParaRPr lang="en-IN" sz="1000" b="0" i="0" u="none" strike="noStrike" kern="1200" spc="15"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1999005329"/>
                  </a:ext>
                </a:extLst>
              </a:tr>
              <a:tr h="2404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12.</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7">
                  <a:txBody>
                    <a:bodyPr/>
                    <a:lstStyle/>
                    <a:p>
                      <a:pPr marL="91440">
                        <a:lnSpc>
                          <a:spcPct val="100000"/>
                        </a:lnSpc>
                        <a:spcBef>
                          <a:spcPts val="345"/>
                        </a:spcBef>
                      </a:pPr>
                      <a:r>
                        <a:rPr lang="en-US" sz="1000" b="1" dirty="0">
                          <a:latin typeface="Verdana" panose="020B0604030504040204" pitchFamily="34" charset="0"/>
                          <a:ea typeface="Verdana" panose="020B0604030504040204" pitchFamily="34" charset="0"/>
                          <a:cs typeface="Verdana"/>
                        </a:rPr>
                        <a:t>India WSF </a:t>
                      </a:r>
                      <a:r>
                        <a:rPr lang="en-US" sz="1000" b="1" spc="5" dirty="0">
                          <a:latin typeface="Verdana" panose="020B0604030504040204" pitchFamily="34" charset="0"/>
                          <a:ea typeface="Verdana" panose="020B0604030504040204" pitchFamily="34" charset="0"/>
                          <a:cs typeface="Verdana"/>
                        </a:rPr>
                        <a:t>Market</a:t>
                      </a:r>
                      <a:r>
                        <a:rPr lang="en-US" sz="1000" b="1" spc="-35" dirty="0">
                          <a:latin typeface="Verdana" panose="020B0604030504040204" pitchFamily="34" charset="0"/>
                          <a:ea typeface="Verdana" panose="020B0604030504040204" pitchFamily="34" charset="0"/>
                          <a:cs typeface="Verdana"/>
                        </a:rPr>
                        <a:t> </a:t>
                      </a:r>
                      <a:r>
                        <a:rPr lang="en-US" sz="1000" b="1" dirty="0">
                          <a:latin typeface="Verdana" panose="020B0604030504040204" pitchFamily="34" charset="0"/>
                          <a:ea typeface="Verdana" panose="020B0604030504040204" pitchFamily="34" charset="0"/>
                          <a:cs typeface="Verdana"/>
                        </a:rPr>
                        <a:t>Outlook</a:t>
                      </a:r>
                      <a:r>
                        <a:rPr lang="en-US" sz="1000" b="1" spc="-65" dirty="0">
                          <a:latin typeface="Verdana" panose="020B0604030504040204" pitchFamily="34" charset="0"/>
                          <a:ea typeface="Verdana" panose="020B0604030504040204" pitchFamily="34" charset="0"/>
                          <a:cs typeface="Verdana"/>
                        </a:rPr>
                        <a:t> </a:t>
                      </a:r>
                      <a:r>
                        <a:rPr lang="en-US" sz="1000" b="1" spc="5" dirty="0">
                          <a:latin typeface="Verdana" panose="020B0604030504040204" pitchFamily="34" charset="0"/>
                          <a:ea typeface="Verdana" panose="020B0604030504040204" pitchFamily="34" charset="0"/>
                          <a:cs typeface="Verdana"/>
                        </a:rPr>
                        <a:t>(2022-2035) by Type</a:t>
                      </a:r>
                      <a:endParaRPr lang="en-US" sz="1000" dirty="0">
                        <a:latin typeface="Verdana" panose="020B0604030504040204" pitchFamily="34" charset="0"/>
                        <a:ea typeface="Verdana" panose="020B0604030504040204" pitchFamily="34" charset="0"/>
                        <a:cs typeface="Verdana"/>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North India Phthalic Anhydride Demand Outlook, 2015-2035, By Value &amp; Volume</a:t>
                      </a:r>
                      <a:endParaRPr lang="en-IN"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IN"/>
                    </a:p>
                  </a:txBody>
                  <a:tcPr/>
                </a:tc>
                <a:tc hMerge="1">
                  <a:txBody>
                    <a:bodyPr/>
                    <a:lstStyle/>
                    <a:p>
                      <a:pPr marL="99060">
                        <a:lnSpc>
                          <a:spcPct val="100000"/>
                        </a:lnSpc>
                        <a:spcBef>
                          <a:spcPts val="360"/>
                        </a:spcBef>
                      </a:pPr>
                      <a:endParaRPr sz="1000" dirty="0">
                        <a:latin typeface="Verdana"/>
                        <a:cs typeface="Verdana"/>
                      </a:endParaRPr>
                    </a:p>
                  </a:txBody>
                  <a:tcPr marL="0" marR="0" marB="0"/>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a:txBody>
                  <a:tcPr anchor="b"/>
                </a:tc>
                <a:extLst>
                  <a:ext uri="{0D108BD9-81ED-4DB2-BD59-A6C34878D82A}">
                    <a16:rowId xmlns:a16="http://schemas.microsoft.com/office/drawing/2014/main" val="3743808571"/>
                  </a:ext>
                </a:extLst>
              </a:tr>
              <a:tr h="240413">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12.1.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By Type &amp; End Use Demand Outlook, 2015-2035, By Value &amp; Volume</a:t>
                      </a:r>
                      <a:endParaRPr lang="en-IN" sz="1000" dirty="0">
                        <a:solidFill>
                          <a:schemeClr val="tx1"/>
                        </a:solidFill>
                        <a:latin typeface="Verdana" panose="020B0604030504040204" pitchFamily="34" charset="0"/>
                        <a:ea typeface="Verdana" panose="020B0604030504040204" pitchFamily="34"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hMerge="1">
                  <a:txBody>
                    <a:bodyPr/>
                    <a:lstStyle/>
                    <a:p>
                      <a:endParaRPr lang="en-IN"/>
                    </a:p>
                  </a:txBody>
                  <a:tcPr/>
                </a:tc>
                <a:tc hMerge="1">
                  <a:txBody>
                    <a:bodyPr/>
                    <a:lstStyle/>
                    <a:p>
                      <a:pPr marL="99060">
                        <a:lnSpc>
                          <a:spcPct val="100000"/>
                        </a:lnSpc>
                        <a:spcBef>
                          <a:spcPts val="360"/>
                        </a:spcBef>
                      </a:pPr>
                      <a:endParaRPr sz="1000" dirty="0">
                        <a:latin typeface="Verdana"/>
                        <a:cs typeface="Verdana"/>
                      </a:endParaRPr>
                    </a:p>
                  </a:txBody>
                  <a:tcPr marL="0" marR="0" marB="0"/>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tc hMerge="1">
                  <a:txBody>
                    <a:bodyPr/>
                    <a:lstStyle/>
                    <a:p>
                      <a:pPr marL="0" algn="ctr" defTabSz="914400" rtl="0" eaLnBrk="1" fontAlgn="ctr" latinLnBrk="0" hangingPunct="1"/>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1709840300"/>
                  </a:ext>
                </a:extLst>
              </a:tr>
              <a:tr h="240413">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12.1.</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MAP Demand Outlook By End Use , 2015-2035, By Value &amp; Volume</a:t>
                      </a:r>
                      <a:endParaRPr lang="en-IN" sz="1000" dirty="0">
                        <a:solidFill>
                          <a:schemeClr val="tx1"/>
                        </a:solidFill>
                        <a:latin typeface="Verdana" panose="020B0604030504040204" pitchFamily="34" charset="0"/>
                        <a:ea typeface="Verdana" panose="020B0604030504040204" pitchFamily="34" charset="0"/>
                      </a:endParaRPr>
                    </a:p>
                  </a:txBody>
                  <a:tcPr marL="9525" marR="9525" marT="9525" marB="0" anchor="b">
                    <a:lnL>
                      <a:noFill/>
                    </a:lnL>
                    <a:lnR>
                      <a:noFill/>
                    </a:lnR>
                    <a:lnT>
                      <a:noFill/>
                    </a:lnT>
                    <a:lnB>
                      <a:noFill/>
                    </a:lnB>
                    <a:lnTlToBr w="12700" cmpd="sng">
                      <a:noFill/>
                      <a:prstDash val="solid"/>
                    </a:lnTlToBr>
                    <a:lnBlToTr w="12700" cmpd="sng">
                      <a:noFill/>
                      <a:prstDash val="solid"/>
                    </a:lnBlToTr>
                  </a:tcPr>
                </a:tc>
                <a:tc hMerge="1">
                  <a:txBody>
                    <a:bodyPr/>
                    <a:lstStyle/>
                    <a:p>
                      <a:pPr marL="99060">
                        <a:lnSpc>
                          <a:spcPct val="100000"/>
                        </a:lnSpc>
                        <a:spcBef>
                          <a:spcPts val="360"/>
                        </a:spcBef>
                      </a:pPr>
                      <a:endParaRPr sz="1000" dirty="0">
                        <a:latin typeface="Verdana"/>
                        <a:cs typeface="Verdana"/>
                      </a:endParaRPr>
                    </a:p>
                  </a:txBody>
                  <a:tcPr marL="0" marR="0" marB="0"/>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tc hMerge="1">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nchor="b"/>
                </a:tc>
                <a:tc hMerge="1">
                  <a:txBody>
                    <a:bodyPr/>
                    <a:lstStyle/>
                    <a:p>
                      <a:pPr marL="0" algn="ctr" defTabSz="914400" rtl="0" eaLnBrk="1" fontAlgn="ctr" latinLnBrk="0" hangingPunct="1"/>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b"/>
                </a:tc>
                <a:extLst>
                  <a:ext uri="{0D108BD9-81ED-4DB2-BD59-A6C34878D82A}">
                    <a16:rowId xmlns:a16="http://schemas.microsoft.com/office/drawing/2014/main" val="1839750266"/>
                  </a:ext>
                </a:extLst>
              </a:tr>
              <a:tr h="240413">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12.2.</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1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MPP Demand Outlook By End Use , 2015-2035, By Value &amp; Volume</a:t>
                      </a:r>
                      <a:endParaRPr kumimoji="0" lang="en-IN" sz="10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txBody>
                  <a:tcPr marL="9525" marR="9525" marT="9525" marB="0" anchor="b">
                    <a:lnL>
                      <a:noFill/>
                    </a:lnL>
                    <a:lnR>
                      <a:noFill/>
                    </a:lnR>
                    <a:lnT>
                      <a:noFill/>
                    </a:lnT>
                    <a:lnB>
                      <a:noFill/>
                    </a:lnB>
                    <a:lnTlToBr w="12700" cmpd="sng">
                      <a:noFill/>
                      <a:prstDash val="solid"/>
                    </a:lnTlToBr>
                    <a:lnBlToTr w="12700" cmpd="sng">
                      <a:noFill/>
                      <a:prstDash val="solid"/>
                    </a:lnBlToTr>
                  </a:tcPr>
                </a:tc>
                <a:tc hMerge="1">
                  <a:txBody>
                    <a:bodyPr/>
                    <a:lstStyle/>
                    <a:p>
                      <a:pPr marL="99060">
                        <a:lnSpc>
                          <a:spcPct val="100000"/>
                        </a:lnSpc>
                        <a:spcBef>
                          <a:spcPts val="360"/>
                        </a:spcBef>
                      </a:pPr>
                      <a:endParaRPr sz="1000" dirty="0">
                        <a:latin typeface="Verdana"/>
                        <a:cs typeface="Verdana"/>
                      </a:endParaRPr>
                    </a:p>
                  </a:txBody>
                  <a:tcPr marL="0" marR="0" marB="0"/>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tc hMerge="1">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nchor="b"/>
                </a:tc>
                <a:tc hMerge="1">
                  <a:txBody>
                    <a:bodyPr/>
                    <a:lstStyle/>
                    <a:p>
                      <a:pPr marL="0" algn="ctr" defTabSz="914400" rtl="0" eaLnBrk="1" fontAlgn="ctr" latinLnBrk="0" hangingPunct="1"/>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b"/>
                </a:tc>
                <a:extLst>
                  <a:ext uri="{0D108BD9-81ED-4DB2-BD59-A6C34878D82A}">
                    <a16:rowId xmlns:a16="http://schemas.microsoft.com/office/drawing/2014/main" val="1255080664"/>
                  </a:ext>
                </a:extLst>
              </a:tr>
              <a:tr h="240413">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12.3.</a:t>
                      </a:r>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1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Potassium Sulphate Demand Outlook By End Use , 2015-2035, By Value &amp; Volume</a:t>
                      </a:r>
                      <a:endParaRPr kumimoji="0" lang="en-IN" sz="10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txBody>
                  <a:tcPr marL="9525" marR="9525" marT="9525" marB="0" anchor="b">
                    <a:lnL>
                      <a:noFill/>
                    </a:lnL>
                    <a:lnR>
                      <a:noFill/>
                    </a:lnR>
                    <a:lnT>
                      <a:noFill/>
                    </a:lnT>
                    <a:lnB>
                      <a:noFill/>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nchor="b"/>
                </a:tc>
                <a:tc hMerge="1">
                  <a:txBody>
                    <a:bodyPr/>
                    <a:lstStyle/>
                    <a:p>
                      <a:pPr marL="0" algn="ctr" defTabSz="914400" rtl="0" eaLnBrk="1" fontAlgn="ctr" latinLnBrk="0" hangingPunct="1"/>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b"/>
                </a:tc>
                <a:extLst>
                  <a:ext uri="{0D108BD9-81ED-4DB2-BD59-A6C34878D82A}">
                    <a16:rowId xmlns:a16="http://schemas.microsoft.com/office/drawing/2014/main" val="663160575"/>
                  </a:ext>
                </a:extLst>
              </a:tr>
              <a:tr h="240413">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12.4.</a:t>
                      </a:r>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1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Potassium Nitrate Demand Outlook By End Use , 2015-2035, By Value &amp; Volume</a:t>
                      </a:r>
                      <a:endParaRPr kumimoji="0" lang="en-IN" sz="10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txBody>
                  <a:tcPr marL="9525" marR="9525" marT="9525" marB="0" anchor="b">
                    <a:lnL>
                      <a:noFill/>
                    </a:lnL>
                    <a:lnR>
                      <a:noFill/>
                    </a:lnR>
                    <a:lnT>
                      <a:noFill/>
                    </a:lnT>
                    <a:lnB>
                      <a:noFill/>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nchor="b"/>
                </a:tc>
                <a:tc hMerge="1">
                  <a:txBody>
                    <a:bodyPr/>
                    <a:lstStyle/>
                    <a:p>
                      <a:pPr marL="0" algn="ctr" defTabSz="914400" rtl="0" eaLnBrk="1" fontAlgn="ctr" latinLnBrk="0" hangingPunct="1"/>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b"/>
                </a:tc>
                <a:extLst>
                  <a:ext uri="{0D108BD9-81ED-4DB2-BD59-A6C34878D82A}">
                    <a16:rowId xmlns:a16="http://schemas.microsoft.com/office/drawing/2014/main" val="1347378650"/>
                  </a:ext>
                </a:extLst>
              </a:tr>
              <a:tr h="240413">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12.5.</a:t>
                      </a:r>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15"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Calcium Nitrate Demand Outlook By End Use , 2015-2035, By Value &amp; Volume</a:t>
                      </a:r>
                      <a:endParaRPr kumimoji="0" lang="en-IN" sz="10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endParaRPr>
                    </a:p>
                  </a:txBody>
                  <a:tcPr marL="9525" marR="9525" marT="9525" marB="0" anchor="b">
                    <a:lnL>
                      <a:noFill/>
                    </a:lnL>
                    <a:lnR>
                      <a:noFill/>
                    </a:lnR>
                    <a:lnT>
                      <a:noFill/>
                    </a:lnT>
                    <a:lnB>
                      <a:noFill/>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nchor="b"/>
                </a:tc>
                <a:tc hMerge="1">
                  <a:txBody>
                    <a:bodyPr/>
                    <a:lstStyle/>
                    <a:p>
                      <a:pPr marL="0" algn="ctr" defTabSz="914400" rtl="0" eaLnBrk="1" fontAlgn="ctr" latinLnBrk="0" hangingPunct="1"/>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b"/>
                </a:tc>
                <a:extLst>
                  <a:ext uri="{0D108BD9-81ED-4DB2-BD59-A6C34878D82A}">
                    <a16:rowId xmlns:a16="http://schemas.microsoft.com/office/drawing/2014/main" val="4042718686"/>
                  </a:ext>
                </a:extLst>
              </a:tr>
              <a:tr h="2404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7">
                  <a:txBody>
                    <a:bodyPr/>
                    <a:lstStyle/>
                    <a:p>
                      <a:pPr algn="just" fontAlgn="ctr"/>
                      <a:r>
                        <a:rPr lang="en-US" sz="1000" b="1" i="0" u="none" strike="noStrike" dirty="0">
                          <a:solidFill>
                            <a:schemeClr val="tx1"/>
                          </a:solidFill>
                          <a:effectLst/>
                          <a:latin typeface="Verdana" panose="020B0604030504040204" pitchFamily="34" charset="0"/>
                          <a:ea typeface="Verdana" panose="020B0604030504040204" pitchFamily="34" charset="0"/>
                        </a:rPr>
                        <a:t>West </a:t>
                      </a:r>
                      <a:r>
                        <a:rPr lang="en-US" sz="1000" b="1" i="0" u="none" strike="noStrike" spc="15" dirty="0">
                          <a:solidFill>
                            <a:schemeClr val="tx1"/>
                          </a:solidFill>
                          <a:effectLst/>
                          <a:latin typeface="Verdana" panose="020B0604030504040204" pitchFamily="34" charset="0"/>
                          <a:ea typeface="Verdana" panose="020B0604030504040204" pitchFamily="34" charset="0"/>
                        </a:rPr>
                        <a:t>India WSF Market Analysis</a:t>
                      </a:r>
                      <a:endParaRPr lang="en-IN" sz="1000" b="1" i="0" u="none" strike="noStrike" dirty="0">
                        <a:solidFill>
                          <a:schemeClr val="tx1"/>
                        </a:solidFill>
                        <a:effectLst/>
                        <a:latin typeface="Verdana" panose="020B0604030504040204" pitchFamily="34" charset="0"/>
                        <a:ea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924266037"/>
                  </a:ext>
                </a:extLst>
              </a:tr>
              <a:tr h="309907">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13.1.</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6">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By Type &amp; End Use Demand Outlook, 2015-2035, By Value &amp; Volume</a:t>
                      </a:r>
                    </a:p>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rPr>
                        <a:t> </a:t>
                      </a:r>
                    </a:p>
                  </a:txBody>
                  <a:tcPr marL="9525" marR="9525" marT="9525"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a:p>
                  </a:txBody>
                  <a:tcPr/>
                </a:tc>
                <a:tc hMerge="1">
                  <a:txBody>
                    <a:bodyPr/>
                    <a:lstStyle/>
                    <a:p>
                      <a:pPr marL="99060">
                        <a:lnSpc>
                          <a:spcPct val="100000"/>
                        </a:lnSpc>
                        <a:spcBef>
                          <a:spcPts val="360"/>
                        </a:spcBef>
                      </a:pPr>
                      <a:endParaRPr sz="1000" dirty="0">
                        <a:latin typeface="Verdana"/>
                        <a:cs typeface="Verdana"/>
                      </a:endParaRPr>
                    </a:p>
                  </a:txBody>
                  <a:tcPr marL="0" marR="0" marB="0"/>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tc hMerge="1">
                  <a:txBody>
                    <a:bodyPr/>
                    <a:lstStyle/>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17.1.</a:t>
                      </a:r>
                    </a:p>
                  </a:txBody>
                  <a:tcPr marL="9525" marR="9525" marT="9525" marB="0" anchor="ctr"/>
                </a:tc>
                <a:extLst>
                  <a:ext uri="{0D108BD9-81ED-4DB2-BD59-A6C34878D82A}">
                    <a16:rowId xmlns:a16="http://schemas.microsoft.com/office/drawing/2014/main" val="1028276514"/>
                  </a:ext>
                </a:extLst>
              </a:tr>
              <a:tr h="2404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14.</a:t>
                      </a:r>
                    </a:p>
                  </a:txBody>
                  <a:tcPr anchor="ctr">
                    <a:lnT w="12700" cap="flat" cmpd="sng" algn="ctr">
                      <a:noFill/>
                      <a:prstDash val="solid"/>
                      <a:round/>
                      <a:headEnd type="none" w="med" len="med"/>
                      <a:tailEnd type="none" w="med" len="med"/>
                    </a:lnT>
                  </a:tcPr>
                </a:tc>
                <a:tc gridSpan="7">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rPr>
                        <a:t>South India WSF Market Analysis</a:t>
                      </a:r>
                      <a:endParaRPr lang="en-IN" sz="1000" b="1" i="0" u="none" strike="noStrike" dirty="0">
                        <a:solidFill>
                          <a:schemeClr val="tx1"/>
                        </a:solidFill>
                        <a:effectLst/>
                        <a:latin typeface="Verdana" panose="020B0604030504040204" pitchFamily="34" charset="0"/>
                        <a:ea typeface="Verdana" panose="020B0604030504040204" pitchFamily="34" charset="0"/>
                      </a:endParaRPr>
                    </a:p>
                  </a:txBody>
                  <a:tcPr anchor="ctr">
                    <a:lnT w="12700" cap="flat" cmpd="sng" algn="ctr">
                      <a:noFill/>
                      <a:prstDash val="solid"/>
                      <a:round/>
                      <a:headEnd type="none" w="med" len="med"/>
                      <a:tailEnd type="none" w="med" len="med"/>
                    </a:lnT>
                  </a:tcPr>
                </a:tc>
                <a:tc hMerge="1">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North India Phthalic Anhydride Demand Outlook, 2015-2035, By Value &amp; Volume</a:t>
                      </a:r>
                      <a:endParaRPr lang="en-IN"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pPr marL="99060">
                        <a:lnSpc>
                          <a:spcPct val="100000"/>
                        </a:lnSpc>
                        <a:spcBef>
                          <a:spcPts val="360"/>
                        </a:spcBef>
                      </a:pPr>
                      <a:endParaRPr sz="1000" dirty="0">
                        <a:latin typeface="Verdana"/>
                        <a:cs typeface="Verdana"/>
                      </a:endParaRPr>
                    </a:p>
                  </a:txBody>
                  <a:tcPr marL="0" marR="0" marB="0"/>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extLst>
                  <a:ext uri="{0D108BD9-81ED-4DB2-BD59-A6C34878D82A}">
                    <a16:rowId xmlns:a16="http://schemas.microsoft.com/office/drawing/2014/main" val="2049188853"/>
                  </a:ext>
                </a:extLst>
              </a:tr>
              <a:tr h="198431">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tc>
                <a:tc>
                  <a:txBody>
                    <a:bodyPr/>
                    <a:lstStyle/>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14.1.</a:t>
                      </a:r>
                    </a:p>
                  </a:txBody>
                  <a:tcPr marL="9525" marR="9525" marT="9525" marB="0" anchor="ctr"/>
                </a:tc>
                <a:tc gridSpan="6">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By Type &amp; End Use Demand Outlook, 2015-2035, By Value &amp; Volume</a:t>
                      </a:r>
                      <a:endParaRPr lang="en-IN" sz="1000" dirty="0">
                        <a:solidFill>
                          <a:schemeClr val="tx1"/>
                        </a:solidFill>
                        <a:latin typeface="Verdana" panose="020B0604030504040204" pitchFamily="34" charset="0"/>
                        <a:ea typeface="Verdana" panose="020B0604030504040204" pitchFamily="34" charset="0"/>
                      </a:endParaRPr>
                    </a:p>
                  </a:txBody>
                  <a:tcPr marL="9525" marR="9525" marT="9525" marB="0" anchor="ctr"/>
                </a:tc>
                <a:tc hMerge="1">
                  <a:txBody>
                    <a:bodyPr/>
                    <a:lstStyle/>
                    <a:p>
                      <a:endParaRPr lang="en-IN"/>
                    </a:p>
                  </a:txBody>
                  <a:tcPr/>
                </a:tc>
                <a:tc hMerge="1">
                  <a:txBody>
                    <a:bodyPr/>
                    <a:lstStyle/>
                    <a:p>
                      <a:pPr marL="99060">
                        <a:lnSpc>
                          <a:spcPct val="100000"/>
                        </a:lnSpc>
                        <a:spcBef>
                          <a:spcPts val="360"/>
                        </a:spcBef>
                      </a:pPr>
                      <a:endParaRPr sz="1000" dirty="0">
                        <a:latin typeface="Verdana"/>
                        <a:cs typeface="Verdana"/>
                      </a:endParaRPr>
                    </a:p>
                  </a:txBody>
                  <a:tcPr marL="0" marR="0" marB="0"/>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tc hMerge="1">
                  <a:txBody>
                    <a:bodyPr/>
                    <a:lstStyle/>
                    <a:p>
                      <a:pPr marL="0" algn="ctr" defTabSz="914400" rtl="0" eaLnBrk="1" fontAlgn="ctr" latinLnBrk="0" hangingPunct="1"/>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3716385387"/>
                  </a:ext>
                </a:extLst>
              </a:tr>
              <a:tr h="2404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15.</a:t>
                      </a:r>
                    </a:p>
                  </a:txBody>
                  <a:tcPr anchor="ctr"/>
                </a:tc>
                <a:tc gridSpan="7">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rPr>
                        <a:t>North India WSF Market Analysis</a:t>
                      </a:r>
                      <a:endParaRPr lang="en-IN" sz="1000" b="1" i="0" u="none" strike="noStrike" dirty="0">
                        <a:solidFill>
                          <a:schemeClr val="tx1"/>
                        </a:solidFill>
                        <a:effectLst/>
                        <a:latin typeface="Verdana" panose="020B0604030504040204" pitchFamily="34" charset="0"/>
                        <a:ea typeface="Verdana" panose="020B0604030504040204" pitchFamily="34" charset="0"/>
                      </a:endParaRPr>
                    </a:p>
                  </a:txBody>
                  <a:tcPr anchor="ctr"/>
                </a:tc>
                <a:tc hMerge="1">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North India Phthalic Anhydride Demand Outlook, 2015-2035, By Value &amp; Volume</a:t>
                      </a:r>
                      <a:endParaRPr lang="en-IN"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pPr marL="99060">
                        <a:lnSpc>
                          <a:spcPct val="100000"/>
                        </a:lnSpc>
                        <a:spcBef>
                          <a:spcPts val="360"/>
                        </a:spcBef>
                      </a:pPr>
                      <a:endParaRPr sz="1000" dirty="0">
                        <a:latin typeface="Verdana"/>
                        <a:cs typeface="Verdana"/>
                      </a:endParaRPr>
                    </a:p>
                  </a:txBody>
                  <a:tcPr marL="0" marR="0" marB="0"/>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extLst>
                  <a:ext uri="{0D108BD9-81ED-4DB2-BD59-A6C34878D82A}">
                    <a16:rowId xmlns:a16="http://schemas.microsoft.com/office/drawing/2014/main" val="2302462351"/>
                  </a:ext>
                </a:extLst>
              </a:tr>
              <a:tr h="198431">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tc>
                <a:tc>
                  <a:txBody>
                    <a:bodyPr/>
                    <a:lstStyle/>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15.1.</a:t>
                      </a:r>
                    </a:p>
                  </a:txBody>
                  <a:tcPr marL="9525" marR="9525" marT="9525" marB="0" anchor="ctr"/>
                </a:tc>
                <a:tc gridSpan="6">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By Type &amp; End Use Demand Outlook, 2015-2035, By Value &amp; Volume</a:t>
                      </a:r>
                      <a:endParaRPr lang="en-IN" sz="1000" dirty="0">
                        <a:solidFill>
                          <a:schemeClr val="tx1"/>
                        </a:solidFill>
                        <a:latin typeface="Verdana" panose="020B0604030504040204" pitchFamily="34" charset="0"/>
                        <a:ea typeface="Verdana" panose="020B0604030504040204" pitchFamily="34" charset="0"/>
                      </a:endParaRPr>
                    </a:p>
                  </a:txBody>
                  <a:tcPr marL="9525" marR="9525" marT="9525" marB="0" anchor="ctr"/>
                </a:tc>
                <a:tc hMerge="1">
                  <a:txBody>
                    <a:bodyPr/>
                    <a:lstStyle/>
                    <a:p>
                      <a:endParaRPr lang="en-IN"/>
                    </a:p>
                  </a:txBody>
                  <a:tcPr/>
                </a:tc>
                <a:tc hMerge="1">
                  <a:txBody>
                    <a:bodyPr/>
                    <a:lstStyle/>
                    <a:p>
                      <a:pPr marL="99060">
                        <a:lnSpc>
                          <a:spcPct val="100000"/>
                        </a:lnSpc>
                        <a:spcBef>
                          <a:spcPts val="360"/>
                        </a:spcBef>
                      </a:pPr>
                      <a:endParaRPr sz="1000" dirty="0">
                        <a:latin typeface="Verdana"/>
                        <a:cs typeface="Verdana"/>
                      </a:endParaRPr>
                    </a:p>
                  </a:txBody>
                  <a:tcPr marL="0" marR="0" marB="0"/>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tc hMerge="1">
                  <a:txBody>
                    <a:bodyPr/>
                    <a:lstStyle/>
                    <a:p>
                      <a:pPr marL="0" algn="ctr" defTabSz="914400" rtl="0" eaLnBrk="1" fontAlgn="ctr" latinLnBrk="0" hangingPunct="1"/>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800252939"/>
                  </a:ext>
                </a:extLst>
              </a:tr>
              <a:tr h="2404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16.</a:t>
                      </a:r>
                    </a:p>
                  </a:txBody>
                  <a:tcPr anchor="ctr"/>
                </a:tc>
                <a:tc gridSpan="7">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rPr>
                        <a:t>East India WSF Market Analysis</a:t>
                      </a:r>
                      <a:endParaRPr lang="en-IN" sz="1000" b="1" i="0" u="none" strike="noStrike" dirty="0">
                        <a:solidFill>
                          <a:schemeClr val="tx1"/>
                        </a:solidFill>
                        <a:effectLst/>
                        <a:latin typeface="Verdana" panose="020B0604030504040204" pitchFamily="34" charset="0"/>
                        <a:ea typeface="Verdana" panose="020B0604030504040204" pitchFamily="34" charset="0"/>
                      </a:endParaRPr>
                    </a:p>
                  </a:txBody>
                  <a:tcPr anchor="ctr"/>
                </a:tc>
                <a:tc hMerge="1">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North India Phthalic Anhydride Demand Outlook, 2015-2035, By Value &amp; Volume</a:t>
                      </a:r>
                      <a:endParaRPr lang="en-IN"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IN" dirty="0"/>
                    </a:p>
                  </a:txBody>
                  <a:tcPr/>
                </a:tc>
                <a:tc hMerge="1">
                  <a:txBody>
                    <a:bodyPr/>
                    <a:lstStyle/>
                    <a:p>
                      <a:endParaRPr lang="en-IN"/>
                    </a:p>
                  </a:txBody>
                  <a:tcPr/>
                </a:tc>
                <a:tc hMerge="1">
                  <a:txBody>
                    <a:bodyPr/>
                    <a:lstStyle/>
                    <a:p>
                      <a:pPr marL="99060">
                        <a:lnSpc>
                          <a:spcPct val="100000"/>
                        </a:lnSpc>
                        <a:spcBef>
                          <a:spcPts val="360"/>
                        </a:spcBef>
                      </a:pPr>
                      <a:endParaRPr sz="1000" dirty="0">
                        <a:latin typeface="Verdana"/>
                        <a:cs typeface="Verdana"/>
                      </a:endParaRPr>
                    </a:p>
                  </a:txBody>
                  <a:tcPr marL="0" marR="0" marB="0"/>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extLst>
                  <a:ext uri="{0D108BD9-81ED-4DB2-BD59-A6C34878D82A}">
                    <a16:rowId xmlns:a16="http://schemas.microsoft.com/office/drawing/2014/main" val="176612038"/>
                  </a:ext>
                </a:extLst>
              </a:tr>
              <a:tr h="240413">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tc>
                <a:tc>
                  <a:txBody>
                    <a:bodyPr/>
                    <a:lstStyle/>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16.1.</a:t>
                      </a:r>
                    </a:p>
                  </a:txBody>
                  <a:tcPr marL="9525" marR="9525" marT="9525" marB="0" anchor="ctr"/>
                </a:tc>
                <a:tc gridSpan="6">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By Type &amp; End Use Demand Outlook, 2015-2035, By Value &amp; Volume</a:t>
                      </a:r>
                      <a:endParaRPr lang="en-IN" sz="1000" dirty="0">
                        <a:solidFill>
                          <a:schemeClr val="tx1"/>
                        </a:solidFill>
                        <a:latin typeface="Verdana" panose="020B0604030504040204" pitchFamily="34" charset="0"/>
                        <a:ea typeface="Verdana" panose="020B0604030504040204" pitchFamily="34" charset="0"/>
                      </a:endParaRPr>
                    </a:p>
                  </a:txBody>
                  <a:tcPr marL="9525" marR="9525" marT="9525" marB="0" anchor="ctr"/>
                </a:tc>
                <a:tc hMerge="1">
                  <a:txBody>
                    <a:bodyPr/>
                    <a:lstStyle/>
                    <a:p>
                      <a:endParaRPr lang="en-IN"/>
                    </a:p>
                  </a:txBody>
                  <a:tcPr/>
                </a:tc>
                <a:tc hMerge="1">
                  <a:txBody>
                    <a:bodyPr/>
                    <a:lstStyle/>
                    <a:p>
                      <a:pPr marL="99060">
                        <a:lnSpc>
                          <a:spcPct val="100000"/>
                        </a:lnSpc>
                        <a:spcBef>
                          <a:spcPts val="360"/>
                        </a:spcBef>
                      </a:pPr>
                      <a:endParaRPr sz="1000" dirty="0">
                        <a:latin typeface="Verdana"/>
                        <a:cs typeface="Verdana"/>
                      </a:endParaRPr>
                    </a:p>
                  </a:txBody>
                  <a:tcPr marL="0" marR="0" marB="0"/>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tc hMerge="1">
                  <a:txBody>
                    <a:bodyPr/>
                    <a:lstStyle/>
                    <a:p>
                      <a:pPr marL="0" algn="ctr" defTabSz="914400" rtl="0" eaLnBrk="1" fontAlgn="ctr" latinLnBrk="0" hangingPunct="1"/>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extLst>
                  <a:ext uri="{0D108BD9-81ED-4DB2-BD59-A6C34878D82A}">
                    <a16:rowId xmlns:a16="http://schemas.microsoft.com/office/drawing/2014/main" val="3381685514"/>
                  </a:ext>
                </a:extLst>
              </a:tr>
            </a:tbl>
          </a:graphicData>
        </a:graphic>
      </p:graphicFrame>
      <p:graphicFrame>
        <p:nvGraphicFramePr>
          <p:cNvPr id="8" name="Table 8">
            <a:extLst>
              <a:ext uri="{FF2B5EF4-FFF2-40B4-BE49-F238E27FC236}">
                <a16:creationId xmlns:a16="http://schemas.microsoft.com/office/drawing/2014/main" id="{D326A232-9ED5-7328-64B4-9698775B23B2}"/>
              </a:ext>
            </a:extLst>
          </p:cNvPr>
          <p:cNvGraphicFramePr>
            <a:graphicFrameLocks noGrp="1"/>
          </p:cNvGraphicFramePr>
          <p:nvPr>
            <p:extLst>
              <p:ext uri="{D42A27DB-BD31-4B8C-83A1-F6EECF244321}">
                <p14:modId xmlns:p14="http://schemas.microsoft.com/office/powerpoint/2010/main" val="3913375982"/>
              </p:ext>
            </p:extLst>
          </p:nvPr>
        </p:nvGraphicFramePr>
        <p:xfrm>
          <a:off x="8078801" y="486782"/>
          <a:ext cx="919022" cy="6138386"/>
        </p:xfrm>
        <a:graphic>
          <a:graphicData uri="http://schemas.openxmlformats.org/drawingml/2006/table">
            <a:tbl>
              <a:tblPr firstRow="1" bandRow="1">
                <a:tableStyleId>{F5AB1C69-6EDB-4FF4-983F-18BD219EF322}</a:tableStyleId>
              </a:tblPr>
              <a:tblGrid>
                <a:gridCol w="919022">
                  <a:extLst>
                    <a:ext uri="{9D8B030D-6E8A-4147-A177-3AD203B41FA5}">
                      <a16:colId xmlns:a16="http://schemas.microsoft.com/office/drawing/2014/main" val="3340526444"/>
                    </a:ext>
                  </a:extLst>
                </a:gridCol>
              </a:tblGrid>
              <a:tr h="122818">
                <a:tc>
                  <a:txBody>
                    <a:bodyPr/>
                    <a:lstStyle/>
                    <a:p>
                      <a:r>
                        <a:rPr lang="en-US" sz="1000" dirty="0">
                          <a:latin typeface="Verdana" panose="020B0604030504040204" pitchFamily="34" charset="0"/>
                          <a:ea typeface="Verdana" panose="020B0604030504040204" pitchFamily="34" charset="0"/>
                        </a:rPr>
                        <a:t>Page No.</a:t>
                      </a:r>
                      <a:endParaRPr lang="en-IN" sz="1000" dirty="0">
                        <a:latin typeface="Verdana" panose="020B0604030504040204" pitchFamily="34" charset="0"/>
                        <a:ea typeface="Verdana" panose="020B0604030504040204" pitchFamily="34" charset="0"/>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9D18E"/>
                    </a:solidFill>
                  </a:tcPr>
                </a:tc>
                <a:extLst>
                  <a:ext uri="{0D108BD9-81ED-4DB2-BD59-A6C34878D82A}">
                    <a16:rowId xmlns:a16="http://schemas.microsoft.com/office/drawing/2014/main" val="3813079007"/>
                  </a:ext>
                </a:extLst>
              </a:tr>
              <a:tr h="248072">
                <a:tc>
                  <a:txBody>
                    <a:bodyPr/>
                    <a:lstStyle/>
                    <a:p>
                      <a:pPr algn="ctr"/>
                      <a:r>
                        <a:rPr lang="en-US" sz="1000" dirty="0">
                          <a:latin typeface="Verdana" panose="020B0604030504040204" pitchFamily="34" charset="0"/>
                          <a:ea typeface="Verdana" panose="020B0604030504040204" pitchFamily="34" charset="0"/>
                        </a:rPr>
                        <a:t>42</a:t>
                      </a: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8484176"/>
                  </a:ext>
                </a:extLst>
              </a:tr>
              <a:tr h="248072">
                <a:tc>
                  <a:txBody>
                    <a:bodyPr/>
                    <a:lstStyle/>
                    <a:p>
                      <a:pPr algn="ct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3933145"/>
                  </a:ext>
                </a:extLst>
              </a:tr>
              <a:tr h="248072">
                <a:tc>
                  <a:txBody>
                    <a:bodyPr/>
                    <a:lstStyle/>
                    <a:p>
                      <a:pPr algn="ct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2475238"/>
                  </a:ext>
                </a:extLst>
              </a:tr>
              <a:tr h="375777">
                <a:tc>
                  <a:txBody>
                    <a:bodyPr/>
                    <a:lstStyle/>
                    <a:p>
                      <a:pPr algn="ctr"/>
                      <a:r>
                        <a:rPr lang="en-US" sz="1000" dirty="0">
                          <a:latin typeface="Verdana" panose="020B0604030504040204" pitchFamily="34" charset="0"/>
                          <a:ea typeface="Verdana" panose="020B0604030504040204" pitchFamily="34" charset="0"/>
                        </a:rPr>
                        <a:t>50</a:t>
                      </a: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3913054"/>
                  </a:ext>
                </a:extLst>
              </a:tr>
              <a:tr h="375777">
                <a:tc>
                  <a:txBody>
                    <a:bodyPr/>
                    <a:lstStyle/>
                    <a:p>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1779000"/>
                  </a:ext>
                </a:extLst>
              </a:tr>
              <a:tr h="375777">
                <a:tc>
                  <a:txBody>
                    <a:bodyPr/>
                    <a:lstStyle/>
                    <a:p>
                      <a:pPr algn="ct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0685350"/>
                  </a:ext>
                </a:extLst>
              </a:tr>
              <a:tr h="375777">
                <a:tc>
                  <a:txBody>
                    <a:bodyPr/>
                    <a:lstStyle/>
                    <a:p>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673769"/>
                  </a:ext>
                </a:extLst>
              </a:tr>
              <a:tr h="375777">
                <a:tc>
                  <a:txBody>
                    <a:bodyPr/>
                    <a:lstStyle/>
                    <a:p>
                      <a:pPr algn="ctr"/>
                      <a:r>
                        <a:rPr lang="en-US" sz="1000" dirty="0">
                          <a:latin typeface="Verdana" panose="020B0604030504040204" pitchFamily="34" charset="0"/>
                          <a:ea typeface="Verdana" panose="020B0604030504040204" pitchFamily="34" charset="0"/>
                        </a:rPr>
                        <a:t>62</a:t>
                      </a: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7061915"/>
                  </a:ext>
                </a:extLst>
              </a:tr>
              <a:tr h="375777">
                <a:tc>
                  <a:txBody>
                    <a:bodyPr/>
                    <a:lstStyle/>
                    <a:p>
                      <a:pPr algn="ct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363796"/>
                  </a:ext>
                </a:extLst>
              </a:tr>
              <a:tr h="375777">
                <a:tc>
                  <a:txBody>
                    <a:bodyPr/>
                    <a:lstStyle/>
                    <a:p>
                      <a:pPr algn="ct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7641714"/>
                  </a:ext>
                </a:extLst>
              </a:tr>
              <a:tr h="375777">
                <a:tc>
                  <a:txBody>
                    <a:bodyPr/>
                    <a:lstStyle/>
                    <a:p>
                      <a:pPr algn="ct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2416515"/>
                  </a:ext>
                </a:extLst>
              </a:tr>
              <a:tr h="265229">
                <a:tc>
                  <a:txBody>
                    <a:bodyPr/>
                    <a:lstStyle/>
                    <a:p>
                      <a:pPr algn="ct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349927"/>
                  </a:ext>
                </a:extLst>
              </a:tr>
              <a:tr h="375777">
                <a:tc>
                  <a:txBody>
                    <a:bodyPr/>
                    <a:lstStyle/>
                    <a:p>
                      <a:pPr algn="ctr"/>
                      <a:r>
                        <a:rPr lang="en-US" sz="1000" dirty="0">
                          <a:latin typeface="Verdana" panose="020B0604030504040204" pitchFamily="34" charset="0"/>
                          <a:ea typeface="Verdana" panose="020B0604030504040204" pitchFamily="34" charset="0"/>
                        </a:rPr>
                        <a:t>79</a:t>
                      </a: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8016814"/>
                  </a:ext>
                </a:extLst>
              </a:tr>
              <a:tr h="375777">
                <a:tc>
                  <a:txBody>
                    <a:bodyPr/>
                    <a:lstStyle/>
                    <a:p>
                      <a:pPr algn="ct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2007267"/>
                  </a:ext>
                </a:extLst>
              </a:tr>
              <a:tr h="375777">
                <a:tc>
                  <a:txBody>
                    <a:bodyPr/>
                    <a:lstStyle/>
                    <a:p>
                      <a:pPr algn="ctr"/>
                      <a:r>
                        <a:rPr lang="en-US" sz="1000" dirty="0">
                          <a:latin typeface="Verdana" panose="020B0604030504040204" pitchFamily="34" charset="0"/>
                          <a:ea typeface="Verdana" panose="020B0604030504040204" pitchFamily="34" charset="0"/>
                        </a:rPr>
                        <a:t>85</a:t>
                      </a: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9805181"/>
                  </a:ext>
                </a:extLst>
              </a:tr>
              <a:tr h="375777">
                <a:tc>
                  <a:txBody>
                    <a:bodyPr/>
                    <a:lstStyle/>
                    <a:p>
                      <a:pPr algn="ctr"/>
                      <a:r>
                        <a:rPr lang="en-US" sz="1000" dirty="0">
                          <a:latin typeface="Verdana" panose="020B0604030504040204" pitchFamily="34" charset="0"/>
                          <a:ea typeface="Verdana" panose="020B0604030504040204" pitchFamily="34" charset="0"/>
                        </a:rPr>
                        <a:t>91</a:t>
                      </a: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5298918"/>
                  </a:ext>
                </a:extLst>
              </a:tr>
              <a:tr h="375777">
                <a:tc>
                  <a:txBody>
                    <a:bodyPr/>
                    <a:lstStyle/>
                    <a:p>
                      <a:pPr algn="ctr"/>
                      <a:r>
                        <a:rPr lang="en-US" sz="1000" dirty="0">
                          <a:latin typeface="Verdana" panose="020B0604030504040204" pitchFamily="34" charset="0"/>
                          <a:ea typeface="Verdana" panose="020B0604030504040204" pitchFamily="34" charset="0"/>
                        </a:rPr>
                        <a:t>97</a:t>
                      </a: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8177637"/>
                  </a:ext>
                </a:extLst>
              </a:tr>
            </a:tbl>
          </a:graphicData>
        </a:graphic>
      </p:graphicFrame>
      <p:sp>
        <p:nvSpPr>
          <p:cNvPr id="9" name="object 6">
            <a:extLst>
              <a:ext uri="{FF2B5EF4-FFF2-40B4-BE49-F238E27FC236}">
                <a16:creationId xmlns:a16="http://schemas.microsoft.com/office/drawing/2014/main" id="{B142E76F-4A1C-B4A5-2919-BBEDD5D911C9}"/>
              </a:ext>
            </a:extLst>
          </p:cNvPr>
          <p:cNvSpPr txBox="1">
            <a:spLocks noGrp="1"/>
          </p:cNvSpPr>
          <p:nvPr>
            <p:ph type="ftr" sz="quarter" idx="5"/>
          </p:nvPr>
        </p:nvSpPr>
        <p:spPr>
          <a:xfrm>
            <a:off x="181515" y="6706033"/>
            <a:ext cx="628650" cy="197490"/>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0" normalizeH="0" baseline="0" noProof="0">
                <a:ln>
                  <a:noFill/>
                </a:ln>
                <a:solidFill>
                  <a:prstClr val="white"/>
                </a:solidFill>
                <a:effectLst/>
                <a:uLnTx/>
                <a:uFillTx/>
                <a:latin typeface="Verdana"/>
                <a:ea typeface="+mn-ea"/>
              </a:rPr>
              <a:t>©</a:t>
            </a:r>
            <a:r>
              <a:rPr kumimoji="0" sz="600" b="0" i="0" u="none" strike="noStrike" kern="1200" cap="none" spc="-50" normalizeH="0" baseline="0" noProof="0">
                <a:ln>
                  <a:noFill/>
                </a:ln>
                <a:solidFill>
                  <a:prstClr val="white"/>
                </a:solidFill>
                <a:effectLst/>
                <a:uLnTx/>
                <a:uFillTx/>
                <a:latin typeface="Verdana"/>
                <a:ea typeface="+mn-ea"/>
              </a:rPr>
              <a:t> </a:t>
            </a:r>
            <a:r>
              <a:rPr kumimoji="0" sz="600" b="0" i="0" u="none" strike="noStrike" kern="1200" cap="none" spc="-5" normalizeH="0" baseline="0" noProof="0">
                <a:ln>
                  <a:noFill/>
                </a:ln>
                <a:solidFill>
                  <a:prstClr val="white"/>
                </a:solidFill>
                <a:effectLst/>
                <a:uLnTx/>
                <a:uFillTx/>
                <a:latin typeface="Verdana"/>
                <a:ea typeface="+mn-ea"/>
              </a:rPr>
              <a:t>ChemAnalyst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600" b="0" i="0" u="none" strike="noStrike" kern="1200" cap="none" spc="-5" normalizeH="0" baseline="0" noProof="0" dirty="0">
              <a:ln>
                <a:noFill/>
              </a:ln>
              <a:solidFill>
                <a:prstClr val="white"/>
              </a:solidFill>
              <a:effectLst/>
              <a:uLnTx/>
              <a:uFillTx/>
              <a:latin typeface="Verdana"/>
              <a:ea typeface="+mn-ea"/>
            </a:endParaRPr>
          </a:p>
        </p:txBody>
      </p:sp>
      <p:sp>
        <p:nvSpPr>
          <p:cNvPr id="10" name="object 4">
            <a:extLst>
              <a:ext uri="{FF2B5EF4-FFF2-40B4-BE49-F238E27FC236}">
                <a16:creationId xmlns:a16="http://schemas.microsoft.com/office/drawing/2014/main" id="{ED7FFF71-667F-9A3E-9EBE-41F7D36278B8}"/>
              </a:ext>
            </a:extLst>
          </p:cNvPr>
          <p:cNvSpPr txBox="1"/>
          <p:nvPr/>
        </p:nvSpPr>
        <p:spPr>
          <a:xfrm>
            <a:off x="452424" y="198501"/>
            <a:ext cx="2747976" cy="291105"/>
          </a:xfrm>
          <a:prstGeom prst="rect">
            <a:avLst/>
          </a:prstGeom>
        </p:spPr>
        <p:txBody>
          <a:bodyPr vert="horz" wrap="square" lIns="0" tIns="13970" rIns="0" bIns="0" rtlCol="0">
            <a:spAutoFit/>
          </a:bodyPr>
          <a:lstStyle/>
          <a:p>
            <a:pPr marR="0" lvl="0" indent="0" fontAlgn="auto">
              <a:lnSpc>
                <a:spcPct val="100000"/>
              </a:lnSpc>
              <a:spcBef>
                <a:spcPts val="110"/>
              </a:spcBef>
              <a:spcAft>
                <a:spcPts val="0"/>
              </a:spcAft>
              <a:buClrTx/>
              <a:buSzTx/>
              <a:buFontTx/>
              <a:buNone/>
              <a:tabLst/>
              <a:defRPr/>
            </a:pPr>
            <a:r>
              <a:rPr b="1" dirty="0"/>
              <a:t>Table of Contents</a:t>
            </a:r>
          </a:p>
        </p:txBody>
      </p:sp>
    </p:spTree>
    <p:extLst>
      <p:ext uri="{BB962C8B-B14F-4D97-AF65-F5344CB8AC3E}">
        <p14:creationId xmlns:p14="http://schemas.microsoft.com/office/powerpoint/2010/main" val="713125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38578" y="183405"/>
            <a:ext cx="7862888" cy="246221"/>
          </a:xfrm>
        </p:spPr>
        <p:txBody>
          <a:bodyPr wrap="square" lIns="0" tIns="0" rIns="0" bIns="0">
            <a:spAutoFit/>
          </a:bodyPr>
          <a:lstStyle/>
          <a:p>
            <a:pPr algn="l" rtl="0"/>
            <a:r>
              <a:rPr lang="en-US" sz="1600" b="1" dirty="0">
                <a:solidFill>
                  <a:prstClr val="black"/>
                </a:solidFill>
                <a:latin typeface="Arial" panose="020B0604020202020204" pitchFamily="34" charset="0"/>
                <a:cs typeface="Arial" panose="020B0604020202020204" pitchFamily="34" charset="0"/>
              </a:rPr>
              <a:t>Global Water Soluble Fertilizer </a:t>
            </a:r>
            <a:r>
              <a:rPr lang="en-IN" sz="1600" b="1" dirty="0">
                <a:solidFill>
                  <a:prstClr val="black"/>
                </a:solidFill>
                <a:latin typeface="Arial" panose="020B0604020202020204" pitchFamily="34" charset="0"/>
                <a:cs typeface="Arial" panose="020B0604020202020204" pitchFamily="34" charset="0"/>
              </a:rPr>
              <a:t>Market Share, By Region</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6" y="658135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30</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71543F2-FBEB-4D11-9837-191AD1F4C983}"/>
              </a:ext>
            </a:extLst>
          </p:cNvPr>
          <p:cNvSpPr txBox="1"/>
          <p:nvPr/>
        </p:nvSpPr>
        <p:spPr>
          <a:xfrm>
            <a:off x="31230" y="656408"/>
            <a:ext cx="9296400" cy="403877"/>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3: Global Water Soluble Fertilizer Market Share, By Region</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(Kilotonnes) , 2017-2035F</a:t>
            </a:r>
          </a:p>
        </p:txBody>
      </p:sp>
      <p:graphicFrame>
        <p:nvGraphicFramePr>
          <p:cNvPr id="15" name="Table 14">
            <a:extLst>
              <a:ext uri="{FF2B5EF4-FFF2-40B4-BE49-F238E27FC236}">
                <a16:creationId xmlns:a16="http://schemas.microsoft.com/office/drawing/2014/main" id="{524CF2D2-7B50-461E-9F4A-0F9BCE6C23E6}"/>
              </a:ext>
            </a:extLst>
          </p:cNvPr>
          <p:cNvGraphicFramePr>
            <a:graphicFrameLocks noGrp="1"/>
          </p:cNvGraphicFramePr>
          <p:nvPr/>
        </p:nvGraphicFramePr>
        <p:xfrm>
          <a:off x="132586" y="1285450"/>
          <a:ext cx="8900291" cy="5243017"/>
        </p:xfrm>
        <a:graphic>
          <a:graphicData uri="http://schemas.openxmlformats.org/drawingml/2006/table">
            <a:tbl>
              <a:tblPr>
                <a:tableStyleId>{5940675A-B579-460E-94D1-54222C63F5DA}</a:tableStyleId>
              </a:tblPr>
              <a:tblGrid>
                <a:gridCol w="1487834">
                  <a:extLst>
                    <a:ext uri="{9D8B030D-6E8A-4147-A177-3AD203B41FA5}">
                      <a16:colId xmlns:a16="http://schemas.microsoft.com/office/drawing/2014/main" val="2546617345"/>
                    </a:ext>
                  </a:extLst>
                </a:gridCol>
                <a:gridCol w="570189">
                  <a:extLst>
                    <a:ext uri="{9D8B030D-6E8A-4147-A177-3AD203B41FA5}">
                      <a16:colId xmlns:a16="http://schemas.microsoft.com/office/drawing/2014/main" val="82170870"/>
                    </a:ext>
                  </a:extLst>
                </a:gridCol>
                <a:gridCol w="570189">
                  <a:extLst>
                    <a:ext uri="{9D8B030D-6E8A-4147-A177-3AD203B41FA5}">
                      <a16:colId xmlns:a16="http://schemas.microsoft.com/office/drawing/2014/main" val="3380243027"/>
                    </a:ext>
                  </a:extLst>
                </a:gridCol>
                <a:gridCol w="570189">
                  <a:extLst>
                    <a:ext uri="{9D8B030D-6E8A-4147-A177-3AD203B41FA5}">
                      <a16:colId xmlns:a16="http://schemas.microsoft.com/office/drawing/2014/main" val="1124059270"/>
                    </a:ext>
                  </a:extLst>
                </a:gridCol>
                <a:gridCol w="570189">
                  <a:extLst>
                    <a:ext uri="{9D8B030D-6E8A-4147-A177-3AD203B41FA5}">
                      <a16:colId xmlns:a16="http://schemas.microsoft.com/office/drawing/2014/main" val="1570585755"/>
                    </a:ext>
                  </a:extLst>
                </a:gridCol>
                <a:gridCol w="570189">
                  <a:extLst>
                    <a:ext uri="{9D8B030D-6E8A-4147-A177-3AD203B41FA5}">
                      <a16:colId xmlns:a16="http://schemas.microsoft.com/office/drawing/2014/main" val="2200060425"/>
                    </a:ext>
                  </a:extLst>
                </a:gridCol>
                <a:gridCol w="570189">
                  <a:extLst>
                    <a:ext uri="{9D8B030D-6E8A-4147-A177-3AD203B41FA5}">
                      <a16:colId xmlns:a16="http://schemas.microsoft.com/office/drawing/2014/main" val="4288938939"/>
                    </a:ext>
                  </a:extLst>
                </a:gridCol>
                <a:gridCol w="570189">
                  <a:extLst>
                    <a:ext uri="{9D8B030D-6E8A-4147-A177-3AD203B41FA5}">
                      <a16:colId xmlns:a16="http://schemas.microsoft.com/office/drawing/2014/main" val="4085010043"/>
                    </a:ext>
                  </a:extLst>
                </a:gridCol>
                <a:gridCol w="570189">
                  <a:extLst>
                    <a:ext uri="{9D8B030D-6E8A-4147-A177-3AD203B41FA5}">
                      <a16:colId xmlns:a16="http://schemas.microsoft.com/office/drawing/2014/main" val="1088827350"/>
                    </a:ext>
                  </a:extLst>
                </a:gridCol>
                <a:gridCol w="570189">
                  <a:extLst>
                    <a:ext uri="{9D8B030D-6E8A-4147-A177-3AD203B41FA5}">
                      <a16:colId xmlns:a16="http://schemas.microsoft.com/office/drawing/2014/main" val="1888239691"/>
                    </a:ext>
                  </a:extLst>
                </a:gridCol>
                <a:gridCol w="570189">
                  <a:extLst>
                    <a:ext uri="{9D8B030D-6E8A-4147-A177-3AD203B41FA5}">
                      <a16:colId xmlns:a16="http://schemas.microsoft.com/office/drawing/2014/main" val="3167858240"/>
                    </a:ext>
                  </a:extLst>
                </a:gridCol>
                <a:gridCol w="570189">
                  <a:extLst>
                    <a:ext uri="{9D8B030D-6E8A-4147-A177-3AD203B41FA5}">
                      <a16:colId xmlns:a16="http://schemas.microsoft.com/office/drawing/2014/main" val="4235249343"/>
                    </a:ext>
                  </a:extLst>
                </a:gridCol>
                <a:gridCol w="570189">
                  <a:extLst>
                    <a:ext uri="{9D8B030D-6E8A-4147-A177-3AD203B41FA5}">
                      <a16:colId xmlns:a16="http://schemas.microsoft.com/office/drawing/2014/main" val="371118774"/>
                    </a:ext>
                  </a:extLst>
                </a:gridCol>
                <a:gridCol w="570189">
                  <a:extLst>
                    <a:ext uri="{9D8B030D-6E8A-4147-A177-3AD203B41FA5}">
                      <a16:colId xmlns:a16="http://schemas.microsoft.com/office/drawing/2014/main" val="1561842016"/>
                    </a:ext>
                  </a:extLst>
                </a:gridCol>
              </a:tblGrid>
              <a:tr h="403309">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03309">
                <a:tc rowSpan="2">
                  <a:txBody>
                    <a:bodyPr/>
                    <a:lstStyle/>
                    <a:p>
                      <a:pPr algn="ctr" fontAlgn="ctr"/>
                      <a:r>
                        <a:rPr lang="en-IN" sz="1100" b="0" i="0" u="none" strike="noStrike" dirty="0">
                          <a:solidFill>
                            <a:srgbClr val="000000"/>
                          </a:solidFill>
                          <a:effectLst/>
                          <a:latin typeface="Calibri" panose="020F0502020204030204" pitchFamily="34" charset="0"/>
                        </a:rPr>
                        <a:t>Asia Pacific</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1403.89</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1499.84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1600.32</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1703.16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1821.94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1951.60</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2086.30</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2230.47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2380.81</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2543.91</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2704.71</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3568.87</a:t>
                      </a:r>
                    </a:p>
                  </a:txBody>
                  <a:tcPr marL="9525" marR="9525" marT="9525" marB="0" anchor="ctr"/>
                </a:tc>
                <a:extLst>
                  <a:ext uri="{0D108BD9-81ED-4DB2-BD59-A6C34878D82A}">
                    <a16:rowId xmlns:a16="http://schemas.microsoft.com/office/drawing/2014/main" val="2833964604"/>
                  </a:ext>
                </a:extLst>
              </a:tr>
              <a:tr h="40330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1100" b="0" i="0" u="none" strike="noStrike" dirty="0">
                          <a:solidFill>
                            <a:srgbClr val="000000"/>
                          </a:solidFill>
                          <a:effectLst/>
                          <a:latin typeface="Calibri" panose="020F0502020204030204" pitchFamily="34" charset="0"/>
                        </a:rPr>
                        <a:t>1198.19</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1253.62</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1327.72</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1409.66</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1499.75</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1599.65</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1704.28</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1813.52</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1927.02</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2044.14</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2163.65</a:t>
                      </a:r>
                    </a:p>
                  </a:txBody>
                  <a:tcPr marL="9525" marR="9525" marT="9525" marB="0" anchor="ctr"/>
                </a:tc>
                <a:tc>
                  <a:txBody>
                    <a:bodyPr/>
                    <a:lstStyle/>
                    <a:p>
                      <a:pPr algn="ctr" fontAlgn="ctr"/>
                      <a:r>
                        <a:rPr lang="en-IN" sz="1100" b="0" i="0" u="none" strike="noStrike" dirty="0">
                          <a:solidFill>
                            <a:srgbClr val="000000"/>
                          </a:solidFill>
                          <a:effectLst/>
                          <a:latin typeface="Calibri" panose="020F0502020204030204" pitchFamily="34" charset="0"/>
                        </a:rPr>
                        <a:t>2798.12</a:t>
                      </a:r>
                    </a:p>
                  </a:txBody>
                  <a:tcPr marL="9525" marR="9525" marT="9525" marB="0" anchor="ctr"/>
                </a:tc>
                <a:extLst>
                  <a:ext uri="{0D108BD9-81ED-4DB2-BD59-A6C34878D82A}">
                    <a16:rowId xmlns:a16="http://schemas.microsoft.com/office/drawing/2014/main" val="1372216856"/>
                  </a:ext>
                </a:extLst>
              </a:tr>
              <a:tr h="403309">
                <a:tc rowSpan="2">
                  <a:txBody>
                    <a:bodyPr/>
                    <a:lstStyle/>
                    <a:p>
                      <a:pPr algn="ctr" fontAlgn="ctr"/>
                      <a:r>
                        <a:rPr lang="en-IN" sz="1100" b="0" i="0" u="none" strike="noStrike" dirty="0">
                          <a:solidFill>
                            <a:srgbClr val="000000"/>
                          </a:solidFill>
                          <a:effectLst/>
                          <a:latin typeface="Calibri" panose="020F0502020204030204" pitchFamily="34" charset="0"/>
                        </a:rPr>
                        <a:t>Europe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1145.60</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1226.85</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1309.83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1394.83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1492.98</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1600.18</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1711.62</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1830.96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1955.49</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2090.66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2224.08</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2942.94</a:t>
                      </a:r>
                    </a:p>
                  </a:txBody>
                  <a:tcPr marL="9525" marR="9525" marT="9525" marB="0" anchor="ctr"/>
                </a:tc>
                <a:extLst>
                  <a:ext uri="{0D108BD9-81ED-4DB2-BD59-A6C34878D82A}">
                    <a16:rowId xmlns:a16="http://schemas.microsoft.com/office/drawing/2014/main" val="2259304797"/>
                  </a:ext>
                </a:extLst>
              </a:tr>
              <a:tr h="40330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1100" b="0" i="0" u="none" strike="noStrike" dirty="0">
                          <a:solidFill>
                            <a:srgbClr val="000000"/>
                          </a:solidFill>
                          <a:effectLst/>
                          <a:latin typeface="Calibri" panose="020F0502020204030204" pitchFamily="34" charset="0"/>
                        </a:rPr>
                        <a:t>846.56</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889.33</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942.84</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1002.03</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1067.13</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1139.34</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1215.05</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1294.19</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1376.52</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1461.60</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1548.54</a:t>
                      </a:r>
                    </a:p>
                  </a:txBody>
                  <a:tcPr marL="9525" marR="9525" marT="9525" marB="0" anchor="ctr"/>
                </a:tc>
                <a:tc>
                  <a:txBody>
                    <a:bodyPr/>
                    <a:lstStyle/>
                    <a:p>
                      <a:pPr algn="ctr" fontAlgn="ctr"/>
                      <a:r>
                        <a:rPr lang="en-IN" sz="1100" b="0" i="0" u="none" strike="noStrike" dirty="0">
                          <a:solidFill>
                            <a:srgbClr val="000000"/>
                          </a:solidFill>
                          <a:effectLst/>
                          <a:latin typeface="Calibri" panose="020F0502020204030204" pitchFamily="34" charset="0"/>
                        </a:rPr>
                        <a:t>2012.11</a:t>
                      </a:r>
                    </a:p>
                  </a:txBody>
                  <a:tcPr marL="9525" marR="9525" marT="9525" marB="0" anchor="ctr"/>
                </a:tc>
                <a:extLst>
                  <a:ext uri="{0D108BD9-81ED-4DB2-BD59-A6C34878D82A}">
                    <a16:rowId xmlns:a16="http://schemas.microsoft.com/office/drawing/2014/main" val="3399116827"/>
                  </a:ext>
                </a:extLst>
              </a:tr>
              <a:tr h="403309">
                <a:tc rowSpan="2">
                  <a:txBody>
                    <a:bodyPr/>
                    <a:lstStyle/>
                    <a:p>
                      <a:pPr algn="ctr" fontAlgn="ctr"/>
                      <a:r>
                        <a:rPr lang="en-IN" sz="1100" b="0" i="0" u="none" strike="noStrike" dirty="0">
                          <a:solidFill>
                            <a:srgbClr val="000000"/>
                          </a:solidFill>
                          <a:effectLst/>
                          <a:latin typeface="Calibri" panose="020F0502020204030204" pitchFamily="34" charset="0"/>
                        </a:rPr>
                        <a:t>North America</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460.87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479.87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508.73</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537.93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571.73</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608.46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646.25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686.42</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727.92</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772.73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816.21</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1042.12</a:t>
                      </a:r>
                    </a:p>
                  </a:txBody>
                  <a:tcPr marL="9525" marR="9525" marT="9525" marB="0" anchor="ctr"/>
                </a:tc>
                <a:extLst>
                  <a:ext uri="{0D108BD9-81ED-4DB2-BD59-A6C34878D82A}">
                    <a16:rowId xmlns:a16="http://schemas.microsoft.com/office/drawing/2014/main" val="1110602595"/>
                  </a:ext>
                </a:extLst>
              </a:tr>
              <a:tr h="40330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1100" b="0" i="0" u="none" strike="noStrike" dirty="0">
                          <a:solidFill>
                            <a:srgbClr val="000000"/>
                          </a:solidFill>
                          <a:effectLst/>
                          <a:latin typeface="Calibri" panose="020F0502020204030204" pitchFamily="34" charset="0"/>
                        </a:rPr>
                        <a:t>318.69</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324.19</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340.94</a:t>
                      </a:r>
                    </a:p>
                  </a:txBody>
                  <a:tcPr marL="9525" marR="9525" marT="9525" marB="0" anchor="ctr"/>
                </a:tc>
                <a:tc>
                  <a:txBody>
                    <a:bodyPr/>
                    <a:lstStyle/>
                    <a:p>
                      <a:pPr algn="ctr" fontAlgn="ctr"/>
                      <a:r>
                        <a:rPr lang="en-IN" sz="1100" b="0" i="0" u="none" strike="noStrike" dirty="0">
                          <a:solidFill>
                            <a:srgbClr val="000000"/>
                          </a:solidFill>
                          <a:effectLst/>
                          <a:latin typeface="Calibri" panose="020F0502020204030204" pitchFamily="34" charset="0"/>
                        </a:rPr>
                        <a:t>359.42</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379.69</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402.10</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425.35</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449.39</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474.09</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499.30</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524.69</a:t>
                      </a:r>
                    </a:p>
                  </a:txBody>
                  <a:tcPr marL="9525" marR="9525" marT="9525" marB="0" anchor="ctr"/>
                </a:tc>
                <a:tc>
                  <a:txBody>
                    <a:bodyPr/>
                    <a:lstStyle/>
                    <a:p>
                      <a:pPr algn="ctr" fontAlgn="ctr"/>
                      <a:r>
                        <a:rPr lang="en-IN" sz="1100" b="0" i="0" u="none" strike="noStrike" dirty="0">
                          <a:solidFill>
                            <a:srgbClr val="000000"/>
                          </a:solidFill>
                          <a:effectLst/>
                          <a:latin typeface="Calibri" panose="020F0502020204030204" pitchFamily="34" charset="0"/>
                        </a:rPr>
                        <a:t>654.29</a:t>
                      </a:r>
                    </a:p>
                  </a:txBody>
                  <a:tcPr marL="9525" marR="9525" marT="9525" marB="0" anchor="ctr"/>
                </a:tc>
                <a:extLst>
                  <a:ext uri="{0D108BD9-81ED-4DB2-BD59-A6C34878D82A}">
                    <a16:rowId xmlns:a16="http://schemas.microsoft.com/office/drawing/2014/main" val="1316181384"/>
                  </a:ext>
                </a:extLst>
              </a:tr>
              <a:tr h="403309">
                <a:tc rowSpan="2">
                  <a:txBody>
                    <a:bodyPr/>
                    <a:lstStyle/>
                    <a:p>
                      <a:pPr algn="ctr" fontAlgn="ctr"/>
                      <a:r>
                        <a:rPr lang="en-IN" sz="1100" b="0" i="0" u="none" strike="noStrike" dirty="0">
                          <a:solidFill>
                            <a:srgbClr val="000000"/>
                          </a:solidFill>
                          <a:effectLst/>
                          <a:latin typeface="Calibri" panose="020F0502020204030204" pitchFamily="34" charset="0"/>
                        </a:rPr>
                        <a:t>Middle East &amp; Africa</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228.58</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230.03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241.71</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253.29</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266.74</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281.23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295.87</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311.23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326.81</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343.46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359.09</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434.28</a:t>
                      </a:r>
                    </a:p>
                  </a:txBody>
                  <a:tcPr marL="9525" marR="9525" marT="9525" marB="0" anchor="ctr"/>
                </a:tc>
                <a:extLst>
                  <a:ext uri="{0D108BD9-81ED-4DB2-BD59-A6C34878D82A}">
                    <a16:rowId xmlns:a16="http://schemas.microsoft.com/office/drawing/2014/main" val="986280555"/>
                  </a:ext>
                </a:extLst>
              </a:tr>
              <a:tr h="40330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1100" b="0" i="0" u="none" strike="noStrike" dirty="0">
                          <a:solidFill>
                            <a:srgbClr val="000000"/>
                          </a:solidFill>
                          <a:effectLst/>
                          <a:latin typeface="Calibri" panose="020F0502020204030204" pitchFamily="34" charset="0"/>
                        </a:rPr>
                        <a:t>241.01</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240.43</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251.58</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263.86</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277.29</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292.11</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307.35</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322.95</a:t>
                      </a:r>
                    </a:p>
                  </a:txBody>
                  <a:tcPr marL="9525" marR="9525" marT="9525" marB="0" anchor="ctr"/>
                </a:tc>
                <a:tc>
                  <a:txBody>
                    <a:bodyPr/>
                    <a:lstStyle/>
                    <a:p>
                      <a:pPr algn="ctr" fontAlgn="ctr"/>
                      <a:r>
                        <a:rPr lang="en-IN" sz="1100" b="0" i="0" u="none" strike="noStrike" dirty="0">
                          <a:solidFill>
                            <a:srgbClr val="000000"/>
                          </a:solidFill>
                          <a:effectLst/>
                          <a:latin typeface="Calibri" panose="020F0502020204030204" pitchFamily="34" charset="0"/>
                        </a:rPr>
                        <a:t>338.83</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354.84</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370.76</a:t>
                      </a:r>
                    </a:p>
                  </a:txBody>
                  <a:tcPr marL="9525" marR="9525" marT="9525" marB="0" anchor="ctr"/>
                </a:tc>
                <a:tc>
                  <a:txBody>
                    <a:bodyPr/>
                    <a:lstStyle/>
                    <a:p>
                      <a:pPr algn="ctr" fontAlgn="ctr"/>
                      <a:r>
                        <a:rPr lang="en-IN" sz="1100" b="0" i="0" u="none" strike="noStrike" dirty="0">
                          <a:solidFill>
                            <a:srgbClr val="000000"/>
                          </a:solidFill>
                          <a:effectLst/>
                          <a:latin typeface="Calibri" panose="020F0502020204030204" pitchFamily="34" charset="0"/>
                        </a:rPr>
                        <a:t>448.71</a:t>
                      </a:r>
                    </a:p>
                  </a:txBody>
                  <a:tcPr marL="9525" marR="9525" marT="9525" marB="0" anchor="ctr"/>
                </a:tc>
                <a:extLst>
                  <a:ext uri="{0D108BD9-81ED-4DB2-BD59-A6C34878D82A}">
                    <a16:rowId xmlns:a16="http://schemas.microsoft.com/office/drawing/2014/main" val="1388743580"/>
                  </a:ext>
                </a:extLst>
              </a:tr>
              <a:tr h="40330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South America</a:t>
                      </a:r>
                    </a:p>
                  </a:txBody>
                  <a:tcPr marL="9525" marR="9525" marT="9525" marB="0" anchor="ctr"/>
                </a:tc>
                <a:tc>
                  <a:txBody>
                    <a:bodyPr/>
                    <a:lstStyle/>
                    <a:p>
                      <a:pPr algn="ctr" fontAlgn="ctr"/>
                      <a:r>
                        <a:rPr lang="en-IN" sz="900" b="0" u="none" strike="noStrike" dirty="0">
                          <a:effectLst/>
                          <a:latin typeface="Verdana" panose="020B0604030504040204" pitchFamily="34" charset="0"/>
                          <a:ea typeface="Verdana" panose="020B0604030504040204" pitchFamily="34" charset="0"/>
                        </a:rPr>
                        <a:t>Value </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0" i="0" u="none" strike="noStrike" dirty="0">
                          <a:solidFill>
                            <a:srgbClr val="000000"/>
                          </a:solidFill>
                          <a:effectLst/>
                          <a:latin typeface="Calibri" panose="020F0502020204030204" pitchFamily="34" charset="0"/>
                        </a:rPr>
                        <a:t>137.42</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135.96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142.20</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148.31</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155.43</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163.05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170.65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178.54</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186.44</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194.82</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202.48</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236.88</a:t>
                      </a:r>
                    </a:p>
                  </a:txBody>
                  <a:tcPr marL="9525" marR="9525" marT="9525" marB="0" anchor="ctr"/>
                </a:tc>
                <a:extLst>
                  <a:ext uri="{0D108BD9-81ED-4DB2-BD59-A6C34878D82A}">
                    <a16:rowId xmlns:a16="http://schemas.microsoft.com/office/drawing/2014/main" val="892287102"/>
                  </a:ext>
                </a:extLst>
              </a:tr>
              <a:tr h="403309">
                <a:tc vMerge="1">
                  <a:txBody>
                    <a:bodyPr/>
                    <a:lstStyle/>
                    <a:p>
                      <a:endParaRPr lang="en-IN"/>
                    </a:p>
                  </a:txBody>
                  <a:tcPr/>
                </a:tc>
                <a:tc>
                  <a:txBody>
                    <a:bodyPr/>
                    <a:lstStyle/>
                    <a:p>
                      <a:pPr algn="ctr" fontAlgn="ctr"/>
                      <a:r>
                        <a:rPr lang="en-IN" sz="900" b="0" u="none" strike="noStrike" dirty="0">
                          <a:effectLst/>
                          <a:latin typeface="Verdana" panose="020B0604030504040204" pitchFamily="34" charset="0"/>
                          <a:ea typeface="Verdana" panose="020B0604030504040204" pitchFamily="34" charset="0"/>
                        </a:rPr>
                        <a:t>Volume</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1100" b="0" i="0" u="none" strike="noStrike" dirty="0">
                          <a:solidFill>
                            <a:srgbClr val="000000"/>
                          </a:solidFill>
                          <a:effectLst/>
                          <a:latin typeface="Calibri" panose="020F0502020204030204" pitchFamily="34" charset="0"/>
                        </a:rPr>
                        <a:t>140.54</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138.18</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144.02</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150.46</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157.48</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165.21</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173.09</a:t>
                      </a:r>
                    </a:p>
                  </a:txBody>
                  <a:tcPr marL="9525" marR="9525" marT="9525" marB="0" anchor="ctr"/>
                </a:tc>
                <a:tc>
                  <a:txBody>
                    <a:bodyPr/>
                    <a:lstStyle/>
                    <a:p>
                      <a:pPr algn="ctr" fontAlgn="ctr"/>
                      <a:r>
                        <a:rPr lang="en-IN" sz="1100" b="0" i="0" u="none" strike="noStrike" dirty="0">
                          <a:solidFill>
                            <a:srgbClr val="000000"/>
                          </a:solidFill>
                          <a:effectLst/>
                          <a:latin typeface="Calibri" panose="020F0502020204030204" pitchFamily="34" charset="0"/>
                        </a:rPr>
                        <a:t>181.08</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189.14</a:t>
                      </a:r>
                    </a:p>
                  </a:txBody>
                  <a:tcPr marL="9525" marR="9525" marT="9525" marB="0" anchor="ctr"/>
                </a:tc>
                <a:tc>
                  <a:txBody>
                    <a:bodyPr/>
                    <a:lstStyle/>
                    <a:p>
                      <a:pPr algn="ctr" fontAlgn="ctr"/>
                      <a:r>
                        <a:rPr lang="en-IN" sz="1100" b="0" i="0" u="none" strike="noStrike">
                          <a:solidFill>
                            <a:srgbClr val="000000"/>
                          </a:solidFill>
                          <a:effectLst/>
                          <a:latin typeface="Calibri" panose="020F0502020204030204" pitchFamily="34" charset="0"/>
                        </a:rPr>
                        <a:t>197.17</a:t>
                      </a:r>
                    </a:p>
                  </a:txBody>
                  <a:tcPr marL="9525" marR="9525" marT="9525" marB="0" anchor="ctr"/>
                </a:tc>
                <a:tc>
                  <a:txBody>
                    <a:bodyPr/>
                    <a:lstStyle/>
                    <a:p>
                      <a:pPr algn="ctr" fontAlgn="ctr"/>
                      <a:r>
                        <a:rPr lang="en-IN" sz="1100" b="0" i="0" u="none" strike="noStrike" dirty="0">
                          <a:solidFill>
                            <a:srgbClr val="000000"/>
                          </a:solidFill>
                          <a:effectLst/>
                          <a:latin typeface="Calibri" panose="020F0502020204030204" pitchFamily="34" charset="0"/>
                        </a:rPr>
                        <a:t>205.05</a:t>
                      </a:r>
                    </a:p>
                  </a:txBody>
                  <a:tcPr marL="9525" marR="9525" marT="9525" marB="0" anchor="ctr"/>
                </a:tc>
                <a:tc>
                  <a:txBody>
                    <a:bodyPr/>
                    <a:lstStyle/>
                    <a:p>
                      <a:pPr algn="ctr" fontAlgn="ctr"/>
                      <a:r>
                        <a:rPr lang="en-IN" sz="1100" b="0" i="0" u="none" strike="noStrike" dirty="0">
                          <a:solidFill>
                            <a:srgbClr val="000000"/>
                          </a:solidFill>
                          <a:effectLst/>
                          <a:latin typeface="Calibri" panose="020F0502020204030204" pitchFamily="34" charset="0"/>
                        </a:rPr>
                        <a:t>241.90</a:t>
                      </a:r>
                    </a:p>
                  </a:txBody>
                  <a:tcPr marL="9525" marR="9525" marT="9525" marB="0" anchor="ctr"/>
                </a:tc>
                <a:extLst>
                  <a:ext uri="{0D108BD9-81ED-4DB2-BD59-A6C34878D82A}">
                    <a16:rowId xmlns:a16="http://schemas.microsoft.com/office/drawing/2014/main" val="1430352171"/>
                  </a:ext>
                </a:extLst>
              </a:tr>
              <a:tr h="403309">
                <a:tc rowSpan="2">
                  <a:txBody>
                    <a:bodyPr/>
                    <a:lstStyle/>
                    <a:p>
                      <a:pPr algn="ctr" fontAlgn="ctr"/>
                      <a:r>
                        <a:rPr lang="en-US" sz="900" b="1" i="0" u="none" strike="noStrike" dirty="0">
                          <a:solidFill>
                            <a:srgbClr val="000000"/>
                          </a:solidFill>
                          <a:effectLst/>
                          <a:latin typeface="Verdana" panose="020B0604030504040204" pitchFamily="34" charset="0"/>
                          <a:ea typeface="Verdana" panose="020B0604030504040204" pitchFamily="34" charset="0"/>
                        </a:rPr>
                        <a:t>Total</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100" b="1" i="0" u="none" strike="noStrike" dirty="0">
                          <a:solidFill>
                            <a:srgbClr val="000000"/>
                          </a:solidFill>
                          <a:effectLst/>
                          <a:latin typeface="Calibri" panose="020F0502020204030204" pitchFamily="34" charset="0"/>
                        </a:rPr>
                        <a:t>3376.35</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3572.55</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3802.78</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4037.53</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4308.83</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4604.53</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4910.68</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5237.63</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5577.47</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5945.58</a:t>
                      </a:r>
                    </a:p>
                  </a:txBody>
                  <a:tcPr marL="9525" marR="9525" marT="9525" marB="0" anchor="ctr"/>
                </a:tc>
                <a:tc>
                  <a:txBody>
                    <a:bodyPr/>
                    <a:lstStyle/>
                    <a:p>
                      <a:pPr algn="ctr" fontAlgn="b"/>
                      <a:r>
                        <a:rPr lang="en-IN" sz="1100" b="1" i="0" u="none" strike="noStrike">
                          <a:solidFill>
                            <a:srgbClr val="000000"/>
                          </a:solidFill>
                          <a:effectLst/>
                          <a:latin typeface="Calibri" panose="020F0502020204030204" pitchFamily="34" charset="0"/>
                        </a:rPr>
                        <a:t>6306.56</a:t>
                      </a:r>
                    </a:p>
                  </a:txBody>
                  <a:tcPr marL="9525" marR="9525" marT="9525" marB="0" anchor="ctr"/>
                </a:tc>
                <a:tc>
                  <a:txBody>
                    <a:bodyPr/>
                    <a:lstStyle/>
                    <a:p>
                      <a:pPr algn="ctr" fontAlgn="b"/>
                      <a:r>
                        <a:rPr lang="en-IN" sz="1100" b="1" i="0" u="none" strike="noStrike" dirty="0">
                          <a:solidFill>
                            <a:srgbClr val="000000"/>
                          </a:solidFill>
                          <a:effectLst/>
                          <a:latin typeface="Calibri" panose="020F0502020204030204" pitchFamily="34" charset="0"/>
                        </a:rPr>
                        <a:t>8225.09</a:t>
                      </a:r>
                    </a:p>
                  </a:txBody>
                  <a:tcPr marL="9525" marR="9525" marT="9525" marB="0" anchor="ctr"/>
                </a:tc>
                <a:extLst>
                  <a:ext uri="{0D108BD9-81ED-4DB2-BD59-A6C34878D82A}">
                    <a16:rowId xmlns:a16="http://schemas.microsoft.com/office/drawing/2014/main" val="1829978829"/>
                  </a:ext>
                </a:extLst>
              </a:tr>
              <a:tr h="403309">
                <a:tc vMerge="1">
                  <a:txBody>
                    <a:bodyPr/>
                    <a:lstStyle/>
                    <a:p>
                      <a:pPr algn="ctr" fontAlgn="ct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1100" b="1" i="0" u="none" strike="noStrike" dirty="0">
                          <a:solidFill>
                            <a:srgbClr val="000000"/>
                          </a:solidFill>
                          <a:effectLst/>
                          <a:latin typeface="Calibri" panose="020F0502020204030204" pitchFamily="34" charset="0"/>
                        </a:rPr>
                        <a:t>2745.00</a:t>
                      </a:r>
                    </a:p>
                  </a:txBody>
                  <a:tcPr marL="9525" marR="9525" marT="9525" marB="0" anchor="ctr"/>
                </a:tc>
                <a:tc>
                  <a:txBody>
                    <a:bodyPr/>
                    <a:lstStyle/>
                    <a:p>
                      <a:pPr algn="ctr" fontAlgn="ctr"/>
                      <a:r>
                        <a:rPr lang="en-IN" sz="1100" b="1" i="0" u="none" strike="noStrike">
                          <a:solidFill>
                            <a:srgbClr val="000000"/>
                          </a:solidFill>
                          <a:effectLst/>
                          <a:latin typeface="Calibri" panose="020F0502020204030204" pitchFamily="34" charset="0"/>
                        </a:rPr>
                        <a:t>2845.75</a:t>
                      </a:r>
                    </a:p>
                  </a:txBody>
                  <a:tcPr marL="9525" marR="9525" marT="9525" marB="0" anchor="ctr"/>
                </a:tc>
                <a:tc>
                  <a:txBody>
                    <a:bodyPr/>
                    <a:lstStyle/>
                    <a:p>
                      <a:pPr algn="ctr" fontAlgn="ctr"/>
                      <a:r>
                        <a:rPr lang="en-IN" sz="1100" b="1" i="0" u="none" strike="noStrike">
                          <a:solidFill>
                            <a:srgbClr val="000000"/>
                          </a:solidFill>
                          <a:effectLst/>
                          <a:latin typeface="Calibri" panose="020F0502020204030204" pitchFamily="34" charset="0"/>
                        </a:rPr>
                        <a:t>3007.10</a:t>
                      </a:r>
                    </a:p>
                  </a:txBody>
                  <a:tcPr marL="9525" marR="9525" marT="9525" marB="0" anchor="ctr"/>
                </a:tc>
                <a:tc>
                  <a:txBody>
                    <a:bodyPr/>
                    <a:lstStyle/>
                    <a:p>
                      <a:pPr algn="ctr" fontAlgn="ctr"/>
                      <a:r>
                        <a:rPr lang="en-IN" sz="1100" b="1" i="0" u="none" strike="noStrike">
                          <a:solidFill>
                            <a:srgbClr val="000000"/>
                          </a:solidFill>
                          <a:effectLst/>
                          <a:latin typeface="Calibri" panose="020F0502020204030204" pitchFamily="34" charset="0"/>
                        </a:rPr>
                        <a:t>3185.43</a:t>
                      </a:r>
                    </a:p>
                  </a:txBody>
                  <a:tcPr marL="9525" marR="9525" marT="9525" marB="0" anchor="ctr"/>
                </a:tc>
                <a:tc>
                  <a:txBody>
                    <a:bodyPr/>
                    <a:lstStyle/>
                    <a:p>
                      <a:pPr algn="ctr" fontAlgn="ctr"/>
                      <a:r>
                        <a:rPr lang="en-IN" sz="1100" b="1" i="0" u="none" strike="noStrike">
                          <a:solidFill>
                            <a:srgbClr val="000000"/>
                          </a:solidFill>
                          <a:effectLst/>
                          <a:latin typeface="Calibri" panose="020F0502020204030204" pitchFamily="34" charset="0"/>
                        </a:rPr>
                        <a:t>3381.33</a:t>
                      </a:r>
                    </a:p>
                  </a:txBody>
                  <a:tcPr marL="9525" marR="9525" marT="9525" marB="0" anchor="ctr"/>
                </a:tc>
                <a:tc>
                  <a:txBody>
                    <a:bodyPr/>
                    <a:lstStyle/>
                    <a:p>
                      <a:pPr algn="ctr" fontAlgn="ctr"/>
                      <a:r>
                        <a:rPr lang="en-IN" sz="1100" b="1" i="0" u="none" strike="noStrike">
                          <a:solidFill>
                            <a:srgbClr val="000000"/>
                          </a:solidFill>
                          <a:effectLst/>
                          <a:latin typeface="Calibri" panose="020F0502020204030204" pitchFamily="34" charset="0"/>
                        </a:rPr>
                        <a:t>3598.41</a:t>
                      </a:r>
                    </a:p>
                  </a:txBody>
                  <a:tcPr marL="9525" marR="9525" marT="9525" marB="0" anchor="ctr"/>
                </a:tc>
                <a:tc>
                  <a:txBody>
                    <a:bodyPr/>
                    <a:lstStyle/>
                    <a:p>
                      <a:pPr algn="ctr" fontAlgn="ctr"/>
                      <a:r>
                        <a:rPr lang="en-IN" sz="1100" b="1" i="0" u="none" strike="noStrike">
                          <a:solidFill>
                            <a:srgbClr val="000000"/>
                          </a:solidFill>
                          <a:effectLst/>
                          <a:latin typeface="Calibri" panose="020F0502020204030204" pitchFamily="34" charset="0"/>
                        </a:rPr>
                        <a:t>3825.11</a:t>
                      </a:r>
                    </a:p>
                  </a:txBody>
                  <a:tcPr marL="9525" marR="9525" marT="9525" marB="0" anchor="ctr"/>
                </a:tc>
                <a:tc>
                  <a:txBody>
                    <a:bodyPr/>
                    <a:lstStyle/>
                    <a:p>
                      <a:pPr algn="ctr" fontAlgn="ctr"/>
                      <a:r>
                        <a:rPr lang="en-IN" sz="1100" b="1" i="0" u="none" strike="noStrike">
                          <a:solidFill>
                            <a:srgbClr val="000000"/>
                          </a:solidFill>
                          <a:effectLst/>
                          <a:latin typeface="Calibri" panose="020F0502020204030204" pitchFamily="34" charset="0"/>
                        </a:rPr>
                        <a:t>4061.12</a:t>
                      </a:r>
                    </a:p>
                  </a:txBody>
                  <a:tcPr marL="9525" marR="9525" marT="9525" marB="0" anchor="ctr"/>
                </a:tc>
                <a:tc>
                  <a:txBody>
                    <a:bodyPr/>
                    <a:lstStyle/>
                    <a:p>
                      <a:pPr algn="ctr" fontAlgn="ctr"/>
                      <a:r>
                        <a:rPr lang="en-IN" sz="1100" b="1" i="0" u="none" strike="noStrike" dirty="0">
                          <a:solidFill>
                            <a:srgbClr val="000000"/>
                          </a:solidFill>
                          <a:effectLst/>
                          <a:latin typeface="Calibri" panose="020F0502020204030204" pitchFamily="34" charset="0"/>
                        </a:rPr>
                        <a:t>4305.60</a:t>
                      </a:r>
                    </a:p>
                  </a:txBody>
                  <a:tcPr marL="9525" marR="9525" marT="9525" marB="0" anchor="ctr"/>
                </a:tc>
                <a:tc>
                  <a:txBody>
                    <a:bodyPr/>
                    <a:lstStyle/>
                    <a:p>
                      <a:pPr algn="ctr" fontAlgn="ctr"/>
                      <a:r>
                        <a:rPr lang="en-IN" sz="1100" b="1" i="0" u="none" strike="noStrike" dirty="0">
                          <a:solidFill>
                            <a:srgbClr val="000000"/>
                          </a:solidFill>
                          <a:effectLst/>
                          <a:latin typeface="Calibri" panose="020F0502020204030204" pitchFamily="34" charset="0"/>
                        </a:rPr>
                        <a:t>4557.05</a:t>
                      </a:r>
                    </a:p>
                  </a:txBody>
                  <a:tcPr marL="9525" marR="9525" marT="9525" marB="0" anchor="ctr"/>
                </a:tc>
                <a:tc>
                  <a:txBody>
                    <a:bodyPr/>
                    <a:lstStyle/>
                    <a:p>
                      <a:pPr algn="ctr" fontAlgn="ctr"/>
                      <a:r>
                        <a:rPr lang="en-IN" sz="1100" b="1" i="0" u="none" strike="noStrike" dirty="0">
                          <a:solidFill>
                            <a:srgbClr val="000000"/>
                          </a:solidFill>
                          <a:effectLst/>
                          <a:latin typeface="Calibri" panose="020F0502020204030204" pitchFamily="34" charset="0"/>
                        </a:rPr>
                        <a:t>4812.70</a:t>
                      </a:r>
                    </a:p>
                  </a:txBody>
                  <a:tcPr marL="9525" marR="9525" marT="9525" marB="0" anchor="ctr"/>
                </a:tc>
                <a:tc>
                  <a:txBody>
                    <a:bodyPr/>
                    <a:lstStyle/>
                    <a:p>
                      <a:pPr algn="ctr" fontAlgn="ctr"/>
                      <a:r>
                        <a:rPr lang="en-IN" sz="1100" b="1" i="0" u="none" strike="noStrike" dirty="0">
                          <a:solidFill>
                            <a:srgbClr val="000000"/>
                          </a:solidFill>
                          <a:effectLst/>
                          <a:latin typeface="Calibri" panose="020F0502020204030204" pitchFamily="34" charset="0"/>
                        </a:rPr>
                        <a:t>6155.13</a:t>
                      </a:r>
                    </a:p>
                  </a:txBody>
                  <a:tcPr marL="9525" marR="9525" marT="9525" marB="0" anchor="ctr"/>
                </a:tc>
                <a:extLst>
                  <a:ext uri="{0D108BD9-81ED-4DB2-BD59-A6C34878D82A}">
                    <a16:rowId xmlns:a16="http://schemas.microsoft.com/office/drawing/2014/main" val="3053921348"/>
                  </a:ext>
                </a:extLst>
              </a:tr>
            </a:tbl>
          </a:graphicData>
        </a:graphic>
      </p:graphicFrame>
      <p:sp>
        <p:nvSpPr>
          <p:cNvPr id="16" name="TextBox 15">
            <a:extLst>
              <a:ext uri="{FF2B5EF4-FFF2-40B4-BE49-F238E27FC236}">
                <a16:creationId xmlns:a16="http://schemas.microsoft.com/office/drawing/2014/main" id="{BA0A4A18-35BD-457C-95C5-D7108387B0FD}"/>
              </a:ext>
            </a:extLst>
          </p:cNvPr>
          <p:cNvSpPr txBox="1"/>
          <p:nvPr/>
        </p:nvSpPr>
        <p:spPr>
          <a:xfrm>
            <a:off x="7589085" y="652846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 name="Footer Placeholder 1">
            <a:extLst>
              <a:ext uri="{FF2B5EF4-FFF2-40B4-BE49-F238E27FC236}">
                <a16:creationId xmlns:a16="http://schemas.microsoft.com/office/drawing/2014/main" id="{0ACE54B3-6506-4915-8FEE-CBA0EF97615A}"/>
              </a:ext>
            </a:extLst>
          </p:cNvPr>
          <p:cNvSpPr>
            <a:spLocks noGrp="1"/>
          </p:cNvSpPr>
          <p:nvPr>
            <p:ph type="ftr" sz="quarter" idx="5"/>
          </p:nvPr>
        </p:nvSpPr>
        <p:spPr>
          <a:xfrm>
            <a:off x="219862" y="6670544"/>
            <a:ext cx="628650" cy="92333"/>
          </a:xfrm>
        </p:spPr>
        <p:txBody>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IN" sz="600" b="0" i="0" u="none" strike="noStrike" kern="1200" cap="none" spc="0" normalizeH="0" baseline="0" noProof="0" dirty="0">
                <a:ln>
                  <a:noFill/>
                </a:ln>
                <a:solidFill>
                  <a:prstClr val="white"/>
                </a:solidFill>
                <a:effectLst/>
                <a:uLnTx/>
                <a:uFillTx/>
                <a:latin typeface="Verdana"/>
                <a:ea typeface="+mn-ea"/>
              </a:rPr>
              <a:t>©</a:t>
            </a:r>
            <a:r>
              <a:rPr kumimoji="0" lang="en-IN" sz="600" b="0" i="0" u="none" strike="noStrike" kern="1200" cap="none" spc="-50" normalizeH="0" baseline="0" noProof="0" dirty="0">
                <a:ln>
                  <a:noFill/>
                </a:ln>
                <a:solidFill>
                  <a:prstClr val="white"/>
                </a:solidFill>
                <a:effectLst/>
                <a:uLnTx/>
                <a:uFillTx/>
                <a:latin typeface="Verdana"/>
                <a:ea typeface="+mn-ea"/>
              </a:rPr>
              <a:t> </a:t>
            </a:r>
            <a:r>
              <a:rPr kumimoji="0" lang="en-IN" sz="600" b="0" i="0" u="none" strike="noStrike" kern="1200" cap="none" spc="-5" normalizeH="0" baseline="0" noProof="0" dirty="0">
                <a:ln>
                  <a:noFill/>
                </a:ln>
                <a:solidFill>
                  <a:prstClr val="white"/>
                </a:solidFill>
                <a:effectLst/>
                <a:uLnTx/>
                <a:uFillTx/>
                <a:latin typeface="Verdana"/>
                <a:ea typeface="+mn-ea"/>
              </a:rPr>
              <a:t>ChemAnalyst</a:t>
            </a:r>
          </a:p>
        </p:txBody>
      </p:sp>
      <p:sp>
        <p:nvSpPr>
          <p:cNvPr id="5" name="Slide Number Placeholder 4">
            <a:extLst>
              <a:ext uri="{FF2B5EF4-FFF2-40B4-BE49-F238E27FC236}">
                <a16:creationId xmlns:a16="http://schemas.microsoft.com/office/drawing/2014/main" id="{159C1B27-E89D-D9FA-CD7F-317A39D58A97}"/>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30</a:t>
            </a:fld>
            <a:endParaRPr lang="en-IN" dirty="0"/>
          </a:p>
        </p:txBody>
      </p:sp>
    </p:spTree>
    <p:extLst>
      <p:ext uri="{BB962C8B-B14F-4D97-AF65-F5344CB8AC3E}">
        <p14:creationId xmlns:p14="http://schemas.microsoft.com/office/powerpoint/2010/main" val="1799722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81000" y="152400"/>
            <a:ext cx="5791200" cy="246221"/>
          </a:xfrm>
        </p:spPr>
        <p:txBody>
          <a:bodyPr wrap="square" lIns="0" tIns="0" rIns="0" bIns="0">
            <a:spAutoFit/>
          </a:bodyPr>
          <a:lstStyle/>
          <a:p>
            <a:pPr algn="l" rtl="0"/>
            <a:r>
              <a:rPr lang="en-US" sz="1600" b="1" dirty="0">
                <a:solidFill>
                  <a:prstClr val="black"/>
                </a:solidFill>
                <a:latin typeface="Arial" panose="020B0604020202020204" pitchFamily="34" charset="0"/>
                <a:cs typeface="Arial" panose="020B0604020202020204" pitchFamily="34" charset="0"/>
              </a:rPr>
              <a:t>Global Water Soluble Fertilizer </a:t>
            </a:r>
            <a:r>
              <a:rPr lang="en-IN" sz="1600" b="1" dirty="0">
                <a:solidFill>
                  <a:prstClr val="black"/>
                </a:solidFill>
                <a:latin typeface="Arial" panose="020B0604020202020204" pitchFamily="34" charset="0"/>
                <a:cs typeface="Arial" panose="020B0604020202020204" pitchFamily="34" charset="0"/>
              </a:rPr>
              <a:t>Market Share, By Region</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6" y="658135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31</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B9D484A-AEF0-4991-A1E0-55D4E9B555E6}"/>
              </a:ext>
            </a:extLst>
          </p:cNvPr>
          <p:cNvSpPr txBox="1"/>
          <p:nvPr/>
        </p:nvSpPr>
        <p:spPr>
          <a:xfrm>
            <a:off x="7589085" y="458927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9" name="Chart 8">
            <a:extLst>
              <a:ext uri="{FF2B5EF4-FFF2-40B4-BE49-F238E27FC236}">
                <a16:creationId xmlns:a16="http://schemas.microsoft.com/office/drawing/2014/main" id="{D156EED2-BC1F-43C1-B761-34A4EF6E354B}"/>
              </a:ext>
            </a:extLst>
          </p:cNvPr>
          <p:cNvGraphicFramePr/>
          <p:nvPr>
            <p:extLst>
              <p:ext uri="{D42A27DB-BD31-4B8C-83A1-F6EECF244321}">
                <p14:modId xmlns:p14="http://schemas.microsoft.com/office/powerpoint/2010/main" val="3657891445"/>
              </p:ext>
            </p:extLst>
          </p:nvPr>
        </p:nvGraphicFramePr>
        <p:xfrm>
          <a:off x="79523" y="708183"/>
          <a:ext cx="8953351" cy="3881092"/>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D4901BBE-BCE5-4643-AAF1-7BC44FEB5572}"/>
              </a:ext>
            </a:extLst>
          </p:cNvPr>
          <p:cNvSpPr txBox="1"/>
          <p:nvPr/>
        </p:nvSpPr>
        <p:spPr>
          <a:xfrm>
            <a:off x="220228" y="672008"/>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5: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Global Water Soluble Fertilizer Market Share, By Region</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1" name="TextBox 10">
            <a:extLst>
              <a:ext uri="{FF2B5EF4-FFF2-40B4-BE49-F238E27FC236}">
                <a16:creationId xmlns:a16="http://schemas.microsoft.com/office/drawing/2014/main" id="{8B918718-49B4-460F-91A9-22BE0BBCCD10}"/>
              </a:ext>
            </a:extLst>
          </p:cNvPr>
          <p:cNvSpPr txBox="1"/>
          <p:nvPr/>
        </p:nvSpPr>
        <p:spPr>
          <a:xfrm>
            <a:off x="7271032" y="7412446"/>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 name="Footer Placeholder 1">
            <a:extLst>
              <a:ext uri="{FF2B5EF4-FFF2-40B4-BE49-F238E27FC236}">
                <a16:creationId xmlns:a16="http://schemas.microsoft.com/office/drawing/2014/main" id="{7EAA577D-0C1B-4DFD-8F1B-A8ECC2774E45}"/>
              </a:ext>
            </a:extLst>
          </p:cNvPr>
          <p:cNvSpPr>
            <a:spLocks noGrp="1"/>
          </p:cNvSpPr>
          <p:nvPr>
            <p:ph type="ftr" sz="quarter" idx="5"/>
          </p:nvPr>
        </p:nvSpPr>
        <p:spPr>
          <a:xfrm>
            <a:off x="219862" y="6670544"/>
            <a:ext cx="628650" cy="92333"/>
          </a:xfrm>
        </p:spPr>
        <p:txBody>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IN" sz="600" b="0" i="0" u="none" strike="noStrike" kern="1200" cap="none" spc="0" normalizeH="0" baseline="0" noProof="0" dirty="0">
                <a:ln>
                  <a:noFill/>
                </a:ln>
                <a:solidFill>
                  <a:prstClr val="white"/>
                </a:solidFill>
                <a:effectLst/>
                <a:uLnTx/>
                <a:uFillTx/>
                <a:latin typeface="Verdana"/>
                <a:ea typeface="+mn-ea"/>
              </a:rPr>
              <a:t>©</a:t>
            </a:r>
            <a:r>
              <a:rPr kumimoji="0" lang="en-IN" sz="600" b="0" i="0" u="none" strike="noStrike" kern="1200" cap="none" spc="-50" normalizeH="0" baseline="0" noProof="0" dirty="0">
                <a:ln>
                  <a:noFill/>
                </a:ln>
                <a:solidFill>
                  <a:prstClr val="white"/>
                </a:solidFill>
                <a:effectLst/>
                <a:uLnTx/>
                <a:uFillTx/>
                <a:latin typeface="Verdana"/>
                <a:ea typeface="+mn-ea"/>
              </a:rPr>
              <a:t> </a:t>
            </a:r>
            <a:r>
              <a:rPr kumimoji="0" lang="en-IN" sz="600" b="0" i="0" u="none" strike="noStrike" kern="1200" cap="none" spc="-5" normalizeH="0" baseline="0" noProof="0" dirty="0">
                <a:ln>
                  <a:noFill/>
                </a:ln>
                <a:solidFill>
                  <a:prstClr val="white"/>
                </a:solidFill>
                <a:effectLst/>
                <a:uLnTx/>
                <a:uFillTx/>
                <a:latin typeface="Verdana"/>
                <a:ea typeface="+mn-ea"/>
              </a:rPr>
              <a:t>ChemAnalyst</a:t>
            </a:r>
          </a:p>
        </p:txBody>
      </p:sp>
      <p:sp>
        <p:nvSpPr>
          <p:cNvPr id="12" name="Rectangle: Folded Corner 11">
            <a:extLst>
              <a:ext uri="{FF2B5EF4-FFF2-40B4-BE49-F238E27FC236}">
                <a16:creationId xmlns:a16="http://schemas.microsoft.com/office/drawing/2014/main" id="{7C47F830-3C43-19D1-8959-73EDE44EF5C8}"/>
              </a:ext>
            </a:extLst>
          </p:cNvPr>
          <p:cNvSpPr/>
          <p:nvPr/>
        </p:nvSpPr>
        <p:spPr>
          <a:xfrm>
            <a:off x="219862" y="4860021"/>
            <a:ext cx="8813012" cy="1720961"/>
          </a:xfrm>
          <a:prstGeom prst="foldedCorner">
            <a:avLst>
              <a:gd name="adj" fmla="val 4516"/>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just">
              <a:lnSpc>
                <a:spcPct val="150000"/>
              </a:lnSpc>
              <a:buFont typeface="Arial" panose="020B0604020202020204" pitchFamily="34" charset="0"/>
              <a:buChar char="•"/>
              <a:defRPr/>
            </a:pPr>
            <a:r>
              <a:rPr lang="en-US" sz="1050" dirty="0">
                <a:solidFill>
                  <a:prstClr val="black"/>
                </a:solidFill>
                <a:latin typeface="Verdana" panose="020B0604030504040204" pitchFamily="34" charset="0"/>
                <a:ea typeface="Verdana" panose="020B0604030504040204" pitchFamily="34" charset="0"/>
                <a:cs typeface="Verdana" panose="020B0604030504040204" pitchFamily="34" charset="0"/>
              </a:rPr>
              <a:t>Asia Pacific holds the largest market share for water soluble fertilizer and will be the fastest growing region during the forecast period. This is due to rising demand from dense populations such as China, India, Pakistan and Vietnam. Moreover, degrading arable land and limited water resources in Asian countries are generating the demand for water soluble fertilizers.</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Subsidies from governments and huge investment from various multinational agrochemical companies to the fertilizer industry will propel product penetration in the region.</a:t>
            </a:r>
          </a:p>
        </p:txBody>
      </p:sp>
      <p:sp>
        <p:nvSpPr>
          <p:cNvPr id="4" name="Slide Number Placeholder 3">
            <a:extLst>
              <a:ext uri="{FF2B5EF4-FFF2-40B4-BE49-F238E27FC236}">
                <a16:creationId xmlns:a16="http://schemas.microsoft.com/office/drawing/2014/main" id="{88A38F91-6BEA-D10A-428B-79CB40A1E912}"/>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31</a:t>
            </a:fld>
            <a:endParaRPr lang="en-IN" dirty="0"/>
          </a:p>
        </p:txBody>
      </p:sp>
    </p:spTree>
    <p:extLst>
      <p:ext uri="{BB962C8B-B14F-4D97-AF65-F5344CB8AC3E}">
        <p14:creationId xmlns:p14="http://schemas.microsoft.com/office/powerpoint/2010/main" val="2604305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AC0EC2-4C6A-4D70-9E8E-7BBE31CFAC8D}"/>
              </a:ext>
            </a:extLst>
          </p:cNvPr>
          <p:cNvSpPr/>
          <p:nvPr/>
        </p:nvSpPr>
        <p:spPr>
          <a:xfrm>
            <a:off x="0" y="0"/>
            <a:ext cx="6400800" cy="6858000"/>
          </a:xfrm>
          <a:prstGeom prst="rect">
            <a:avLst/>
          </a:prstGeom>
          <a:solidFill>
            <a:srgbClr val="183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8EA7C3E-9ECD-4B5C-B516-1661B5CB9165}"/>
              </a:ext>
            </a:extLst>
          </p:cNvPr>
          <p:cNvSpPr/>
          <p:nvPr/>
        </p:nvSpPr>
        <p:spPr>
          <a:xfrm>
            <a:off x="228599" y="979093"/>
            <a:ext cx="5257801"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prstClr val="white"/>
                </a:solidFill>
                <a:effectLst/>
                <a:uLnTx/>
                <a:uFillTx/>
                <a:latin typeface="Arial" panose="020B0604020202020204" pitchFamily="34" charset="0"/>
                <a:ea typeface="Roboto" pitchFamily="2" charset="0"/>
                <a:cs typeface="Arial" panose="020B0604020202020204" pitchFamily="34" charset="0"/>
              </a:rPr>
              <a:t>Raw Material Pricing Overview, 2021-2022</a:t>
            </a:r>
          </a:p>
        </p:txBody>
      </p:sp>
      <p:cxnSp>
        <p:nvCxnSpPr>
          <p:cNvPr id="4" name="Straight Connector 3">
            <a:extLst>
              <a:ext uri="{FF2B5EF4-FFF2-40B4-BE49-F238E27FC236}">
                <a16:creationId xmlns:a16="http://schemas.microsoft.com/office/drawing/2014/main" id="{F047E9B8-0F23-4BB0-9B09-179FBDD20882}"/>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06E081-98D9-4B85-9B55-4D777B1575C9}"/>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06C5804-1A46-4C6D-8AF2-1EEE5B9416A1}"/>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70D423B-C4CA-4A9C-9D51-81767572C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860" y="2532009"/>
            <a:ext cx="6073140" cy="3727938"/>
          </a:xfrm>
          <a:prstGeom prst="rect">
            <a:avLst/>
          </a:prstGeom>
        </p:spPr>
      </p:pic>
      <p:sp>
        <p:nvSpPr>
          <p:cNvPr id="10" name="Footer Placeholder 9">
            <a:extLst>
              <a:ext uri="{FF2B5EF4-FFF2-40B4-BE49-F238E27FC236}">
                <a16:creationId xmlns:a16="http://schemas.microsoft.com/office/drawing/2014/main" id="{5DF83828-D063-CC13-688E-9179BE2A9341}"/>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11" name="Slide Number Placeholder 10">
            <a:extLst>
              <a:ext uri="{FF2B5EF4-FFF2-40B4-BE49-F238E27FC236}">
                <a16:creationId xmlns:a16="http://schemas.microsoft.com/office/drawing/2014/main" id="{49606860-D80D-C694-1798-45D48C10F64A}"/>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32</a:t>
            </a:fld>
            <a:endParaRPr lang="en-IN" dirty="0"/>
          </a:p>
        </p:txBody>
      </p:sp>
    </p:spTree>
    <p:extLst>
      <p:ext uri="{BB962C8B-B14F-4D97-AF65-F5344CB8AC3E}">
        <p14:creationId xmlns:p14="http://schemas.microsoft.com/office/powerpoint/2010/main" val="6283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3">
            <a:extLst>
              <a:ext uri="{FF2B5EF4-FFF2-40B4-BE49-F238E27FC236}">
                <a16:creationId xmlns:a16="http://schemas.microsoft.com/office/drawing/2014/main" id="{7EAC3FBB-0D82-444A-9885-18FCCE3EC099}"/>
              </a:ext>
            </a:extLst>
          </p:cNvPr>
          <p:cNvSpPr txBox="1"/>
          <p:nvPr/>
        </p:nvSpPr>
        <p:spPr>
          <a:xfrm>
            <a:off x="179388" y="672154"/>
            <a:ext cx="8457250" cy="2920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India Potassium Chloride Quarterly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Pricing Analysis (INR/Tonne) Q1 FY 2018 – Q4 FY 2022</a:t>
            </a:r>
            <a:endParaRPr kumimoji="0" lang="en-US" sz="1000" b="1"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TextBox 9">
            <a:extLst>
              <a:ext uri="{FF2B5EF4-FFF2-40B4-BE49-F238E27FC236}">
                <a16:creationId xmlns:a16="http://schemas.microsoft.com/office/drawing/2014/main" id="{A6816A96-C02F-4DF7-89B2-57C21B3F7B07}"/>
              </a:ext>
            </a:extLst>
          </p:cNvPr>
          <p:cNvSpPr txBox="1"/>
          <p:nvPr/>
        </p:nvSpPr>
        <p:spPr>
          <a:xfrm flipH="1">
            <a:off x="4198729" y="4319385"/>
            <a:ext cx="4691269"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US"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US"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0" name="Slide Number Placeholder 7">
            <a:extLst>
              <a:ext uri="{FF2B5EF4-FFF2-40B4-BE49-F238E27FC236}">
                <a16:creationId xmlns:a16="http://schemas.microsoft.com/office/drawing/2014/main" id="{A48EF0E7-528E-4292-AFD2-FAC36A8910B6}"/>
              </a:ext>
            </a:extLst>
          </p:cNvPr>
          <p:cNvSpPr txBox="1">
            <a:spLocks/>
          </p:cNvSpPr>
          <p:nvPr/>
        </p:nvSpPr>
        <p:spPr>
          <a:xfrm>
            <a:off x="8679474" y="658135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33</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hart 4">
            <a:extLst>
              <a:ext uri="{FF2B5EF4-FFF2-40B4-BE49-F238E27FC236}">
                <a16:creationId xmlns:a16="http://schemas.microsoft.com/office/drawing/2014/main" id="{2B8911D2-C37B-467A-86E4-A6EC247D37AB}"/>
              </a:ext>
            </a:extLst>
          </p:cNvPr>
          <p:cNvGraphicFramePr/>
          <p:nvPr/>
        </p:nvGraphicFramePr>
        <p:xfrm>
          <a:off x="191563" y="964222"/>
          <a:ext cx="8698435" cy="3340033"/>
        </p:xfrm>
        <a:graphic>
          <a:graphicData uri="http://schemas.openxmlformats.org/drawingml/2006/chart">
            <c:chart xmlns:c="http://schemas.openxmlformats.org/drawingml/2006/chart" xmlns:r="http://schemas.openxmlformats.org/officeDocument/2006/relationships" r:id="rId2"/>
          </a:graphicData>
        </a:graphic>
      </p:graphicFrame>
      <p:sp>
        <p:nvSpPr>
          <p:cNvPr id="12" name="Title 1">
            <a:extLst>
              <a:ext uri="{FF2B5EF4-FFF2-40B4-BE49-F238E27FC236}">
                <a16:creationId xmlns:a16="http://schemas.microsoft.com/office/drawing/2014/main" id="{EAD6B85C-6626-4F87-A163-AE185C370282}"/>
              </a:ext>
            </a:extLst>
          </p:cNvPr>
          <p:cNvSpPr txBox="1">
            <a:spLocks/>
          </p:cNvSpPr>
          <p:nvPr/>
        </p:nvSpPr>
        <p:spPr>
          <a:xfrm>
            <a:off x="248950" y="192904"/>
            <a:ext cx="7406640" cy="31034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300" normalizeH="0" baseline="0" noProof="0" dirty="0">
                <a:ln>
                  <a:noFill/>
                </a:ln>
                <a:solidFill>
                  <a:prstClr val="black"/>
                </a:solidFill>
                <a:effectLst/>
                <a:uLnTx/>
                <a:uFillTx/>
                <a:latin typeface="Montserrat" panose="02000505000000020004"/>
                <a:ea typeface="Verdana" panose="020B0604030504040204" pitchFamily="34" charset="0"/>
                <a:cs typeface="Verdana" panose="020B0604030504040204" pitchFamily="34" charset="0"/>
              </a:rPr>
              <a:t>India WSF Raw-Material Quarterly Pricing Analysis</a:t>
            </a:r>
          </a:p>
        </p:txBody>
      </p:sp>
      <p:sp>
        <p:nvSpPr>
          <p:cNvPr id="3" name="TextBox 2">
            <a:extLst>
              <a:ext uri="{FF2B5EF4-FFF2-40B4-BE49-F238E27FC236}">
                <a16:creationId xmlns:a16="http://schemas.microsoft.com/office/drawing/2014/main" id="{1C4A65F9-0E78-7B2C-6BC9-43A014CEF94C}"/>
              </a:ext>
            </a:extLst>
          </p:cNvPr>
          <p:cNvSpPr txBox="1"/>
          <p:nvPr/>
        </p:nvSpPr>
        <p:spPr>
          <a:xfrm>
            <a:off x="179387" y="4488294"/>
            <a:ext cx="8710611" cy="1997150"/>
          </a:xfrm>
          <a:prstGeom prst="rect">
            <a:avLst/>
          </a:prstGeom>
          <a:noFill/>
          <a:ln>
            <a:noFill/>
            <a:prstDash val="dash"/>
          </a:ln>
        </p:spPr>
        <p:txBody>
          <a:bodyPr wrap="square" rtlCol="0">
            <a:spAutoFit/>
          </a:bodyPr>
          <a:lstStyle/>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prices of phosphoric acid fluctuated frequently in the Indian market. The Chinese government's ban on phosphate-based fertilizers had a significant impact on prices in India.</a:t>
            </a:r>
          </a:p>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prices of Potassium Chloride surged in the Asian market during the second quarter of 2022, and prices were hovering. </a:t>
            </a:r>
          </a:p>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Due to limited and tight supply, Potassium Chloride prices continued to increase in the Chinese market. </a:t>
            </a:r>
          </a:p>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With support from the international potash fertilizer market, it is unlikely that the potassium market will fall. </a:t>
            </a:r>
          </a:p>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Overall, the downstream market for Potassium Chloride rose slightly, and the downstream demand for the product was good.</a:t>
            </a:r>
            <a:endPar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520917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3">
            <a:extLst>
              <a:ext uri="{FF2B5EF4-FFF2-40B4-BE49-F238E27FC236}">
                <a16:creationId xmlns:a16="http://schemas.microsoft.com/office/drawing/2014/main" id="{7EAC3FBB-0D82-444A-9885-18FCCE3EC099}"/>
              </a:ext>
            </a:extLst>
          </p:cNvPr>
          <p:cNvSpPr txBox="1"/>
          <p:nvPr/>
        </p:nvSpPr>
        <p:spPr>
          <a:xfrm>
            <a:off x="179388" y="672154"/>
            <a:ext cx="8457250" cy="2920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India Nitric Acid Quarterly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Pricing Analysis (INR/Tonne) Q1 FY 2018 – Q4 FY 2022</a:t>
            </a:r>
            <a:endParaRPr kumimoji="0" lang="en-US" sz="1000" b="1"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TextBox 9">
            <a:extLst>
              <a:ext uri="{FF2B5EF4-FFF2-40B4-BE49-F238E27FC236}">
                <a16:creationId xmlns:a16="http://schemas.microsoft.com/office/drawing/2014/main" id="{A6816A96-C02F-4DF7-89B2-57C21B3F7B07}"/>
              </a:ext>
            </a:extLst>
          </p:cNvPr>
          <p:cNvSpPr txBox="1"/>
          <p:nvPr/>
        </p:nvSpPr>
        <p:spPr>
          <a:xfrm flipH="1">
            <a:off x="4198729" y="4495909"/>
            <a:ext cx="4691269"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US"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US"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0" name="Slide Number Placeholder 7">
            <a:extLst>
              <a:ext uri="{FF2B5EF4-FFF2-40B4-BE49-F238E27FC236}">
                <a16:creationId xmlns:a16="http://schemas.microsoft.com/office/drawing/2014/main" id="{A48EF0E7-528E-4292-AFD2-FAC36A8910B6}"/>
              </a:ext>
            </a:extLst>
          </p:cNvPr>
          <p:cNvSpPr txBox="1">
            <a:spLocks/>
          </p:cNvSpPr>
          <p:nvPr/>
        </p:nvSpPr>
        <p:spPr>
          <a:xfrm>
            <a:off x="8679474" y="658135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34</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hart 4">
            <a:extLst>
              <a:ext uri="{FF2B5EF4-FFF2-40B4-BE49-F238E27FC236}">
                <a16:creationId xmlns:a16="http://schemas.microsoft.com/office/drawing/2014/main" id="{2B8911D2-C37B-467A-86E4-A6EC247D37AB}"/>
              </a:ext>
            </a:extLst>
          </p:cNvPr>
          <p:cNvGraphicFramePr/>
          <p:nvPr/>
        </p:nvGraphicFramePr>
        <p:xfrm>
          <a:off x="191563" y="920680"/>
          <a:ext cx="8698435" cy="3575229"/>
        </p:xfrm>
        <a:graphic>
          <a:graphicData uri="http://schemas.openxmlformats.org/drawingml/2006/chart">
            <c:chart xmlns:c="http://schemas.openxmlformats.org/drawingml/2006/chart" xmlns:r="http://schemas.openxmlformats.org/officeDocument/2006/relationships" r:id="rId2"/>
          </a:graphicData>
        </a:graphic>
      </p:graphicFrame>
      <p:sp>
        <p:nvSpPr>
          <p:cNvPr id="12" name="Title 1">
            <a:extLst>
              <a:ext uri="{FF2B5EF4-FFF2-40B4-BE49-F238E27FC236}">
                <a16:creationId xmlns:a16="http://schemas.microsoft.com/office/drawing/2014/main" id="{EAD6B85C-6626-4F87-A163-AE185C370282}"/>
              </a:ext>
            </a:extLst>
          </p:cNvPr>
          <p:cNvSpPr txBox="1">
            <a:spLocks/>
          </p:cNvSpPr>
          <p:nvPr/>
        </p:nvSpPr>
        <p:spPr>
          <a:xfrm>
            <a:off x="248950" y="192904"/>
            <a:ext cx="7406640" cy="31034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300" normalizeH="0" baseline="0" noProof="0" dirty="0">
                <a:ln>
                  <a:noFill/>
                </a:ln>
                <a:solidFill>
                  <a:prstClr val="black"/>
                </a:solidFill>
                <a:effectLst/>
                <a:uLnTx/>
                <a:uFillTx/>
                <a:latin typeface="Montserrat" panose="02000505000000020004"/>
                <a:ea typeface="Verdana" panose="020B0604030504040204" pitchFamily="34" charset="0"/>
                <a:cs typeface="Verdana" panose="020B0604030504040204" pitchFamily="34" charset="0"/>
              </a:rPr>
              <a:t>India WSF Raw-Material Quarterly Pricing Analysis</a:t>
            </a:r>
          </a:p>
        </p:txBody>
      </p:sp>
      <p:sp>
        <p:nvSpPr>
          <p:cNvPr id="3" name="TextBox 2">
            <a:extLst>
              <a:ext uri="{FF2B5EF4-FFF2-40B4-BE49-F238E27FC236}">
                <a16:creationId xmlns:a16="http://schemas.microsoft.com/office/drawing/2014/main" id="{1C4A65F9-0E78-7B2C-6BC9-43A014CEF94C}"/>
              </a:ext>
            </a:extLst>
          </p:cNvPr>
          <p:cNvSpPr txBox="1"/>
          <p:nvPr/>
        </p:nvSpPr>
        <p:spPr>
          <a:xfrm>
            <a:off x="179387" y="4690323"/>
            <a:ext cx="8710611" cy="1720151"/>
          </a:xfrm>
          <a:prstGeom prst="rect">
            <a:avLst/>
          </a:prstGeom>
          <a:noFill/>
          <a:ln>
            <a:noFill/>
            <a:prstDash val="dash"/>
          </a:ln>
        </p:spPr>
        <p:txBody>
          <a:bodyPr wrap="square" rtlCol="0">
            <a:spAutoFit/>
          </a:bodyPr>
          <a:lstStyle/>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Nitric Acid Manufacturers dealt with many supply-chain issues, including rising energy, raw material, packaging, and transportation costs. </a:t>
            </a:r>
          </a:p>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Traders remained concerned about the Nitric Acid price hike, as they were already grappling with inflationary tendencies on numerous fronts. </a:t>
            </a:r>
          </a:p>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price of raw materials continued to have a minor influence. Because of rising coal and Ammonia prices in China, the primary feedstock for Nitric Acid production, factories were compelled to curtail output, contributing to price increases.</a:t>
            </a:r>
            <a:endPar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58661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3">
            <a:extLst>
              <a:ext uri="{FF2B5EF4-FFF2-40B4-BE49-F238E27FC236}">
                <a16:creationId xmlns:a16="http://schemas.microsoft.com/office/drawing/2014/main" id="{7EAC3FBB-0D82-444A-9885-18FCCE3EC099}"/>
              </a:ext>
            </a:extLst>
          </p:cNvPr>
          <p:cNvSpPr txBox="1"/>
          <p:nvPr/>
        </p:nvSpPr>
        <p:spPr>
          <a:xfrm>
            <a:off x="179388" y="672154"/>
            <a:ext cx="8457250" cy="2920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India </a:t>
            </a:r>
            <a:r>
              <a:rPr kumimoji="0" lang="en-US" sz="1000" b="1" i="0" u="none" strike="noStrike" kern="1200" cap="none" spc="0" normalizeH="0" baseline="0" noProof="0" dirty="0" err="1">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Sulphuric</a:t>
            </a: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Acid Quarterly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Pricing Analysis (INR/Tonne) Q1 FY 2018 – Q4 FY 2022</a:t>
            </a:r>
            <a:endParaRPr kumimoji="0" lang="en-US" sz="1000" b="1"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TextBox 9">
            <a:extLst>
              <a:ext uri="{FF2B5EF4-FFF2-40B4-BE49-F238E27FC236}">
                <a16:creationId xmlns:a16="http://schemas.microsoft.com/office/drawing/2014/main" id="{A6816A96-C02F-4DF7-89B2-57C21B3F7B07}"/>
              </a:ext>
            </a:extLst>
          </p:cNvPr>
          <p:cNvSpPr txBox="1"/>
          <p:nvPr/>
        </p:nvSpPr>
        <p:spPr>
          <a:xfrm flipH="1">
            <a:off x="4198729" y="4232301"/>
            <a:ext cx="4691269"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US"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US"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0" name="Slide Number Placeholder 7">
            <a:extLst>
              <a:ext uri="{FF2B5EF4-FFF2-40B4-BE49-F238E27FC236}">
                <a16:creationId xmlns:a16="http://schemas.microsoft.com/office/drawing/2014/main" id="{A48EF0E7-528E-4292-AFD2-FAC36A8910B6}"/>
              </a:ext>
            </a:extLst>
          </p:cNvPr>
          <p:cNvSpPr txBox="1">
            <a:spLocks/>
          </p:cNvSpPr>
          <p:nvPr/>
        </p:nvSpPr>
        <p:spPr>
          <a:xfrm>
            <a:off x="8679474" y="658135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35</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hart 4">
            <a:extLst>
              <a:ext uri="{FF2B5EF4-FFF2-40B4-BE49-F238E27FC236}">
                <a16:creationId xmlns:a16="http://schemas.microsoft.com/office/drawing/2014/main" id="{2B8911D2-C37B-467A-86E4-A6EC247D37AB}"/>
              </a:ext>
            </a:extLst>
          </p:cNvPr>
          <p:cNvGraphicFramePr/>
          <p:nvPr/>
        </p:nvGraphicFramePr>
        <p:xfrm>
          <a:off x="191563" y="964222"/>
          <a:ext cx="8698435" cy="3340033"/>
        </p:xfrm>
        <a:graphic>
          <a:graphicData uri="http://schemas.openxmlformats.org/drawingml/2006/chart">
            <c:chart xmlns:c="http://schemas.openxmlformats.org/drawingml/2006/chart" xmlns:r="http://schemas.openxmlformats.org/officeDocument/2006/relationships" r:id="rId2"/>
          </a:graphicData>
        </a:graphic>
      </p:graphicFrame>
      <p:sp>
        <p:nvSpPr>
          <p:cNvPr id="12" name="Title 1">
            <a:extLst>
              <a:ext uri="{FF2B5EF4-FFF2-40B4-BE49-F238E27FC236}">
                <a16:creationId xmlns:a16="http://schemas.microsoft.com/office/drawing/2014/main" id="{EAD6B85C-6626-4F87-A163-AE185C370282}"/>
              </a:ext>
            </a:extLst>
          </p:cNvPr>
          <p:cNvSpPr txBox="1">
            <a:spLocks/>
          </p:cNvSpPr>
          <p:nvPr/>
        </p:nvSpPr>
        <p:spPr>
          <a:xfrm>
            <a:off x="248950" y="192904"/>
            <a:ext cx="7406640" cy="31034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300" normalizeH="0" baseline="0" noProof="0" dirty="0">
                <a:ln>
                  <a:noFill/>
                </a:ln>
                <a:solidFill>
                  <a:prstClr val="black"/>
                </a:solidFill>
                <a:effectLst/>
                <a:uLnTx/>
                <a:uFillTx/>
                <a:latin typeface="Montserrat" panose="02000505000000020004"/>
                <a:ea typeface="Verdana" panose="020B0604030504040204" pitchFamily="34" charset="0"/>
                <a:cs typeface="Verdana" panose="020B0604030504040204" pitchFamily="34" charset="0"/>
              </a:rPr>
              <a:t>India WSF Raw-Material Quarterly Pricing Analysis</a:t>
            </a:r>
          </a:p>
        </p:txBody>
      </p:sp>
      <p:sp>
        <p:nvSpPr>
          <p:cNvPr id="3" name="TextBox 2">
            <a:extLst>
              <a:ext uri="{FF2B5EF4-FFF2-40B4-BE49-F238E27FC236}">
                <a16:creationId xmlns:a16="http://schemas.microsoft.com/office/drawing/2014/main" id="{1C4A65F9-0E78-7B2C-6BC9-43A014CEF94C}"/>
              </a:ext>
            </a:extLst>
          </p:cNvPr>
          <p:cNvSpPr txBox="1"/>
          <p:nvPr/>
        </p:nvSpPr>
        <p:spPr>
          <a:xfrm>
            <a:off x="179387" y="4401210"/>
            <a:ext cx="8710611" cy="2551148"/>
          </a:xfrm>
          <a:prstGeom prst="rect">
            <a:avLst/>
          </a:prstGeom>
          <a:noFill/>
          <a:ln>
            <a:noFill/>
            <a:prstDash val="dash"/>
          </a:ln>
        </p:spPr>
        <p:txBody>
          <a:bodyPr wrap="square" rtlCol="0">
            <a:spAutoFit/>
          </a:bodyPr>
          <a:lstStyle/>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 significant gyration in the Indian market dynamics was observed after Russia started its special military operations in Ukraine the Crude Oil market shot upwards.</a:t>
            </a:r>
          </a:p>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fluctuations in the prices has been observed due to US – China trade war and the recent Ukraine Russia war. </a:t>
            </a:r>
          </a:p>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fluctuations in the raw material prices of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sulphuric</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acid like Bentonite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sulphur</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resulted in the changes of the product prices.</a:t>
            </a:r>
          </a:p>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Indian refiners safeguarded their interest after procuring the Russian Urals (high Bentonite Sulphur content) despite strict sanctions on Russia, and the producer's quotations consistently remained buoyed amidst the hovering concerns over the Indian fertilizers market.</a:t>
            </a:r>
          </a:p>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29271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3">
            <a:extLst>
              <a:ext uri="{FF2B5EF4-FFF2-40B4-BE49-F238E27FC236}">
                <a16:creationId xmlns:a16="http://schemas.microsoft.com/office/drawing/2014/main" id="{7EAC3FBB-0D82-444A-9885-18FCCE3EC099}"/>
              </a:ext>
            </a:extLst>
          </p:cNvPr>
          <p:cNvSpPr txBox="1"/>
          <p:nvPr/>
        </p:nvSpPr>
        <p:spPr>
          <a:xfrm>
            <a:off x="179388" y="672154"/>
            <a:ext cx="8457250" cy="2920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200">
              <a:lnSpc>
                <a:spcPct val="150000"/>
              </a:lnSpc>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India Phosphoric Acid Quarterly </a:t>
            </a:r>
            <a:r>
              <a:rPr lang="en-IN"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Pricing Analysis (INR/Tonne) Q1 FY 2018 – Q4 FY 2022</a:t>
            </a:r>
            <a:endParaRPr lang="en-US" sz="10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9">
            <a:extLst>
              <a:ext uri="{FF2B5EF4-FFF2-40B4-BE49-F238E27FC236}">
                <a16:creationId xmlns:a16="http://schemas.microsoft.com/office/drawing/2014/main" id="{A6816A96-C02F-4DF7-89B2-57C21B3F7B07}"/>
              </a:ext>
            </a:extLst>
          </p:cNvPr>
          <p:cNvSpPr txBox="1"/>
          <p:nvPr/>
        </p:nvSpPr>
        <p:spPr>
          <a:xfrm flipH="1">
            <a:off x="4198729" y="4319385"/>
            <a:ext cx="4691269"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r>
              <a:rPr lang="en-US"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700" i="1" dirty="0" err="1">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ChemAnalyst</a:t>
            </a:r>
            <a:endParaRPr lang="en-US"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Slide Number Placeholder 7">
            <a:extLst>
              <a:ext uri="{FF2B5EF4-FFF2-40B4-BE49-F238E27FC236}">
                <a16:creationId xmlns:a16="http://schemas.microsoft.com/office/drawing/2014/main" id="{A48EF0E7-528E-4292-AFD2-FAC36A8910B6}"/>
              </a:ext>
            </a:extLst>
          </p:cNvPr>
          <p:cNvSpPr txBox="1">
            <a:spLocks/>
          </p:cNvSpPr>
          <p:nvPr/>
        </p:nvSpPr>
        <p:spPr>
          <a:xfrm>
            <a:off x="8679474" y="658135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A070E7C-0B96-4788-862A-C035E43D0D9C}" type="slidenum">
              <a:rPr lang="en-US" sz="1100">
                <a:solidFill>
                  <a:prstClr val="white"/>
                </a:solidFill>
                <a:latin typeface="Calibri" panose="020F0502020204030204"/>
              </a:rPr>
              <a:pPr>
                <a:defRPr/>
              </a:pPr>
              <a:t>36</a:t>
            </a:fld>
            <a:endParaRPr lang="en-US" sz="1100" dirty="0">
              <a:solidFill>
                <a:prstClr val="white"/>
              </a:solidFill>
              <a:latin typeface="Calibri" panose="020F0502020204030204"/>
            </a:endParaRPr>
          </a:p>
        </p:txBody>
      </p:sp>
      <p:graphicFrame>
        <p:nvGraphicFramePr>
          <p:cNvPr id="5" name="Chart 4">
            <a:extLst>
              <a:ext uri="{FF2B5EF4-FFF2-40B4-BE49-F238E27FC236}">
                <a16:creationId xmlns:a16="http://schemas.microsoft.com/office/drawing/2014/main" id="{2B8911D2-C37B-467A-86E4-A6EC247D37AB}"/>
              </a:ext>
            </a:extLst>
          </p:cNvPr>
          <p:cNvGraphicFramePr/>
          <p:nvPr/>
        </p:nvGraphicFramePr>
        <p:xfrm>
          <a:off x="191563" y="964222"/>
          <a:ext cx="8698435" cy="3340033"/>
        </p:xfrm>
        <a:graphic>
          <a:graphicData uri="http://schemas.openxmlformats.org/drawingml/2006/chart">
            <c:chart xmlns:c="http://schemas.openxmlformats.org/drawingml/2006/chart" xmlns:r="http://schemas.openxmlformats.org/officeDocument/2006/relationships" r:id="rId2"/>
          </a:graphicData>
        </a:graphic>
      </p:graphicFrame>
      <p:sp>
        <p:nvSpPr>
          <p:cNvPr id="12" name="Title 1">
            <a:extLst>
              <a:ext uri="{FF2B5EF4-FFF2-40B4-BE49-F238E27FC236}">
                <a16:creationId xmlns:a16="http://schemas.microsoft.com/office/drawing/2014/main" id="{EAD6B85C-6626-4F87-A163-AE185C370282}"/>
              </a:ext>
            </a:extLst>
          </p:cNvPr>
          <p:cNvSpPr txBox="1">
            <a:spLocks/>
          </p:cNvSpPr>
          <p:nvPr/>
        </p:nvSpPr>
        <p:spPr>
          <a:xfrm>
            <a:off x="248950" y="192904"/>
            <a:ext cx="7406640" cy="31034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ts val="1700"/>
              </a:lnSpc>
              <a:defRPr/>
            </a:pPr>
            <a:r>
              <a:rPr lang="en-IN" sz="1400" b="1" spc="300" dirty="0">
                <a:solidFill>
                  <a:prstClr val="black"/>
                </a:solidFill>
                <a:latin typeface="Montserrat" panose="02000505000000020004"/>
                <a:ea typeface="Verdana" panose="020B0604030504040204" pitchFamily="34" charset="0"/>
                <a:cs typeface="Verdana" panose="020B0604030504040204" pitchFamily="34" charset="0"/>
              </a:rPr>
              <a:t>India WSF Raw-Material Quarterly Pricing Analysis</a:t>
            </a:r>
          </a:p>
        </p:txBody>
      </p:sp>
      <p:sp>
        <p:nvSpPr>
          <p:cNvPr id="3" name="TextBox 2">
            <a:extLst>
              <a:ext uri="{FF2B5EF4-FFF2-40B4-BE49-F238E27FC236}">
                <a16:creationId xmlns:a16="http://schemas.microsoft.com/office/drawing/2014/main" id="{1C4A65F9-0E78-7B2C-6BC9-43A014CEF94C}"/>
              </a:ext>
            </a:extLst>
          </p:cNvPr>
          <p:cNvSpPr txBox="1"/>
          <p:nvPr/>
        </p:nvSpPr>
        <p:spPr>
          <a:xfrm>
            <a:off x="179387" y="4488294"/>
            <a:ext cx="8710611" cy="2274149"/>
          </a:xfrm>
          <a:prstGeom prst="rect">
            <a:avLst/>
          </a:prstGeom>
          <a:noFill/>
          <a:ln>
            <a:noFill/>
            <a:prstDash val="dash"/>
          </a:ln>
        </p:spPr>
        <p:txBody>
          <a:bodyPr wrap="square" rtlCol="0">
            <a:spAutoFit/>
          </a:bodyPr>
          <a:lstStyle/>
          <a:p>
            <a:pPr marL="285750" indent="-285750" algn="just">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Growing demand from downstream pharma, agriculture, food, and beverages drives the regional phosphate market. China has suspended exporting fertilizers until June 2022 to ensure the domestic availability of the product. </a:t>
            </a:r>
          </a:p>
          <a:p>
            <a:pPr marL="285750" indent="-285750" algn="just">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Indian authorities have signed an agreement with Jordan Phosphate Mining company (JPMC) to supply 1 Lakh Metric </a:t>
            </a:r>
            <a:r>
              <a:rPr lang="en-US" sz="1200" dirty="0" err="1">
                <a:latin typeface="Arial" panose="020B0604020202020204" pitchFamily="34" charset="0"/>
                <a:cs typeface="Arial" panose="020B0604020202020204" pitchFamily="34" charset="0"/>
              </a:rPr>
              <a:t>Tonne</a:t>
            </a:r>
            <a:r>
              <a:rPr lang="en-US" sz="1200" dirty="0">
                <a:latin typeface="Arial" panose="020B0604020202020204" pitchFamily="34" charset="0"/>
                <a:cs typeface="Arial" panose="020B0604020202020204" pitchFamily="34" charset="0"/>
              </a:rPr>
              <a:t> of Phosphoric Acid to the Indian Public and Private companies from now and over the next five years to curb the demand for the upcoming Kharif season.</a:t>
            </a:r>
          </a:p>
          <a:p>
            <a:pPr marL="285750" indent="-285750" algn="just">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India has finalized the critical supply of fertilizers from Russia under a barter system agreement avoiding dollar transactions due to US sanctions. The percentage of Food grade Phosphoric Acid was recorded at an inclination of 3% on an Ex-Mumbai basis during the second quarter..</a:t>
            </a:r>
            <a:endParaRPr lang="en-I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1190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3">
            <a:extLst>
              <a:ext uri="{FF2B5EF4-FFF2-40B4-BE49-F238E27FC236}">
                <a16:creationId xmlns:a16="http://schemas.microsoft.com/office/drawing/2014/main" id="{7EAC3FBB-0D82-444A-9885-18FCCE3EC099}"/>
              </a:ext>
            </a:extLst>
          </p:cNvPr>
          <p:cNvSpPr txBox="1"/>
          <p:nvPr/>
        </p:nvSpPr>
        <p:spPr>
          <a:xfrm>
            <a:off x="179388" y="672154"/>
            <a:ext cx="8457250" cy="2920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200">
              <a:lnSpc>
                <a:spcPct val="150000"/>
              </a:lnSpc>
              <a:defRPr/>
            </a:pPr>
            <a:r>
              <a:rPr lang="en-US"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India Ammonia Quarterly </a:t>
            </a:r>
            <a:r>
              <a:rPr lang="en-IN" sz="1000" b="1" dirty="0">
                <a:solidFill>
                  <a:srgbClr val="E7E6E6">
                    <a:lumMod val="25000"/>
                  </a:srgbClr>
                </a:solidFill>
                <a:latin typeface="Verdana" panose="020B0604030504040204" pitchFamily="34" charset="0"/>
                <a:ea typeface="Verdana" panose="020B0604030504040204" pitchFamily="34" charset="0"/>
                <a:cs typeface="Verdana" panose="020B0604030504040204" pitchFamily="34" charset="0"/>
              </a:rPr>
              <a:t>Pricing Analysis (INR/Tonne) Q1 FY 2018 – Q4 FY 2022</a:t>
            </a:r>
            <a:endParaRPr lang="en-US" sz="10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9">
            <a:extLst>
              <a:ext uri="{FF2B5EF4-FFF2-40B4-BE49-F238E27FC236}">
                <a16:creationId xmlns:a16="http://schemas.microsoft.com/office/drawing/2014/main" id="{A6816A96-C02F-4DF7-89B2-57C21B3F7B07}"/>
              </a:ext>
            </a:extLst>
          </p:cNvPr>
          <p:cNvSpPr txBox="1"/>
          <p:nvPr/>
        </p:nvSpPr>
        <p:spPr>
          <a:xfrm flipH="1">
            <a:off x="4210906" y="4283949"/>
            <a:ext cx="4691269"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r>
              <a:rPr lang="en-US"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US" sz="700" i="1" dirty="0" err="1">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ChemAnalyst</a:t>
            </a:r>
            <a:endParaRPr lang="en-US"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Slide Number Placeholder 7">
            <a:extLst>
              <a:ext uri="{FF2B5EF4-FFF2-40B4-BE49-F238E27FC236}">
                <a16:creationId xmlns:a16="http://schemas.microsoft.com/office/drawing/2014/main" id="{A48EF0E7-528E-4292-AFD2-FAC36A8910B6}"/>
              </a:ext>
            </a:extLst>
          </p:cNvPr>
          <p:cNvSpPr txBox="1">
            <a:spLocks/>
          </p:cNvSpPr>
          <p:nvPr/>
        </p:nvSpPr>
        <p:spPr>
          <a:xfrm>
            <a:off x="8679474" y="658135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A070E7C-0B96-4788-862A-C035E43D0D9C}" type="slidenum">
              <a:rPr lang="en-US" sz="1100">
                <a:solidFill>
                  <a:prstClr val="white"/>
                </a:solidFill>
                <a:latin typeface="Calibri" panose="020F0502020204030204"/>
              </a:rPr>
              <a:pPr>
                <a:defRPr/>
              </a:pPr>
              <a:t>37</a:t>
            </a:fld>
            <a:endParaRPr lang="en-US" sz="1100" dirty="0">
              <a:solidFill>
                <a:prstClr val="white"/>
              </a:solidFill>
              <a:latin typeface="Calibri" panose="020F0502020204030204"/>
            </a:endParaRPr>
          </a:p>
        </p:txBody>
      </p:sp>
      <p:graphicFrame>
        <p:nvGraphicFramePr>
          <p:cNvPr id="5" name="Chart 4">
            <a:extLst>
              <a:ext uri="{FF2B5EF4-FFF2-40B4-BE49-F238E27FC236}">
                <a16:creationId xmlns:a16="http://schemas.microsoft.com/office/drawing/2014/main" id="{2B8911D2-C37B-467A-86E4-A6EC247D37AB}"/>
              </a:ext>
            </a:extLst>
          </p:cNvPr>
          <p:cNvGraphicFramePr/>
          <p:nvPr/>
        </p:nvGraphicFramePr>
        <p:xfrm>
          <a:off x="191563" y="964222"/>
          <a:ext cx="8698435" cy="3267363"/>
        </p:xfrm>
        <a:graphic>
          <a:graphicData uri="http://schemas.openxmlformats.org/drawingml/2006/chart">
            <c:chart xmlns:c="http://schemas.openxmlformats.org/drawingml/2006/chart" xmlns:r="http://schemas.openxmlformats.org/officeDocument/2006/relationships" r:id="rId2"/>
          </a:graphicData>
        </a:graphic>
      </p:graphicFrame>
      <p:sp>
        <p:nvSpPr>
          <p:cNvPr id="12" name="Title 1">
            <a:extLst>
              <a:ext uri="{FF2B5EF4-FFF2-40B4-BE49-F238E27FC236}">
                <a16:creationId xmlns:a16="http://schemas.microsoft.com/office/drawing/2014/main" id="{EAD6B85C-6626-4F87-A163-AE185C370282}"/>
              </a:ext>
            </a:extLst>
          </p:cNvPr>
          <p:cNvSpPr txBox="1">
            <a:spLocks/>
          </p:cNvSpPr>
          <p:nvPr/>
        </p:nvSpPr>
        <p:spPr>
          <a:xfrm>
            <a:off x="248950" y="192904"/>
            <a:ext cx="7406640" cy="31034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ts val="1700"/>
              </a:lnSpc>
              <a:defRPr/>
            </a:pPr>
            <a:r>
              <a:rPr lang="en-IN" sz="1400" b="1" spc="300" dirty="0">
                <a:solidFill>
                  <a:prstClr val="black"/>
                </a:solidFill>
                <a:latin typeface="Montserrat" panose="02000505000000020004"/>
                <a:ea typeface="Verdana" panose="020B0604030504040204" pitchFamily="34" charset="0"/>
                <a:cs typeface="Verdana" panose="020B0604030504040204" pitchFamily="34" charset="0"/>
              </a:rPr>
              <a:t>India WSF Raw-Material Quarterly Pricing Analysis</a:t>
            </a:r>
          </a:p>
        </p:txBody>
      </p:sp>
      <p:sp>
        <p:nvSpPr>
          <p:cNvPr id="3" name="TextBox 2">
            <a:extLst>
              <a:ext uri="{FF2B5EF4-FFF2-40B4-BE49-F238E27FC236}">
                <a16:creationId xmlns:a16="http://schemas.microsoft.com/office/drawing/2014/main" id="{1C4A65F9-0E78-7B2C-6BC9-43A014CEF94C}"/>
              </a:ext>
            </a:extLst>
          </p:cNvPr>
          <p:cNvSpPr txBox="1"/>
          <p:nvPr/>
        </p:nvSpPr>
        <p:spPr>
          <a:xfrm>
            <a:off x="179387" y="4531844"/>
            <a:ext cx="8710611" cy="1997150"/>
          </a:xfrm>
          <a:prstGeom prst="rect">
            <a:avLst/>
          </a:prstGeom>
          <a:noFill/>
          <a:ln>
            <a:noFill/>
            <a:prstDash val="dash"/>
          </a:ln>
        </p:spPr>
        <p:txBody>
          <a:bodyPr wrap="square" rtlCol="0">
            <a:spAutoFit/>
          </a:bodyPr>
          <a:lstStyle/>
          <a:p>
            <a:pPr marL="285750" indent="-285750" algn="just">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The domestic Aqueous and Anhydrous Ammonia market remained robust and continuously increased. Supplies tightened last month and stayed unchanged from March, according to the economy's supply side. </a:t>
            </a:r>
          </a:p>
          <a:p>
            <a:pPr marL="285750" indent="-285750" algn="just">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The overall ammonia output and producers' availability have drastically dropped in several places. In addition, fertilizer companies were forced to reduce production due to rising coal costs in China, the country's primary feedstock source for ammonia production, resulting in price rises. </a:t>
            </a:r>
          </a:p>
          <a:p>
            <a:pPr marL="285750" indent="-285750" algn="just">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Costs for downstream fertilizers have increased as a result of rising ammonia prices. </a:t>
            </a:r>
          </a:p>
          <a:p>
            <a:pPr marL="285750" indent="-285750" algn="just">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Furthermore, fertilizer suppliers are also confused about the trajectory of the urea market in the downstream sector.</a:t>
            </a:r>
            <a:endParaRPr lang="en-I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2625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3">
            <a:extLst>
              <a:ext uri="{FF2B5EF4-FFF2-40B4-BE49-F238E27FC236}">
                <a16:creationId xmlns:a16="http://schemas.microsoft.com/office/drawing/2014/main" id="{7EAC3FBB-0D82-444A-9885-18FCCE3EC099}"/>
              </a:ext>
            </a:extLst>
          </p:cNvPr>
          <p:cNvSpPr txBox="1"/>
          <p:nvPr/>
        </p:nvSpPr>
        <p:spPr>
          <a:xfrm>
            <a:off x="179388" y="672154"/>
            <a:ext cx="8457250" cy="29206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India Lime Quarterly </a:t>
            </a:r>
            <a:r>
              <a:rPr kumimoji="0" lang="en-IN" sz="1000" b="1"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Pricing Analysis (INR/Tonne) Q1 FY 2018 – Q4 FY 2022</a:t>
            </a:r>
            <a:endParaRPr kumimoji="0" lang="en-US" sz="1000" b="1" i="0" u="none" strike="noStrike" kern="120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TextBox 9">
            <a:extLst>
              <a:ext uri="{FF2B5EF4-FFF2-40B4-BE49-F238E27FC236}">
                <a16:creationId xmlns:a16="http://schemas.microsoft.com/office/drawing/2014/main" id="{A6816A96-C02F-4DF7-89B2-57C21B3F7B07}"/>
              </a:ext>
            </a:extLst>
          </p:cNvPr>
          <p:cNvSpPr txBox="1"/>
          <p:nvPr/>
        </p:nvSpPr>
        <p:spPr>
          <a:xfrm flipH="1">
            <a:off x="4198729" y="4899956"/>
            <a:ext cx="4691269" cy="2000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a:t>
            </a:r>
            <a:r>
              <a:rPr kumimoji="0" lang="en-US"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ChemAnalyst</a:t>
            </a:r>
            <a:endParaRPr kumimoji="0" lang="en-US"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0" name="Slide Number Placeholder 7">
            <a:extLst>
              <a:ext uri="{FF2B5EF4-FFF2-40B4-BE49-F238E27FC236}">
                <a16:creationId xmlns:a16="http://schemas.microsoft.com/office/drawing/2014/main" id="{A48EF0E7-528E-4292-AFD2-FAC36A8910B6}"/>
              </a:ext>
            </a:extLst>
          </p:cNvPr>
          <p:cNvSpPr txBox="1">
            <a:spLocks/>
          </p:cNvSpPr>
          <p:nvPr/>
        </p:nvSpPr>
        <p:spPr>
          <a:xfrm>
            <a:off x="8679474" y="658135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38</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hart 4">
            <a:extLst>
              <a:ext uri="{FF2B5EF4-FFF2-40B4-BE49-F238E27FC236}">
                <a16:creationId xmlns:a16="http://schemas.microsoft.com/office/drawing/2014/main" id="{2B8911D2-C37B-467A-86E4-A6EC247D37AB}"/>
              </a:ext>
            </a:extLst>
          </p:cNvPr>
          <p:cNvGraphicFramePr/>
          <p:nvPr>
            <p:extLst>
              <p:ext uri="{D42A27DB-BD31-4B8C-83A1-F6EECF244321}">
                <p14:modId xmlns:p14="http://schemas.microsoft.com/office/powerpoint/2010/main" val="329582675"/>
              </p:ext>
            </p:extLst>
          </p:nvPr>
        </p:nvGraphicFramePr>
        <p:xfrm>
          <a:off x="191563" y="904780"/>
          <a:ext cx="8698435" cy="3761164"/>
        </p:xfrm>
        <a:graphic>
          <a:graphicData uri="http://schemas.openxmlformats.org/drawingml/2006/chart">
            <c:chart xmlns:c="http://schemas.openxmlformats.org/drawingml/2006/chart" xmlns:r="http://schemas.openxmlformats.org/officeDocument/2006/relationships" r:id="rId2"/>
          </a:graphicData>
        </a:graphic>
      </p:graphicFrame>
      <p:sp>
        <p:nvSpPr>
          <p:cNvPr id="12" name="Title 1">
            <a:extLst>
              <a:ext uri="{FF2B5EF4-FFF2-40B4-BE49-F238E27FC236}">
                <a16:creationId xmlns:a16="http://schemas.microsoft.com/office/drawing/2014/main" id="{EAD6B85C-6626-4F87-A163-AE185C370282}"/>
              </a:ext>
            </a:extLst>
          </p:cNvPr>
          <p:cNvSpPr txBox="1">
            <a:spLocks/>
          </p:cNvSpPr>
          <p:nvPr/>
        </p:nvSpPr>
        <p:spPr>
          <a:xfrm>
            <a:off x="248950" y="192904"/>
            <a:ext cx="7406640" cy="31034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ts val="1700"/>
              </a:lnSpc>
              <a:spcBef>
                <a:spcPct val="0"/>
              </a:spcBef>
              <a:spcAft>
                <a:spcPts val="0"/>
              </a:spcAft>
              <a:buClrTx/>
              <a:buSzTx/>
              <a:buFontTx/>
              <a:buNone/>
              <a:tabLst/>
              <a:defRPr/>
            </a:pPr>
            <a:r>
              <a:rPr kumimoji="0" lang="en-IN" sz="1400" b="1" i="0" u="none" strike="noStrike" kern="1200" cap="none" spc="300" normalizeH="0" baseline="0" noProof="0" dirty="0">
                <a:ln>
                  <a:noFill/>
                </a:ln>
                <a:solidFill>
                  <a:prstClr val="black"/>
                </a:solidFill>
                <a:effectLst/>
                <a:uLnTx/>
                <a:uFillTx/>
                <a:latin typeface="Montserrat" panose="02000505000000020004"/>
                <a:ea typeface="Verdana" panose="020B0604030504040204" pitchFamily="34" charset="0"/>
                <a:cs typeface="Verdana" panose="020B0604030504040204" pitchFamily="34" charset="0"/>
              </a:rPr>
              <a:t>India WSF Raw-Material Quarterly Pricing Analysis</a:t>
            </a:r>
          </a:p>
        </p:txBody>
      </p:sp>
      <p:sp>
        <p:nvSpPr>
          <p:cNvPr id="3" name="TextBox 2">
            <a:extLst>
              <a:ext uri="{FF2B5EF4-FFF2-40B4-BE49-F238E27FC236}">
                <a16:creationId xmlns:a16="http://schemas.microsoft.com/office/drawing/2014/main" id="{1C4A65F9-0E78-7B2C-6BC9-43A014CEF94C}"/>
              </a:ext>
            </a:extLst>
          </p:cNvPr>
          <p:cNvSpPr txBox="1"/>
          <p:nvPr/>
        </p:nvSpPr>
        <p:spPr>
          <a:xfrm>
            <a:off x="179387" y="5126921"/>
            <a:ext cx="8710611" cy="1443152"/>
          </a:xfrm>
          <a:prstGeom prst="rect">
            <a:avLst/>
          </a:prstGeom>
          <a:noFill/>
          <a:ln>
            <a:noFill/>
            <a:prstDash val="dash"/>
          </a:ln>
        </p:spPr>
        <p:txBody>
          <a:bodyPr wrap="square" rtlCol="0">
            <a:spAutoFit/>
          </a:bodyPr>
          <a:lstStyle/>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increasing prices of both the grades of lime have been severely affected by the Russia Ukraine war with more than 25 to 30% rise.</a:t>
            </a:r>
          </a:p>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Moreover, with the increase in demand of lime in the fertilizer industry, the prices showed an upward trend.</a:t>
            </a:r>
          </a:p>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Agricultural lime (calcium carbonate)- It consists of limestone crushed to a fine powder and is usually the cheapest material for correcting soil acidity.</a:t>
            </a:r>
          </a:p>
        </p:txBody>
      </p:sp>
    </p:spTree>
    <p:extLst>
      <p:ext uri="{BB962C8B-B14F-4D97-AF65-F5344CB8AC3E}">
        <p14:creationId xmlns:p14="http://schemas.microsoft.com/office/powerpoint/2010/main" val="1729018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918A8F-2461-4F8F-B13C-9D1F92ECB90D}"/>
              </a:ext>
            </a:extLst>
          </p:cNvPr>
          <p:cNvSpPr/>
          <p:nvPr/>
        </p:nvSpPr>
        <p:spPr>
          <a:xfrm>
            <a:off x="1" y="609600"/>
            <a:ext cx="9144000" cy="60959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63977FA2-2584-483B-BEA5-C4C09F2B1DB2}"/>
              </a:ext>
            </a:extLst>
          </p:cNvPr>
          <p:cNvSpPr/>
          <p:nvPr/>
        </p:nvSpPr>
        <p:spPr>
          <a:xfrm>
            <a:off x="457200" y="129197"/>
            <a:ext cx="6007101"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Production Technology Overview</a:t>
            </a:r>
          </a:p>
        </p:txBody>
      </p:sp>
      <p:cxnSp>
        <p:nvCxnSpPr>
          <p:cNvPr id="11" name="Straight Connector 10">
            <a:extLst>
              <a:ext uri="{FF2B5EF4-FFF2-40B4-BE49-F238E27FC236}">
                <a16:creationId xmlns:a16="http://schemas.microsoft.com/office/drawing/2014/main" id="{E46E7EE7-1768-4614-9001-7E82684FA105}"/>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7AA16-C025-4673-A9A9-D4A803D907FA}"/>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E3F824-2743-43B8-AB46-776988FBFED4}"/>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pea, vegetable&#10;&#10;Description automatically generated">
            <a:extLst>
              <a:ext uri="{FF2B5EF4-FFF2-40B4-BE49-F238E27FC236}">
                <a16:creationId xmlns:a16="http://schemas.microsoft.com/office/drawing/2014/main" id="{06202AF6-9962-4701-A954-7AB4CC0568A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78354" y="1390338"/>
            <a:ext cx="5760845" cy="4876800"/>
          </a:xfrm>
          <a:prstGeom prst="rect">
            <a:avLst/>
          </a:prstGeom>
        </p:spPr>
      </p:pic>
      <p:sp>
        <p:nvSpPr>
          <p:cNvPr id="2" name="Footer Placeholder 1">
            <a:extLst>
              <a:ext uri="{FF2B5EF4-FFF2-40B4-BE49-F238E27FC236}">
                <a16:creationId xmlns:a16="http://schemas.microsoft.com/office/drawing/2014/main" id="{22464BB1-77CA-46FD-B73D-8602AFC4A2B2}"/>
              </a:ext>
            </a:extLst>
          </p:cNvPr>
          <p:cNvSpPr>
            <a:spLocks noGrp="1"/>
          </p:cNvSpPr>
          <p:nvPr>
            <p:ph type="ftr" sz="quarter" idx="5"/>
          </p:nvPr>
        </p:nvSpPr>
        <p:spPr>
          <a:xfrm>
            <a:off x="142875" y="6610701"/>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6" name="Slide Number Placeholder 5">
            <a:extLst>
              <a:ext uri="{FF2B5EF4-FFF2-40B4-BE49-F238E27FC236}">
                <a16:creationId xmlns:a16="http://schemas.microsoft.com/office/drawing/2014/main" id="{CED47CE2-E46E-0F6A-C72C-58E176042442}"/>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39</a:t>
            </a:fld>
            <a:endParaRPr lang="en-IN" dirty="0"/>
          </a:p>
        </p:txBody>
      </p:sp>
    </p:spTree>
    <p:extLst>
      <p:ext uri="{BB962C8B-B14F-4D97-AF65-F5344CB8AC3E}">
        <p14:creationId xmlns:p14="http://schemas.microsoft.com/office/powerpoint/2010/main" val="2054761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3736" y="103631"/>
            <a:ext cx="4398645" cy="466725"/>
          </a:xfrm>
          <a:custGeom>
            <a:avLst/>
            <a:gdLst/>
            <a:ahLst/>
            <a:cxnLst/>
            <a:rect l="l" t="t" r="r" b="b"/>
            <a:pathLst>
              <a:path w="4398645" h="466725">
                <a:moveTo>
                  <a:pt x="4398264" y="0"/>
                </a:moveTo>
                <a:lnTo>
                  <a:pt x="0" y="0"/>
                </a:lnTo>
                <a:lnTo>
                  <a:pt x="0" y="466344"/>
                </a:lnTo>
                <a:lnTo>
                  <a:pt x="4398264" y="466344"/>
                </a:lnTo>
                <a:lnTo>
                  <a:pt x="4398264" y="0"/>
                </a:lnTo>
                <a:close/>
              </a:path>
            </a:pathLst>
          </a:custGeom>
          <a:solidFill>
            <a:srgbClr val="D9D9D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p:nvPr/>
        </p:nvSpPr>
        <p:spPr>
          <a:xfrm>
            <a:off x="0" y="6681215"/>
            <a:ext cx="9144000" cy="177165"/>
          </a:xfrm>
          <a:custGeom>
            <a:avLst/>
            <a:gdLst/>
            <a:ahLst/>
            <a:cxnLst/>
            <a:rect l="l" t="t" r="r" b="b"/>
            <a:pathLst>
              <a:path w="9144000" h="177165">
                <a:moveTo>
                  <a:pt x="9144000" y="0"/>
                </a:moveTo>
                <a:lnTo>
                  <a:pt x="0" y="0"/>
                </a:lnTo>
                <a:lnTo>
                  <a:pt x="0" y="176784"/>
                </a:lnTo>
                <a:lnTo>
                  <a:pt x="9144000" y="176784"/>
                </a:lnTo>
                <a:lnTo>
                  <a:pt x="9144000" y="0"/>
                </a:lnTo>
                <a:close/>
              </a:path>
            </a:pathLst>
          </a:custGeom>
          <a:solidFill>
            <a:srgbClr val="071C2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object 4"/>
          <p:cNvSpPr txBox="1"/>
          <p:nvPr/>
        </p:nvSpPr>
        <p:spPr>
          <a:xfrm>
            <a:off x="452424" y="198501"/>
            <a:ext cx="2747976" cy="291105"/>
          </a:xfrm>
          <a:prstGeom prst="rect">
            <a:avLst/>
          </a:prstGeom>
        </p:spPr>
        <p:txBody>
          <a:bodyPr vert="horz" wrap="square" lIns="0" tIns="13970" rIns="0" bIns="0" rtlCol="0">
            <a:spAutoFit/>
          </a:bodyPr>
          <a:lstStyle/>
          <a:p>
            <a:pPr marR="0" lvl="0" indent="0" fontAlgn="auto">
              <a:lnSpc>
                <a:spcPct val="100000"/>
              </a:lnSpc>
              <a:spcBef>
                <a:spcPts val="110"/>
              </a:spcBef>
              <a:spcAft>
                <a:spcPts val="0"/>
              </a:spcAft>
              <a:buClrTx/>
              <a:buSzTx/>
              <a:buFontTx/>
              <a:buNone/>
              <a:tabLst/>
              <a:defRPr/>
            </a:pPr>
            <a:r>
              <a:rPr b="1" dirty="0"/>
              <a:t>Table of Contents</a:t>
            </a:r>
          </a:p>
        </p:txBody>
      </p:sp>
      <p:sp>
        <p:nvSpPr>
          <p:cNvPr id="7" name="object 7"/>
          <p:cNvSpPr txBox="1"/>
          <p:nvPr/>
        </p:nvSpPr>
        <p:spPr>
          <a:xfrm>
            <a:off x="8849868" y="6703034"/>
            <a:ext cx="147955" cy="166370"/>
          </a:xfrm>
          <a:prstGeom prst="rect">
            <a:avLst/>
          </a:prstGeom>
        </p:spPr>
        <p:txBody>
          <a:bodyPr vert="horz" wrap="square" lIns="0" tIns="0" rIns="0" bIns="0" rtlCol="0">
            <a:spAutoFit/>
          </a:bodyPr>
          <a:lstStyle/>
          <a:p>
            <a:pPr marL="38100" marR="0" lvl="0" indent="0" algn="l" defTabSz="914400" rtl="0" eaLnBrk="1" fontAlgn="auto" latinLnBrk="0" hangingPunct="1">
              <a:lnSpc>
                <a:spcPts val="1150"/>
              </a:lnSpc>
              <a:spcBef>
                <a:spcPts val="0"/>
              </a:spcBef>
              <a:spcAft>
                <a:spcPts val="0"/>
              </a:spcAft>
              <a:buClrTx/>
              <a:buSzTx/>
              <a:buFontTx/>
              <a:buNone/>
              <a:tabLst/>
              <a:defRPr/>
            </a:pPr>
            <a:fld id="{81D60167-4931-47E6-BA6A-407CBD079E47}" type="slidenum">
              <a:rPr kumimoji="0" sz="1100" b="1" i="0" u="none" strike="noStrike" kern="1200" cap="none" spc="0" normalizeH="0" baseline="0" noProof="0" dirty="0">
                <a:ln>
                  <a:noFill/>
                </a:ln>
                <a:solidFill>
                  <a:srgbClr val="FFFFFF"/>
                </a:solidFill>
                <a:effectLst/>
                <a:uLnTx/>
                <a:uFillTx/>
                <a:latin typeface="Calibri"/>
                <a:ea typeface="+mn-ea"/>
                <a:cs typeface="Calibri"/>
              </a:rPr>
              <a:pPr marL="38100" marR="0" lvl="0" indent="0" algn="l" defTabSz="914400" rtl="0" eaLnBrk="1" fontAlgn="auto" latinLnBrk="0" hangingPunct="1">
                <a:lnSpc>
                  <a:spcPts val="1150"/>
                </a:lnSpc>
                <a:spcBef>
                  <a:spcPts val="0"/>
                </a:spcBef>
                <a:spcAft>
                  <a:spcPts val="0"/>
                </a:spcAft>
                <a:buClrTx/>
                <a:buSzTx/>
                <a:buFontTx/>
                <a:buNone/>
                <a:tabLst/>
                <a:defRPr/>
              </a:pPr>
              <a:t>4</a:t>
            </a:fld>
            <a:endParaRPr kumimoji="0" sz="1100" b="0" i="0" u="none" strike="noStrike" kern="1200" cap="none" spc="0" normalizeH="0" baseline="0" noProof="0" dirty="0">
              <a:ln>
                <a:noFill/>
              </a:ln>
              <a:solidFill>
                <a:prstClr val="black"/>
              </a:solidFill>
              <a:effectLst/>
              <a:uLnTx/>
              <a:uFillTx/>
              <a:latin typeface="Calibri"/>
              <a:ea typeface="+mn-ea"/>
              <a:cs typeface="Calibri"/>
            </a:endParaRPr>
          </a:p>
        </p:txBody>
      </p:sp>
      <p:graphicFrame>
        <p:nvGraphicFramePr>
          <p:cNvPr id="5" name="object 5"/>
          <p:cNvGraphicFramePr>
            <a:graphicFrameLocks noGrp="1"/>
          </p:cNvGraphicFramePr>
          <p:nvPr/>
        </p:nvGraphicFramePr>
        <p:xfrm>
          <a:off x="174241" y="533400"/>
          <a:ext cx="8675625" cy="2398395"/>
        </p:xfrm>
        <a:graphic>
          <a:graphicData uri="http://schemas.openxmlformats.org/drawingml/2006/table">
            <a:tbl>
              <a:tblPr firstRow="1" bandRow="1">
                <a:tableStyleId>{2D5ABB26-0587-4C30-8999-92F81FD0307C}</a:tableStyleId>
              </a:tblPr>
              <a:tblGrid>
                <a:gridCol w="468689">
                  <a:extLst>
                    <a:ext uri="{9D8B030D-6E8A-4147-A177-3AD203B41FA5}">
                      <a16:colId xmlns:a16="http://schemas.microsoft.com/office/drawing/2014/main" val="20000"/>
                    </a:ext>
                  </a:extLst>
                </a:gridCol>
                <a:gridCol w="393327">
                  <a:extLst>
                    <a:ext uri="{9D8B030D-6E8A-4147-A177-3AD203B41FA5}">
                      <a16:colId xmlns:a16="http://schemas.microsoft.com/office/drawing/2014/main" val="20001"/>
                    </a:ext>
                  </a:extLst>
                </a:gridCol>
                <a:gridCol w="556307">
                  <a:extLst>
                    <a:ext uri="{9D8B030D-6E8A-4147-A177-3AD203B41FA5}">
                      <a16:colId xmlns:a16="http://schemas.microsoft.com/office/drawing/2014/main" val="20002"/>
                    </a:ext>
                  </a:extLst>
                </a:gridCol>
                <a:gridCol w="556307">
                  <a:extLst>
                    <a:ext uri="{9D8B030D-6E8A-4147-A177-3AD203B41FA5}">
                      <a16:colId xmlns:a16="http://schemas.microsoft.com/office/drawing/2014/main" val="3759210767"/>
                    </a:ext>
                  </a:extLst>
                </a:gridCol>
                <a:gridCol w="556307">
                  <a:extLst>
                    <a:ext uri="{9D8B030D-6E8A-4147-A177-3AD203B41FA5}">
                      <a16:colId xmlns:a16="http://schemas.microsoft.com/office/drawing/2014/main" val="2853582853"/>
                    </a:ext>
                  </a:extLst>
                </a:gridCol>
                <a:gridCol w="556307">
                  <a:extLst>
                    <a:ext uri="{9D8B030D-6E8A-4147-A177-3AD203B41FA5}">
                      <a16:colId xmlns:a16="http://schemas.microsoft.com/office/drawing/2014/main" val="3572692613"/>
                    </a:ext>
                  </a:extLst>
                </a:gridCol>
                <a:gridCol w="5588381">
                  <a:extLst>
                    <a:ext uri="{9D8B030D-6E8A-4147-A177-3AD203B41FA5}">
                      <a16:colId xmlns:a16="http://schemas.microsoft.com/office/drawing/2014/main" val="20003"/>
                    </a:ext>
                  </a:extLst>
                </a:gridCol>
              </a:tblGrid>
              <a:tr h="164370">
                <a:tc>
                  <a:txBody>
                    <a:bodyPr/>
                    <a:lstStyle/>
                    <a:p>
                      <a:pPr marL="113030">
                        <a:lnSpc>
                          <a:spcPct val="100000"/>
                        </a:lnSpc>
                        <a:spcBef>
                          <a:spcPts val="345"/>
                        </a:spcBef>
                      </a:pPr>
                      <a:r>
                        <a:rPr sz="1000" b="1" dirty="0">
                          <a:solidFill>
                            <a:srgbClr val="FFFFFF"/>
                          </a:solidFill>
                          <a:latin typeface="Verdana"/>
                          <a:cs typeface="Verdana"/>
                        </a:rPr>
                        <a:t>S.</a:t>
                      </a:r>
                      <a:r>
                        <a:rPr sz="1000" b="1" spc="-55" dirty="0">
                          <a:solidFill>
                            <a:srgbClr val="FFFFFF"/>
                          </a:solidFill>
                          <a:latin typeface="Verdana"/>
                          <a:cs typeface="Verdana"/>
                        </a:rPr>
                        <a:t> </a:t>
                      </a:r>
                      <a:r>
                        <a:rPr sz="1000" b="1" spc="5" dirty="0">
                          <a:solidFill>
                            <a:srgbClr val="FFFFFF"/>
                          </a:solidFill>
                          <a:latin typeface="Verdana"/>
                          <a:cs typeface="Verdana"/>
                        </a:rPr>
                        <a:t>No.</a:t>
                      </a:r>
                      <a:endParaRPr sz="1000" dirty="0">
                        <a:latin typeface="Verdana"/>
                        <a:cs typeface="Verdana"/>
                      </a:endParaRPr>
                    </a:p>
                  </a:txBody>
                  <a:tcPr marL="0" marR="0" marT="43815" marB="0">
                    <a:lnL w="12700">
                      <a:solidFill>
                        <a:srgbClr val="FFFFFF"/>
                      </a:solidFill>
                      <a:prstDash val="solid"/>
                    </a:lnL>
                    <a:lnR w="12700" cap="flat" cmpd="sng" algn="ctr">
                      <a:solidFill>
                        <a:srgbClr val="FFFFFF"/>
                      </a:solidFill>
                      <a:prstDash val="solid"/>
                      <a:round/>
                      <a:headEnd type="none" w="med" len="med"/>
                      <a:tailEnd type="none" w="med" len="med"/>
                    </a:lnR>
                    <a:lnT w="12700">
                      <a:solidFill>
                        <a:srgbClr val="FFFFFF"/>
                      </a:solidFill>
                      <a:prstDash val="solid"/>
                    </a:lnT>
                    <a:solidFill>
                      <a:srgbClr val="A9D18E"/>
                    </a:solidFill>
                  </a:tcPr>
                </a:tc>
                <a:tc>
                  <a:txBody>
                    <a:bodyPr/>
                    <a:lstStyle/>
                    <a:p>
                      <a:pPr>
                        <a:lnSpc>
                          <a:spcPct val="100000"/>
                        </a:lnSpc>
                      </a:pPr>
                      <a:endParaRPr sz="1000" dirty="0">
                        <a:latin typeface="Times New Roman"/>
                        <a:cs typeface="Times New Roman"/>
                      </a:endParaRPr>
                    </a:p>
                  </a:txBody>
                  <a:tcPr marL="0" marR="0" marT="0" marB="0">
                    <a:lnL w="12700" cap="flat" cmpd="sng" algn="ctr">
                      <a:solidFill>
                        <a:srgbClr val="FFFFFF"/>
                      </a:solidFill>
                      <a:prstDash val="solid"/>
                      <a:round/>
                      <a:headEnd type="none" w="med" len="med"/>
                      <a:tailEnd type="none" w="med" len="med"/>
                    </a:lnL>
                    <a:lnT w="12700">
                      <a:solidFill>
                        <a:srgbClr val="FFFFFF"/>
                      </a:solidFill>
                      <a:prstDash val="solid"/>
                    </a:lnT>
                    <a:solidFill>
                      <a:srgbClr val="A9D18E"/>
                    </a:solidFill>
                  </a:tcPr>
                </a:tc>
                <a:tc>
                  <a:txBody>
                    <a:bodyPr/>
                    <a:lstStyle/>
                    <a:p>
                      <a:pPr>
                        <a:lnSpc>
                          <a:spcPct val="100000"/>
                        </a:lnSpc>
                      </a:pPr>
                      <a:endParaRPr sz="1000" dirty="0">
                        <a:latin typeface="Times New Roman"/>
                        <a:cs typeface="Times New Roman"/>
                      </a:endParaRPr>
                    </a:p>
                  </a:txBody>
                  <a:tcPr marL="0" marR="0" marT="0" marB="0">
                    <a:lnT w="12700">
                      <a:solidFill>
                        <a:srgbClr val="FFFFFF"/>
                      </a:solidFill>
                      <a:prstDash val="solid"/>
                    </a:lnT>
                    <a:solidFill>
                      <a:srgbClr val="A9D18E"/>
                    </a:solidFill>
                  </a:tcPr>
                </a:tc>
                <a:tc>
                  <a:txBody>
                    <a:bodyPr/>
                    <a:lstStyle/>
                    <a:p>
                      <a:pPr>
                        <a:lnSpc>
                          <a:spcPct val="100000"/>
                        </a:lnSpc>
                      </a:pPr>
                      <a:endParaRPr sz="1000" dirty="0">
                        <a:latin typeface="Times New Roman"/>
                        <a:cs typeface="Times New Roman"/>
                      </a:endParaRPr>
                    </a:p>
                  </a:txBody>
                  <a:tcPr marL="0" marR="0" marT="0" marB="0">
                    <a:lnT w="12700">
                      <a:solidFill>
                        <a:srgbClr val="FFFFFF"/>
                      </a:solidFill>
                      <a:prstDash val="solid"/>
                    </a:lnT>
                    <a:solidFill>
                      <a:srgbClr val="A9D18E"/>
                    </a:solidFill>
                  </a:tcPr>
                </a:tc>
                <a:tc>
                  <a:txBody>
                    <a:bodyPr/>
                    <a:lstStyle/>
                    <a:p>
                      <a:pPr>
                        <a:lnSpc>
                          <a:spcPct val="100000"/>
                        </a:lnSpc>
                      </a:pPr>
                      <a:endParaRPr sz="1000" dirty="0">
                        <a:latin typeface="Times New Roman"/>
                        <a:cs typeface="Times New Roman"/>
                      </a:endParaRPr>
                    </a:p>
                  </a:txBody>
                  <a:tcPr marL="0" marR="0" marT="0" marB="0">
                    <a:lnT w="12700">
                      <a:solidFill>
                        <a:srgbClr val="FFFFFF"/>
                      </a:solidFill>
                      <a:prstDash val="solid"/>
                    </a:lnT>
                    <a:solidFill>
                      <a:srgbClr val="A9D18E"/>
                    </a:solidFill>
                  </a:tcPr>
                </a:tc>
                <a:tc>
                  <a:txBody>
                    <a:bodyPr/>
                    <a:lstStyle/>
                    <a:p>
                      <a:pPr>
                        <a:lnSpc>
                          <a:spcPct val="100000"/>
                        </a:lnSpc>
                      </a:pPr>
                      <a:endParaRPr sz="1000" dirty="0">
                        <a:latin typeface="Times New Roman"/>
                        <a:cs typeface="Times New Roman"/>
                      </a:endParaRPr>
                    </a:p>
                  </a:txBody>
                  <a:tcPr marL="0" marR="0" marT="0" marB="0">
                    <a:lnT w="12700">
                      <a:solidFill>
                        <a:srgbClr val="FFFFFF"/>
                      </a:solidFill>
                      <a:prstDash val="solid"/>
                    </a:lnT>
                    <a:solidFill>
                      <a:srgbClr val="A9D18E"/>
                    </a:solidFill>
                  </a:tcPr>
                </a:tc>
                <a:tc>
                  <a:txBody>
                    <a:bodyPr/>
                    <a:lstStyle/>
                    <a:p>
                      <a:pPr marR="1031240" algn="ctr">
                        <a:lnSpc>
                          <a:spcPct val="100000"/>
                        </a:lnSpc>
                        <a:spcBef>
                          <a:spcPts val="345"/>
                        </a:spcBef>
                      </a:pPr>
                      <a:r>
                        <a:rPr sz="1000" b="1" dirty="0">
                          <a:solidFill>
                            <a:srgbClr val="FFFFFF"/>
                          </a:solidFill>
                          <a:latin typeface="Verdana"/>
                          <a:cs typeface="Verdana"/>
                        </a:rPr>
                        <a:t>Contents</a:t>
                      </a:r>
                      <a:endParaRPr sz="1000" dirty="0">
                        <a:latin typeface="Verdana"/>
                        <a:cs typeface="Verdana"/>
                      </a:endParaRPr>
                    </a:p>
                  </a:txBody>
                  <a:tcPr marL="0" marR="0" marT="43815" marB="0">
                    <a:lnR w="12700">
                      <a:solidFill>
                        <a:srgbClr val="FFFFFF"/>
                      </a:solidFill>
                      <a:prstDash val="solid"/>
                    </a:lnR>
                    <a:lnT w="12700">
                      <a:solidFill>
                        <a:srgbClr val="FFFFFF"/>
                      </a:solidFill>
                      <a:prstDash val="solid"/>
                    </a:lnT>
                    <a:solidFill>
                      <a:srgbClr val="A9D18E"/>
                    </a:solidFill>
                  </a:tcPr>
                </a:tc>
                <a:extLst>
                  <a:ext uri="{0D108BD9-81ED-4DB2-BD59-A6C34878D82A}">
                    <a16:rowId xmlns:a16="http://schemas.microsoft.com/office/drawing/2014/main" val="10001"/>
                  </a:ext>
                </a:extLst>
              </a:tr>
              <a:tr h="2042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17.</a:t>
                      </a:r>
                    </a:p>
                  </a:txBody>
                  <a:tcPr anchor="b"/>
                </a:tc>
                <a:tc gridSpan="6">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rPr>
                        <a:t>Competitive Landscape</a:t>
                      </a:r>
                      <a:endParaRPr lang="en-IN" sz="1000" b="1" i="0" u="none" strike="noStrike" dirty="0">
                        <a:solidFill>
                          <a:schemeClr val="tx1"/>
                        </a:solidFill>
                        <a:effectLst/>
                        <a:latin typeface="Verdana" panose="020B0604030504040204" pitchFamily="34" charset="0"/>
                        <a:ea typeface="Verdana" panose="020B0604030504040204" pitchFamily="34" charset="0"/>
                      </a:endParaRPr>
                    </a:p>
                  </a:txBody>
                  <a:tcPr anchor="b"/>
                </a:tc>
                <a:tc hMerge="1">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North India Phthalic Anhydride Demand Outlook, 2015-2035, By Value &amp; Volume</a:t>
                      </a:r>
                      <a:endParaRPr lang="en-IN"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186166911"/>
                  </a:ext>
                </a:extLst>
              </a:tr>
              <a:tr h="314325">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nchor="b"/>
                </a:tc>
                <a:tc>
                  <a:txBody>
                    <a:bodyPr/>
                    <a:lstStyle/>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17.1.</a:t>
                      </a:r>
                    </a:p>
                  </a:txBody>
                  <a:tcPr marL="9525" marR="9525" marT="9525" marB="0" anchor="b"/>
                </a:tc>
                <a:tc gridSpan="5">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Global Market Share Analysis by Leading Companies (Upto 10)</a:t>
                      </a:r>
                      <a:endParaRPr lang="en-IN" sz="1000" dirty="0">
                        <a:solidFill>
                          <a:schemeClr val="tx1"/>
                        </a:solidFill>
                        <a:latin typeface="Verdana" panose="020B0604030504040204" pitchFamily="34" charset="0"/>
                        <a:ea typeface="Verdana" panose="020B0604030504040204" pitchFamily="34" charset="0"/>
                      </a:endParaRPr>
                    </a:p>
                  </a:txBody>
                  <a:tcPr marL="9525" marR="9525" marT="9525" marB="0" anchor="b"/>
                </a:tc>
                <a:tc hMerge="1">
                  <a:txBody>
                    <a:bodyPr/>
                    <a:lstStyle/>
                    <a:p>
                      <a:pPr marL="99060">
                        <a:lnSpc>
                          <a:spcPct val="100000"/>
                        </a:lnSpc>
                        <a:spcBef>
                          <a:spcPts val="360"/>
                        </a:spcBef>
                      </a:pPr>
                      <a:endParaRPr sz="1000" dirty="0">
                        <a:latin typeface="Verdana"/>
                        <a:cs typeface="Verdana"/>
                      </a:endParaRPr>
                    </a:p>
                  </a:txBody>
                  <a:tcPr marL="0" marR="0" marB="0"/>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tc hMerge="1">
                  <a:txBody>
                    <a:bodyPr/>
                    <a:lstStyle/>
                    <a:p>
                      <a:pPr marL="0" algn="ctr" defTabSz="914400" rtl="0" eaLnBrk="1" fontAlgn="ctr" latinLnBrk="0" hangingPunct="1"/>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b"/>
                </a:tc>
                <a:extLst>
                  <a:ext uri="{0D108BD9-81ED-4DB2-BD59-A6C34878D82A}">
                    <a16:rowId xmlns:a16="http://schemas.microsoft.com/office/drawing/2014/main" val="2292231993"/>
                  </a:ext>
                </a:extLst>
              </a:tr>
              <a:tr h="314325">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nchor="b"/>
                </a:tc>
                <a:tc>
                  <a:txBody>
                    <a:bodyPr/>
                    <a:lstStyle/>
                    <a:p>
                      <a:pPr marL="0" algn="ctr" defTabSz="914400" rtl="0" eaLnBrk="1" fontAlgn="ctr" latinLnBrk="0" hangingPunct="1"/>
                      <a:r>
                        <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rPr>
                        <a:t> 17.2.</a:t>
                      </a:r>
                    </a:p>
                  </a:txBody>
                  <a:tcPr marL="9525" marR="9525" marT="9525" marB="0" anchor="b"/>
                </a:tc>
                <a:tc gridSpan="5">
                  <a:txBody>
                    <a:bodyPr/>
                    <a:lstStyle/>
                    <a:p>
                      <a:r>
                        <a:rPr lang="en-US" sz="1000" b="0" i="0" u="none" strike="noStrike" spc="15" dirty="0">
                          <a:solidFill>
                            <a:schemeClr val="tx1"/>
                          </a:solidFill>
                          <a:effectLst/>
                          <a:latin typeface="Verdana" panose="020B0604030504040204" pitchFamily="34" charset="0"/>
                          <a:ea typeface="Verdana" panose="020B0604030504040204" pitchFamily="34" charset="0"/>
                        </a:rPr>
                        <a:t>India Market Share Analysis by Leading Companies (Upto 6)</a:t>
                      </a:r>
                      <a:endParaRPr lang="en-IN" sz="1000" dirty="0">
                        <a:solidFill>
                          <a:schemeClr val="tx1"/>
                        </a:solidFill>
                        <a:latin typeface="Verdana" panose="020B0604030504040204" pitchFamily="34" charset="0"/>
                        <a:ea typeface="Verdana" panose="020B0604030504040204" pitchFamily="34" charset="0"/>
                      </a:endParaRPr>
                    </a:p>
                  </a:txBody>
                  <a:tcPr marL="9525" marR="9525" marT="9525" marB="0" anchor="b"/>
                </a:tc>
                <a:tc hMerge="1">
                  <a:txBody>
                    <a:bodyPr/>
                    <a:lstStyle/>
                    <a:p>
                      <a:pPr marL="99060">
                        <a:lnSpc>
                          <a:spcPct val="100000"/>
                        </a:lnSpc>
                        <a:spcBef>
                          <a:spcPts val="360"/>
                        </a:spcBef>
                      </a:pPr>
                      <a:endParaRPr sz="1000" dirty="0">
                        <a:latin typeface="Verdana"/>
                        <a:cs typeface="Verdana"/>
                      </a:endParaRPr>
                    </a:p>
                  </a:txBody>
                  <a:tcPr marL="0" marR="0" marB="0"/>
                </a:tc>
                <a:tc hMerge="1">
                  <a:txBody>
                    <a:bodyPr/>
                    <a:lstStyle/>
                    <a:p>
                      <a:pPr marL="111125" marR="565150" lvl="0" indent="0" defTabSz="914400" eaLnBrk="1" fontAlgn="auto" latinLnBrk="0" hangingPunct="1">
                        <a:lnSpc>
                          <a:spcPct val="100000"/>
                        </a:lnSpc>
                        <a:spcBef>
                          <a:spcPts val="36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Verdana"/>
                        <a:ea typeface="+mn-ea"/>
                        <a:cs typeface="Verdana"/>
                      </a:endParaRPr>
                    </a:p>
                  </a:txBody>
                  <a:tcPr marL="0" marR="0" marB="0"/>
                </a:tc>
                <a:tc hMerge="1">
                  <a:txBody>
                    <a:bodyPr/>
                    <a:lstStyle/>
                    <a:p>
                      <a:endParaRPr lang="en-IN"/>
                    </a:p>
                  </a:txBody>
                  <a:tcPr/>
                </a:tc>
                <a:tc hMerge="1">
                  <a:txBody>
                    <a:bodyPr/>
                    <a:lstStyle/>
                    <a:p>
                      <a:pPr marL="0" algn="ctr" defTabSz="914400" rtl="0" eaLnBrk="1" fontAlgn="ctr" latinLnBrk="0" hangingPunct="1"/>
                      <a:endParaRPr lang="en-IN" sz="1000" b="0" i="0" u="none" strike="noStrike"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b"/>
                </a:tc>
                <a:extLst>
                  <a:ext uri="{0D108BD9-81ED-4DB2-BD59-A6C34878D82A}">
                    <a16:rowId xmlns:a16="http://schemas.microsoft.com/office/drawing/2014/main" val="2099825469"/>
                  </a:ext>
                </a:extLst>
              </a:tr>
              <a:tr h="314325">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nchor="b"/>
                </a:tc>
                <a:tc>
                  <a:txBody>
                    <a:bodyPr/>
                    <a:lstStyle/>
                    <a:p>
                      <a:pPr algn="ctr"/>
                      <a:r>
                        <a:rPr lang="en-US" sz="1000" dirty="0">
                          <a:solidFill>
                            <a:schemeClr val="tx1"/>
                          </a:solidFill>
                          <a:latin typeface="Verdana" panose="020B0604030504040204" pitchFamily="34" charset="0"/>
                          <a:ea typeface="Verdana" panose="020B0604030504040204" pitchFamily="34" charset="0"/>
                        </a:rPr>
                        <a:t>17.3</a:t>
                      </a:r>
                      <a:endParaRPr lang="en-IN" sz="1000" dirty="0">
                        <a:solidFill>
                          <a:schemeClr val="tx1"/>
                        </a:solidFill>
                        <a:latin typeface="Verdana" panose="020B0604030504040204" pitchFamily="34" charset="0"/>
                        <a:ea typeface="Verdana" panose="020B0604030504040204" pitchFamily="34" charset="0"/>
                      </a:endParaRPr>
                    </a:p>
                  </a:txBody>
                  <a:tcPr marL="9525" marR="9525" marT="9525" marB="0" anchor="b"/>
                </a:tc>
                <a:tc gridSpan="5">
                  <a:txBody>
                    <a:bodyPr/>
                    <a:lstStyle/>
                    <a:p>
                      <a:r>
                        <a:rPr lang="en-US" sz="1000" dirty="0">
                          <a:latin typeface="Verdana" panose="020B0604030504040204" pitchFamily="34" charset="0"/>
                          <a:ea typeface="Verdana" panose="020B0604030504040204" pitchFamily="34" charset="0"/>
                        </a:rPr>
                        <a:t>Global Company Production Capacity and Products Offered</a:t>
                      </a:r>
                      <a:endParaRPr lang="en-IN" sz="1000" dirty="0">
                        <a:latin typeface="Verdana" panose="020B0604030504040204" pitchFamily="34" charset="0"/>
                        <a:ea typeface="Verdana" panose="020B0604030504040204" pitchFamily="34" charset="0"/>
                      </a:endParaRPr>
                    </a:p>
                  </a:txBody>
                  <a:tcPr marL="9525" marR="9525" marT="9525" marB="0" anchor="b"/>
                </a:tc>
                <a:tc hMerge="1">
                  <a:txBody>
                    <a:bodyPr/>
                    <a:lstStyle/>
                    <a:p>
                      <a:endParaRPr lang="en-IN"/>
                    </a:p>
                  </a:txBody>
                  <a:tcPr/>
                </a:tc>
                <a:tc hMerge="1">
                  <a:txBody>
                    <a:bodyPr/>
                    <a:lstStyle/>
                    <a:p>
                      <a:endParaRPr lang="en-IN"/>
                    </a:p>
                  </a:txBody>
                  <a:tcPr/>
                </a:tc>
                <a:tc hMerge="1">
                  <a:txBody>
                    <a:bodyPr/>
                    <a:lstStyle/>
                    <a:p>
                      <a:endParaRPr lang="en-IN" sz="1000" dirty="0">
                        <a:solidFill>
                          <a:schemeClr val="tx1"/>
                        </a:solidFill>
                        <a:latin typeface="Verdana" panose="020B0604030504040204" pitchFamily="34" charset="0"/>
                        <a:ea typeface="Verdana" panose="020B0604030504040204" pitchFamily="34" charset="0"/>
                      </a:endParaRPr>
                    </a:p>
                  </a:txBody>
                  <a:tcPr marL="9525" marR="9525" marT="9525" marB="0" anchor="ctr"/>
                </a:tc>
                <a:tc hMerge="1">
                  <a:txBody>
                    <a:bodyPr/>
                    <a:lstStyle/>
                    <a:p>
                      <a:pPr algn="ctr"/>
                      <a:endParaRPr lang="en-IN" sz="1000" dirty="0">
                        <a:solidFill>
                          <a:schemeClr val="tx1"/>
                        </a:solidFill>
                        <a:latin typeface="Verdana" panose="020B0604030504040204" pitchFamily="34" charset="0"/>
                        <a:ea typeface="Verdana" panose="020B0604030504040204" pitchFamily="34" charset="0"/>
                      </a:endParaRPr>
                    </a:p>
                  </a:txBody>
                  <a:tcPr marL="9525" marR="9525" marT="9525" marB="0" anchor="b"/>
                </a:tc>
                <a:extLst>
                  <a:ext uri="{0D108BD9-81ED-4DB2-BD59-A6C34878D82A}">
                    <a16:rowId xmlns:a16="http://schemas.microsoft.com/office/drawing/2014/main" val="1900806780"/>
                  </a:ext>
                </a:extLst>
              </a:tr>
              <a:tr h="314325">
                <a:tc>
                  <a:txBody>
                    <a:bodyPr/>
                    <a:lstStyle/>
                    <a:p>
                      <a:pPr>
                        <a:lnSpc>
                          <a:spcPct val="100000"/>
                        </a:lnSpc>
                      </a:pPr>
                      <a:endParaRPr sz="1000" dirty="0">
                        <a:latin typeface="Verdana" panose="020B0604030504040204" pitchFamily="34" charset="0"/>
                        <a:ea typeface="Verdana" panose="020B0604030504040204" pitchFamily="34" charset="0"/>
                        <a:cs typeface="Times New Roman"/>
                      </a:endParaRPr>
                    </a:p>
                  </a:txBody>
                  <a:tcPr marL="0" marR="0" marT="0" marB="0" anchor="b"/>
                </a:tc>
                <a:tc>
                  <a:txBody>
                    <a:bodyPr/>
                    <a:lstStyle/>
                    <a:p>
                      <a:pPr algn="ctr"/>
                      <a:r>
                        <a:rPr lang="en-US" sz="1000" dirty="0">
                          <a:solidFill>
                            <a:schemeClr val="tx1"/>
                          </a:solidFill>
                          <a:latin typeface="Verdana" panose="020B0604030504040204" pitchFamily="34" charset="0"/>
                          <a:ea typeface="Verdana" panose="020B0604030504040204" pitchFamily="34" charset="0"/>
                        </a:rPr>
                        <a:t>17.4.</a:t>
                      </a:r>
                      <a:endParaRPr lang="en-IN" sz="1000" dirty="0">
                        <a:solidFill>
                          <a:schemeClr val="tx1"/>
                        </a:solidFill>
                        <a:latin typeface="Verdana" panose="020B0604030504040204" pitchFamily="34" charset="0"/>
                        <a:ea typeface="Verdana" panose="020B0604030504040204" pitchFamily="34" charset="0"/>
                      </a:endParaRPr>
                    </a:p>
                  </a:txBody>
                  <a:tcPr marL="9525" marR="9525" marT="9525" marB="0" anchor="b"/>
                </a:tc>
                <a:tc gridSpan="5">
                  <a:txBody>
                    <a:bodyPr/>
                    <a:lstStyle/>
                    <a:p>
                      <a:r>
                        <a:rPr lang="en-US" sz="1000" dirty="0">
                          <a:latin typeface="Verdana" panose="020B0604030504040204" pitchFamily="34" charset="0"/>
                          <a:ea typeface="Verdana" panose="020B0604030504040204" pitchFamily="34" charset="0"/>
                        </a:rPr>
                        <a:t>India Company Production Capacity and Products Offered</a:t>
                      </a:r>
                      <a:endParaRPr lang="en-IN" sz="1000" dirty="0">
                        <a:latin typeface="Verdana" panose="020B0604030504040204" pitchFamily="34" charset="0"/>
                        <a:ea typeface="Verdana" panose="020B0604030504040204" pitchFamily="34" charset="0"/>
                      </a:endParaRPr>
                    </a:p>
                  </a:txBody>
                  <a:tcPr marL="9525" marR="9525" marT="9525" marB="0" anchor="b"/>
                </a:tc>
                <a:tc hMerge="1">
                  <a:txBody>
                    <a:bodyPr/>
                    <a:lstStyle/>
                    <a:p>
                      <a:endParaRPr lang="en-IN"/>
                    </a:p>
                  </a:txBody>
                  <a:tcPr/>
                </a:tc>
                <a:tc hMerge="1">
                  <a:txBody>
                    <a:bodyPr/>
                    <a:lstStyle/>
                    <a:p>
                      <a:endParaRPr lang="en-IN"/>
                    </a:p>
                  </a:txBody>
                  <a:tcPr/>
                </a:tc>
                <a:tc hMerge="1">
                  <a:txBody>
                    <a:bodyPr/>
                    <a:lstStyle/>
                    <a:p>
                      <a:endParaRPr lang="en-IN" sz="1000" dirty="0">
                        <a:solidFill>
                          <a:schemeClr val="tx1"/>
                        </a:solidFill>
                        <a:latin typeface="Verdana" panose="020B0604030504040204" pitchFamily="34" charset="0"/>
                        <a:ea typeface="Verdana" panose="020B0604030504040204" pitchFamily="34" charset="0"/>
                      </a:endParaRPr>
                    </a:p>
                  </a:txBody>
                  <a:tcPr marL="9525" marR="9525" marT="9525" marB="0" anchor="ctr"/>
                </a:tc>
                <a:tc hMerge="1">
                  <a:txBody>
                    <a:bodyPr/>
                    <a:lstStyle/>
                    <a:p>
                      <a:pPr algn="ctr"/>
                      <a:endParaRPr lang="en-IN" sz="1000" dirty="0">
                        <a:solidFill>
                          <a:schemeClr val="tx1"/>
                        </a:solidFill>
                        <a:latin typeface="Verdana" panose="020B0604030504040204" pitchFamily="34" charset="0"/>
                        <a:ea typeface="Verdana" panose="020B0604030504040204" pitchFamily="34" charset="0"/>
                      </a:endParaRPr>
                    </a:p>
                  </a:txBody>
                  <a:tcPr marL="9525" marR="9525" marT="9525" marB="0" anchor="b"/>
                </a:tc>
                <a:extLst>
                  <a:ext uri="{0D108BD9-81ED-4DB2-BD59-A6C34878D82A}">
                    <a16:rowId xmlns:a16="http://schemas.microsoft.com/office/drawing/2014/main" val="3369156836"/>
                  </a:ext>
                </a:extLst>
              </a:tr>
              <a:tr h="3048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Verdana" panose="020B0604030504040204" pitchFamily="34" charset="0"/>
                          <a:ea typeface="Verdana" panose="020B0604030504040204" pitchFamily="34" charset="0"/>
                          <a:cs typeface="Verdana" panose="020B0604030504040204" pitchFamily="34" charset="0"/>
                        </a:rPr>
                        <a:t>  18.</a:t>
                      </a:r>
                    </a:p>
                  </a:txBody>
                  <a:tcPr anchor="b"/>
                </a:tc>
                <a:tc gridSpan="6">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rPr>
                        <a:t>Strategic Recommendations</a:t>
                      </a:r>
                      <a:endParaRPr lang="en-IN" sz="1000" b="1" i="0" u="none" strike="noStrike" dirty="0">
                        <a:solidFill>
                          <a:schemeClr val="tx1"/>
                        </a:solidFill>
                        <a:effectLst/>
                        <a:latin typeface="Verdana" panose="020B0604030504040204" pitchFamily="34" charset="0"/>
                        <a:ea typeface="Verdana" panose="020B0604030504040204" pitchFamily="34" charset="0"/>
                      </a:endParaRPr>
                    </a:p>
                  </a:txBody>
                  <a:tcPr anchor="b"/>
                </a:tc>
                <a:tc hMerge="1">
                  <a:txBody>
                    <a:bodyPr/>
                    <a:lstStyle/>
                    <a:p>
                      <a:pPr algn="just" fontAlgn="ctr"/>
                      <a:r>
                        <a:rPr lang="en-US" sz="1000" b="1" i="0" u="none" strike="noStrike" spc="15" dirty="0">
                          <a:solidFill>
                            <a:schemeClr val="tx1"/>
                          </a:solidFill>
                          <a:effectLst/>
                          <a:latin typeface="Verdana" panose="020B0604030504040204" pitchFamily="34" charset="0"/>
                          <a:ea typeface="Verdana" panose="020B0604030504040204" pitchFamily="34" charset="0"/>
                          <a:cs typeface="Verdana" panose="020B0604030504040204" pitchFamily="34" charset="0"/>
                        </a:rPr>
                        <a:t>North India Phthalic Anhydride Demand Outlook, 2015-2035, By Value &amp; Volume</a:t>
                      </a:r>
                      <a:endParaRPr lang="en-IN" sz="1000" b="1" i="0" u="none" strike="noStrike"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72217730"/>
                  </a:ext>
                </a:extLst>
              </a:tr>
            </a:tbl>
          </a:graphicData>
        </a:graphic>
      </p:graphicFrame>
      <p:graphicFrame>
        <p:nvGraphicFramePr>
          <p:cNvPr id="8" name="Table 8">
            <a:extLst>
              <a:ext uri="{FF2B5EF4-FFF2-40B4-BE49-F238E27FC236}">
                <a16:creationId xmlns:a16="http://schemas.microsoft.com/office/drawing/2014/main" id="{3EE8A96C-E079-8281-5094-78D6A135112E}"/>
              </a:ext>
            </a:extLst>
          </p:cNvPr>
          <p:cNvGraphicFramePr>
            <a:graphicFrameLocks noGrp="1"/>
          </p:cNvGraphicFramePr>
          <p:nvPr>
            <p:extLst>
              <p:ext uri="{D42A27DB-BD31-4B8C-83A1-F6EECF244321}">
                <p14:modId xmlns:p14="http://schemas.microsoft.com/office/powerpoint/2010/main" val="3986460484"/>
              </p:ext>
            </p:extLst>
          </p:nvPr>
        </p:nvGraphicFramePr>
        <p:xfrm>
          <a:off x="7930844" y="570356"/>
          <a:ext cx="919022" cy="2247324"/>
        </p:xfrm>
        <a:graphic>
          <a:graphicData uri="http://schemas.openxmlformats.org/drawingml/2006/table">
            <a:tbl>
              <a:tblPr firstRow="1" bandRow="1">
                <a:tableStyleId>{F5AB1C69-6EDB-4FF4-983F-18BD219EF322}</a:tableStyleId>
              </a:tblPr>
              <a:tblGrid>
                <a:gridCol w="919022">
                  <a:extLst>
                    <a:ext uri="{9D8B030D-6E8A-4147-A177-3AD203B41FA5}">
                      <a16:colId xmlns:a16="http://schemas.microsoft.com/office/drawing/2014/main" val="3340526444"/>
                    </a:ext>
                  </a:extLst>
                </a:gridCol>
              </a:tblGrid>
              <a:tr h="248072">
                <a:tc>
                  <a:txBody>
                    <a:bodyPr/>
                    <a:lstStyle/>
                    <a:p>
                      <a:r>
                        <a:rPr lang="en-US" sz="1000" dirty="0">
                          <a:latin typeface="Verdana" panose="020B0604030504040204" pitchFamily="34" charset="0"/>
                          <a:ea typeface="Verdana" panose="020B0604030504040204" pitchFamily="34" charset="0"/>
                        </a:rPr>
                        <a:t>Page No.</a:t>
                      </a:r>
                      <a:endParaRPr lang="en-IN" sz="1000" dirty="0">
                        <a:latin typeface="Verdana" panose="020B0604030504040204" pitchFamily="34" charset="0"/>
                        <a:ea typeface="Verdana" panose="020B0604030504040204" pitchFamily="34" charset="0"/>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9D18E"/>
                    </a:solidFill>
                  </a:tcPr>
                </a:tc>
                <a:extLst>
                  <a:ext uri="{0D108BD9-81ED-4DB2-BD59-A6C34878D82A}">
                    <a16:rowId xmlns:a16="http://schemas.microsoft.com/office/drawing/2014/main" val="3813079007"/>
                  </a:ext>
                </a:extLst>
              </a:tr>
              <a:tr h="248072">
                <a:tc>
                  <a:txBody>
                    <a:bodyPr/>
                    <a:lstStyle/>
                    <a:p>
                      <a:pPr algn="ct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3933145"/>
                  </a:ext>
                </a:extLst>
              </a:tr>
              <a:tr h="248072">
                <a:tc>
                  <a:txBody>
                    <a:bodyPr/>
                    <a:lstStyle/>
                    <a:p>
                      <a:pPr algn="ctr"/>
                      <a:r>
                        <a:rPr lang="en-US" sz="1000" dirty="0">
                          <a:latin typeface="Verdana" panose="020B0604030504040204" pitchFamily="34" charset="0"/>
                          <a:ea typeface="Verdana" panose="020B0604030504040204" pitchFamily="34" charset="0"/>
                        </a:rPr>
                        <a:t>103</a:t>
                      </a: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2475238"/>
                  </a:ext>
                </a:extLst>
              </a:tr>
              <a:tr h="375777">
                <a:tc>
                  <a:txBody>
                    <a:bodyPr/>
                    <a:lstStyle/>
                    <a:p>
                      <a:pPr algn="ct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3913054"/>
                  </a:ext>
                </a:extLst>
              </a:tr>
              <a:tr h="375777">
                <a:tc>
                  <a:txBody>
                    <a:bodyPr/>
                    <a:lstStyle/>
                    <a:p>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1779000"/>
                  </a:ext>
                </a:extLst>
              </a:tr>
              <a:tr h="375777">
                <a:tc>
                  <a:txBody>
                    <a:bodyPr/>
                    <a:lstStyle/>
                    <a:p>
                      <a:pPr algn="ct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0685350"/>
                  </a:ext>
                </a:extLst>
              </a:tr>
              <a:tr h="375777">
                <a:tc>
                  <a:txBody>
                    <a:bodyPr/>
                    <a:lstStyle/>
                    <a:p>
                      <a:pPr algn="ctr"/>
                      <a:r>
                        <a:rPr lang="en-US" sz="1000" dirty="0">
                          <a:latin typeface="Verdana" panose="020B0604030504040204" pitchFamily="34" charset="0"/>
                          <a:ea typeface="Verdana" panose="020B0604030504040204" pitchFamily="34" charset="0"/>
                        </a:rPr>
                        <a:t>113</a:t>
                      </a:r>
                      <a:endParaRPr lang="en-IN" sz="1000" dirty="0">
                        <a:latin typeface="Verdana" panose="020B0604030504040204" pitchFamily="34" charset="0"/>
                        <a:ea typeface="Verdana" panose="020B060403050404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673769"/>
                  </a:ext>
                </a:extLst>
              </a:tr>
            </a:tbl>
          </a:graphicData>
        </a:graphic>
      </p:graphicFrame>
      <p:sp>
        <p:nvSpPr>
          <p:cNvPr id="9" name="object 6">
            <a:extLst>
              <a:ext uri="{FF2B5EF4-FFF2-40B4-BE49-F238E27FC236}">
                <a16:creationId xmlns:a16="http://schemas.microsoft.com/office/drawing/2014/main" id="{F503B657-93AA-DDF1-7525-C6EE9431D22F}"/>
              </a:ext>
            </a:extLst>
          </p:cNvPr>
          <p:cNvSpPr txBox="1">
            <a:spLocks noGrp="1"/>
          </p:cNvSpPr>
          <p:nvPr>
            <p:ph type="ftr" sz="quarter" idx="5"/>
          </p:nvPr>
        </p:nvSpPr>
        <p:spPr>
          <a:xfrm>
            <a:off x="181515" y="6706033"/>
            <a:ext cx="628650" cy="197490"/>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600" b="0" i="0" u="none" strike="noStrike" kern="1200" cap="none" spc="0" normalizeH="0" baseline="0" noProof="0">
                <a:ln>
                  <a:noFill/>
                </a:ln>
                <a:solidFill>
                  <a:prstClr val="white"/>
                </a:solidFill>
                <a:effectLst/>
                <a:uLnTx/>
                <a:uFillTx/>
                <a:latin typeface="Verdana"/>
                <a:ea typeface="+mn-ea"/>
              </a:rPr>
              <a:t>©</a:t>
            </a:r>
            <a:r>
              <a:rPr kumimoji="0" sz="600" b="0" i="0" u="none" strike="noStrike" kern="1200" cap="none" spc="-50" normalizeH="0" baseline="0" noProof="0">
                <a:ln>
                  <a:noFill/>
                </a:ln>
                <a:solidFill>
                  <a:prstClr val="white"/>
                </a:solidFill>
                <a:effectLst/>
                <a:uLnTx/>
                <a:uFillTx/>
                <a:latin typeface="Verdana"/>
                <a:ea typeface="+mn-ea"/>
              </a:rPr>
              <a:t> </a:t>
            </a:r>
            <a:r>
              <a:rPr kumimoji="0" sz="600" b="0" i="0" u="none" strike="noStrike" kern="1200" cap="none" spc="-5" normalizeH="0" baseline="0" noProof="0">
                <a:ln>
                  <a:noFill/>
                </a:ln>
                <a:solidFill>
                  <a:prstClr val="white"/>
                </a:solidFill>
                <a:effectLst/>
                <a:uLnTx/>
                <a:uFillTx/>
                <a:latin typeface="Verdana"/>
                <a:ea typeface="+mn-ea"/>
              </a:rPr>
              <a:t>ChemAnalyst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600" b="0" i="0" u="none" strike="noStrike" kern="1200" cap="none" spc="-5" normalizeH="0" baseline="0" noProof="0" dirty="0">
              <a:ln>
                <a:noFill/>
              </a:ln>
              <a:solidFill>
                <a:prstClr val="white"/>
              </a:solidFill>
              <a:effectLst/>
              <a:uLnTx/>
              <a:uFillTx/>
              <a:latin typeface="Verdana"/>
              <a:ea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a:extLst>
              <a:ext uri="{FF2B5EF4-FFF2-40B4-BE49-F238E27FC236}">
                <a16:creationId xmlns:a16="http://schemas.microsoft.com/office/drawing/2014/main" id="{DB954A6F-E2A2-4A88-A590-11628A41AB7F}"/>
              </a:ext>
            </a:extLst>
          </p:cNvPr>
          <p:cNvSpPr txBox="1">
            <a:spLocks/>
          </p:cNvSpPr>
          <p:nvPr/>
        </p:nvSpPr>
        <p:spPr>
          <a:xfrm>
            <a:off x="200309" y="24026"/>
            <a:ext cx="7863840" cy="457200"/>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IN" sz="1600" b="1" kern="0" dirty="0">
                <a:solidFill>
                  <a:sysClr val="windowText" lastClr="000000"/>
                </a:solidFill>
                <a:latin typeface="Arial" panose="020B0604020202020204" pitchFamily="34" charset="0"/>
                <a:cs typeface="Arial" panose="020B0604020202020204" pitchFamily="34" charset="0"/>
              </a:rPr>
              <a:t>Overview of Production Technologies: </a:t>
            </a:r>
          </a:p>
          <a:p>
            <a:r>
              <a:rPr lang="en-IN" sz="1600" b="1" kern="0" dirty="0">
                <a:solidFill>
                  <a:sysClr val="windowText" lastClr="000000"/>
                </a:solidFill>
                <a:latin typeface="Arial" panose="020B0604020202020204" pitchFamily="34" charset="0"/>
                <a:cs typeface="Arial" panose="020B0604020202020204" pitchFamily="34" charset="0"/>
              </a:rPr>
              <a:t>Water soluble Mono Ammonium Phosphate (12-61-0)</a:t>
            </a:r>
          </a:p>
        </p:txBody>
      </p:sp>
      <p:sp>
        <p:nvSpPr>
          <p:cNvPr id="53" name="Rectangle: Rounded Corners 52">
            <a:extLst>
              <a:ext uri="{FF2B5EF4-FFF2-40B4-BE49-F238E27FC236}">
                <a16:creationId xmlns:a16="http://schemas.microsoft.com/office/drawing/2014/main" id="{671CF3B6-9FB3-44DE-A4F0-7AFC4D9C7825}"/>
              </a:ext>
            </a:extLst>
          </p:cNvPr>
          <p:cNvSpPr/>
          <p:nvPr/>
        </p:nvSpPr>
        <p:spPr>
          <a:xfrm>
            <a:off x="382012" y="1741580"/>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Dilute Phosphoric Acid</a:t>
            </a:r>
            <a:endParaRPr lang="en-IN" sz="1200" dirty="0"/>
          </a:p>
        </p:txBody>
      </p:sp>
      <p:sp>
        <p:nvSpPr>
          <p:cNvPr id="54" name="Rectangle: Rounded Corners 53">
            <a:extLst>
              <a:ext uri="{FF2B5EF4-FFF2-40B4-BE49-F238E27FC236}">
                <a16:creationId xmlns:a16="http://schemas.microsoft.com/office/drawing/2014/main" id="{E95042A6-12DB-4544-9A46-C5B92F8ADC66}"/>
              </a:ext>
            </a:extLst>
          </p:cNvPr>
          <p:cNvSpPr/>
          <p:nvPr/>
        </p:nvSpPr>
        <p:spPr>
          <a:xfrm>
            <a:off x="2172206" y="2776871"/>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Ammonia</a:t>
            </a:r>
            <a:endParaRPr lang="en-IN" sz="1200" dirty="0"/>
          </a:p>
        </p:txBody>
      </p:sp>
      <p:sp>
        <p:nvSpPr>
          <p:cNvPr id="55" name="Rectangle: Rounded Corners 54">
            <a:extLst>
              <a:ext uri="{FF2B5EF4-FFF2-40B4-BE49-F238E27FC236}">
                <a16:creationId xmlns:a16="http://schemas.microsoft.com/office/drawing/2014/main" id="{BDA41330-5F4B-4AD9-88C0-5370F201F30D}"/>
              </a:ext>
            </a:extLst>
          </p:cNvPr>
          <p:cNvSpPr/>
          <p:nvPr/>
        </p:nvSpPr>
        <p:spPr>
          <a:xfrm>
            <a:off x="7439407" y="1721805"/>
            <a:ext cx="1308100" cy="50800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Evaporation Concentration</a:t>
            </a:r>
            <a:endParaRPr lang="en-IN" sz="1200" dirty="0"/>
          </a:p>
        </p:txBody>
      </p:sp>
      <p:sp>
        <p:nvSpPr>
          <p:cNvPr id="56" name="Rectangle: Rounded Corners 55">
            <a:extLst>
              <a:ext uri="{FF2B5EF4-FFF2-40B4-BE49-F238E27FC236}">
                <a16:creationId xmlns:a16="http://schemas.microsoft.com/office/drawing/2014/main" id="{6F1DD65F-8EBA-4773-B82A-EF87F344F00F}"/>
              </a:ext>
            </a:extLst>
          </p:cNvPr>
          <p:cNvSpPr/>
          <p:nvPr/>
        </p:nvSpPr>
        <p:spPr>
          <a:xfrm>
            <a:off x="5752594" y="1741580"/>
            <a:ext cx="1308100" cy="5080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Chelation Reaction</a:t>
            </a:r>
            <a:endParaRPr lang="en-IN" sz="1200" dirty="0"/>
          </a:p>
        </p:txBody>
      </p:sp>
      <p:sp>
        <p:nvSpPr>
          <p:cNvPr id="57" name="Rectangle: Rounded Corners 56">
            <a:extLst>
              <a:ext uri="{FF2B5EF4-FFF2-40B4-BE49-F238E27FC236}">
                <a16:creationId xmlns:a16="http://schemas.microsoft.com/office/drawing/2014/main" id="{D2886599-2908-472F-ADEF-415298F4BD08}"/>
              </a:ext>
            </a:extLst>
          </p:cNvPr>
          <p:cNvSpPr/>
          <p:nvPr/>
        </p:nvSpPr>
        <p:spPr>
          <a:xfrm>
            <a:off x="2172206" y="1725584"/>
            <a:ext cx="1308100" cy="5080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Neutralization</a:t>
            </a:r>
            <a:endParaRPr lang="en-IN" sz="1200" dirty="0"/>
          </a:p>
        </p:txBody>
      </p:sp>
      <p:sp>
        <p:nvSpPr>
          <p:cNvPr id="58" name="Rectangle: Rounded Corners 57">
            <a:extLst>
              <a:ext uri="{FF2B5EF4-FFF2-40B4-BE49-F238E27FC236}">
                <a16:creationId xmlns:a16="http://schemas.microsoft.com/office/drawing/2014/main" id="{3E170CF7-7E74-45AB-9429-4A03A717A773}"/>
              </a:ext>
            </a:extLst>
          </p:cNvPr>
          <p:cNvSpPr/>
          <p:nvPr/>
        </p:nvSpPr>
        <p:spPr>
          <a:xfrm>
            <a:off x="3962400" y="1725584"/>
            <a:ext cx="1308100" cy="5080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Filtration</a:t>
            </a:r>
            <a:endParaRPr lang="en-IN" sz="1200" dirty="0"/>
          </a:p>
        </p:txBody>
      </p:sp>
      <p:cxnSp>
        <p:nvCxnSpPr>
          <p:cNvPr id="59" name="Straight Arrow Connector 58">
            <a:extLst>
              <a:ext uri="{FF2B5EF4-FFF2-40B4-BE49-F238E27FC236}">
                <a16:creationId xmlns:a16="http://schemas.microsoft.com/office/drawing/2014/main" id="{542E41B3-F196-49DE-86E1-86B68734BC35}"/>
              </a:ext>
            </a:extLst>
          </p:cNvPr>
          <p:cNvCxnSpPr>
            <a:stCxn id="54" idx="0"/>
            <a:endCxn id="57" idx="2"/>
          </p:cNvCxnSpPr>
          <p:nvPr/>
        </p:nvCxnSpPr>
        <p:spPr>
          <a:xfrm flipV="1">
            <a:off x="2826256" y="2233584"/>
            <a:ext cx="0" cy="543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7564915-EDA8-43B0-B79A-8C436FA65FEC}"/>
              </a:ext>
            </a:extLst>
          </p:cNvPr>
          <p:cNvCxnSpPr>
            <a:cxnSpLocks/>
          </p:cNvCxnSpPr>
          <p:nvPr/>
        </p:nvCxnSpPr>
        <p:spPr>
          <a:xfrm>
            <a:off x="1708656" y="2019815"/>
            <a:ext cx="368300" cy="3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BE06BF2-52E7-4A8E-B708-5A1021889892}"/>
              </a:ext>
            </a:extLst>
          </p:cNvPr>
          <p:cNvCxnSpPr>
            <a:cxnSpLocks/>
          </p:cNvCxnSpPr>
          <p:nvPr/>
        </p:nvCxnSpPr>
        <p:spPr>
          <a:xfrm>
            <a:off x="3537203" y="1979584"/>
            <a:ext cx="368300" cy="3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B6E3821-C3F1-4789-8D76-7A7B6F9FB16C}"/>
              </a:ext>
            </a:extLst>
          </p:cNvPr>
          <p:cNvCxnSpPr>
            <a:cxnSpLocks/>
          </p:cNvCxnSpPr>
          <p:nvPr/>
        </p:nvCxnSpPr>
        <p:spPr>
          <a:xfrm>
            <a:off x="5334000" y="1975805"/>
            <a:ext cx="368300" cy="3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BACB0E6-6828-4838-918B-B2B8CD2CAE8A}"/>
              </a:ext>
            </a:extLst>
          </p:cNvPr>
          <p:cNvCxnSpPr>
            <a:cxnSpLocks/>
          </p:cNvCxnSpPr>
          <p:nvPr/>
        </p:nvCxnSpPr>
        <p:spPr>
          <a:xfrm>
            <a:off x="7060694" y="1972026"/>
            <a:ext cx="368300" cy="3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E3DB4239-A623-482C-BC25-6EDBEA665B9D}"/>
              </a:ext>
            </a:extLst>
          </p:cNvPr>
          <p:cNvSpPr/>
          <p:nvPr/>
        </p:nvSpPr>
        <p:spPr>
          <a:xfrm>
            <a:off x="5671056" y="963826"/>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Zn/B</a:t>
            </a:r>
            <a:endParaRPr lang="en-IN" sz="1200" dirty="0"/>
          </a:p>
        </p:txBody>
      </p:sp>
      <p:sp>
        <p:nvSpPr>
          <p:cNvPr id="65" name="Rectangle: Rounded Corners 64">
            <a:extLst>
              <a:ext uri="{FF2B5EF4-FFF2-40B4-BE49-F238E27FC236}">
                <a16:creationId xmlns:a16="http://schemas.microsoft.com/office/drawing/2014/main" id="{6C2E5358-79CF-4A36-89BE-3AC076792160}"/>
              </a:ext>
            </a:extLst>
          </p:cNvPr>
          <p:cNvSpPr/>
          <p:nvPr/>
        </p:nvSpPr>
        <p:spPr>
          <a:xfrm>
            <a:off x="5752594" y="2446671"/>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Chelating Agent </a:t>
            </a:r>
            <a:endParaRPr lang="en-IN" sz="1200" dirty="0"/>
          </a:p>
        </p:txBody>
      </p:sp>
      <p:cxnSp>
        <p:nvCxnSpPr>
          <p:cNvPr id="66" name="Straight Arrow Connector 65">
            <a:extLst>
              <a:ext uri="{FF2B5EF4-FFF2-40B4-BE49-F238E27FC236}">
                <a16:creationId xmlns:a16="http://schemas.microsoft.com/office/drawing/2014/main" id="{26CE652F-1411-4071-9488-E5E4CF42EEDC}"/>
              </a:ext>
            </a:extLst>
          </p:cNvPr>
          <p:cNvCxnSpPr>
            <a:cxnSpLocks/>
          </p:cNvCxnSpPr>
          <p:nvPr/>
        </p:nvCxnSpPr>
        <p:spPr>
          <a:xfrm flipV="1">
            <a:off x="6388100" y="2249580"/>
            <a:ext cx="0" cy="314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789BA42-59B5-480A-A00A-2128BBE11389}"/>
              </a:ext>
            </a:extLst>
          </p:cNvPr>
          <p:cNvCxnSpPr>
            <a:cxnSpLocks/>
          </p:cNvCxnSpPr>
          <p:nvPr/>
        </p:nvCxnSpPr>
        <p:spPr>
          <a:xfrm>
            <a:off x="6388100" y="1471826"/>
            <a:ext cx="0" cy="279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707AB06-7461-4166-B2B4-1E2947F28376}"/>
              </a:ext>
            </a:extLst>
          </p:cNvPr>
          <p:cNvCxnSpPr>
            <a:cxnSpLocks/>
          </p:cNvCxnSpPr>
          <p:nvPr/>
        </p:nvCxnSpPr>
        <p:spPr>
          <a:xfrm>
            <a:off x="8106157" y="2225827"/>
            <a:ext cx="0" cy="279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ABE1CB8C-73D4-45E3-B49F-0517FAD908AD}"/>
              </a:ext>
            </a:extLst>
          </p:cNvPr>
          <p:cNvSpPr/>
          <p:nvPr/>
        </p:nvSpPr>
        <p:spPr>
          <a:xfrm>
            <a:off x="7452107" y="2564267"/>
            <a:ext cx="1308100" cy="508000"/>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Drying</a:t>
            </a:r>
            <a:endParaRPr lang="en-IN" sz="1200" dirty="0"/>
          </a:p>
        </p:txBody>
      </p:sp>
      <p:cxnSp>
        <p:nvCxnSpPr>
          <p:cNvPr id="70" name="Straight Arrow Connector 69">
            <a:extLst>
              <a:ext uri="{FF2B5EF4-FFF2-40B4-BE49-F238E27FC236}">
                <a16:creationId xmlns:a16="http://schemas.microsoft.com/office/drawing/2014/main" id="{0EE45B97-236A-40C4-A903-E412A4714508}"/>
              </a:ext>
            </a:extLst>
          </p:cNvPr>
          <p:cNvCxnSpPr>
            <a:cxnSpLocks/>
          </p:cNvCxnSpPr>
          <p:nvPr/>
        </p:nvCxnSpPr>
        <p:spPr>
          <a:xfrm>
            <a:off x="8106157" y="3144006"/>
            <a:ext cx="0" cy="279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70">
            <a:extLst>
              <a:ext uri="{FF2B5EF4-FFF2-40B4-BE49-F238E27FC236}">
                <a16:creationId xmlns:a16="http://schemas.microsoft.com/office/drawing/2014/main" id="{CEF38047-4536-4754-930C-85850EDCD2DA}"/>
              </a:ext>
            </a:extLst>
          </p:cNvPr>
          <p:cNvSpPr/>
          <p:nvPr/>
        </p:nvSpPr>
        <p:spPr>
          <a:xfrm>
            <a:off x="7452107" y="3523159"/>
            <a:ext cx="1308100" cy="508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Water Soluble MAP fertilizers</a:t>
            </a:r>
            <a:endParaRPr lang="en-IN" sz="1200" dirty="0"/>
          </a:p>
        </p:txBody>
      </p:sp>
      <p:sp>
        <p:nvSpPr>
          <p:cNvPr id="72" name="Rectangle: Folded Corner 71">
            <a:extLst>
              <a:ext uri="{FF2B5EF4-FFF2-40B4-BE49-F238E27FC236}">
                <a16:creationId xmlns:a16="http://schemas.microsoft.com/office/drawing/2014/main" id="{38FE4EED-1B95-462C-B490-82F3DF60EE13}"/>
              </a:ext>
            </a:extLst>
          </p:cNvPr>
          <p:cNvSpPr/>
          <p:nvPr/>
        </p:nvSpPr>
        <p:spPr>
          <a:xfrm>
            <a:off x="318054" y="4130912"/>
            <a:ext cx="8507892" cy="2463057"/>
          </a:xfrm>
          <a:prstGeom prst="foldedCorner">
            <a:avLst>
              <a:gd name="adj" fmla="val 4516"/>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The process for manufacturing MAP involves one-to-one ratio of ammonia (NH₃) and phosphoric acid (H₃PO₄) input feed which is then reacted and the resulting slurry of MAP is solidified in a granulator. </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The second method introduces the two starting materials in a pipe-cross reactor, where the reaction generates heat to evaporate water and solidify MAP. Other methods exist as well. </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An advantage of manufactured MAP is that lower-quality H₃PO₄ can be used compared with other P fertilizers often requiring a more pure grade of acid. The phosphorus pentoxide (P₂O₅) equivalent content of MAP varies from 48 to 61 percent, depending on the amount of impurity in the acid. The most common fertilizer composition is 12-61-0. </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Although there is an additional step with production of phosphoric acid in which Sulfuric acid is used as a key first step in the production of both MAP and DAP, after which it is mixed with phosphate rock to produce phosphoric acid. For which companies like Elessent offer technologies such as MECS.</a:t>
            </a:r>
          </a:p>
        </p:txBody>
      </p:sp>
      <p:sp>
        <p:nvSpPr>
          <p:cNvPr id="2" name="Footer Placeholder 1">
            <a:extLst>
              <a:ext uri="{FF2B5EF4-FFF2-40B4-BE49-F238E27FC236}">
                <a16:creationId xmlns:a16="http://schemas.microsoft.com/office/drawing/2014/main" id="{453195EB-05EE-4F6C-97D5-16C930B8F08D}"/>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4" name="Slide Number Placeholder 3">
            <a:extLst>
              <a:ext uri="{FF2B5EF4-FFF2-40B4-BE49-F238E27FC236}">
                <a16:creationId xmlns:a16="http://schemas.microsoft.com/office/drawing/2014/main" id="{F66A6B9C-52F3-79AC-EC7C-1B301BC5EC83}"/>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40</a:t>
            </a:fld>
            <a:endParaRPr lang="en-IN" dirty="0"/>
          </a:p>
        </p:txBody>
      </p:sp>
    </p:spTree>
    <p:extLst>
      <p:ext uri="{BB962C8B-B14F-4D97-AF65-F5344CB8AC3E}">
        <p14:creationId xmlns:p14="http://schemas.microsoft.com/office/powerpoint/2010/main" val="3976672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E49C7A-722E-47A7-B67D-38CB8C3E9CE8}"/>
              </a:ext>
            </a:extLst>
          </p:cNvPr>
          <p:cNvSpPr>
            <a:spLocks noGrp="1"/>
          </p:cNvSpPr>
          <p:nvPr>
            <p:ph type="body" sz="quarter" idx="4294967295"/>
          </p:nvPr>
        </p:nvSpPr>
        <p:spPr>
          <a:xfrm>
            <a:off x="342043" y="54463"/>
            <a:ext cx="7862888" cy="493712"/>
          </a:xfrm>
        </p:spPr>
        <p:txBody>
          <a:bodyPr>
            <a:normAutofit/>
          </a:bodyPr>
          <a:lstStyle/>
          <a:p>
            <a:r>
              <a:rPr lang="en-IN" sz="1600" b="1" kern="0" dirty="0">
                <a:solidFill>
                  <a:sysClr val="windowText" lastClr="000000"/>
                </a:solidFill>
                <a:latin typeface="Arial" panose="020B0604020202020204" pitchFamily="34" charset="0"/>
                <a:cs typeface="Arial" panose="020B0604020202020204" pitchFamily="34" charset="0"/>
              </a:rPr>
              <a:t>Overview of Production Technologies: </a:t>
            </a:r>
          </a:p>
          <a:p>
            <a:r>
              <a:rPr lang="en-US" sz="1600" b="1" dirty="0">
                <a:latin typeface="Arial" panose="020B0604020202020204" pitchFamily="34" charset="0"/>
                <a:cs typeface="Arial" panose="020B0604020202020204" pitchFamily="34" charset="0"/>
              </a:rPr>
              <a:t>Water Soluble Potassium Sulphate (0-0-50) </a:t>
            </a:r>
            <a:endParaRPr lang="en-IN" sz="1600" b="1"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5307450A-9B8C-49D6-A8CE-8406A077DBBB}"/>
              </a:ext>
            </a:extLst>
          </p:cNvPr>
          <p:cNvSpPr/>
          <p:nvPr/>
        </p:nvSpPr>
        <p:spPr>
          <a:xfrm>
            <a:off x="318053" y="825068"/>
            <a:ext cx="133209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Sulphuric Acid</a:t>
            </a:r>
            <a:endParaRPr lang="en-IN" sz="1200" dirty="0"/>
          </a:p>
        </p:txBody>
      </p:sp>
      <p:sp>
        <p:nvSpPr>
          <p:cNvPr id="6" name="Rectangle: Rounded Corners 5">
            <a:extLst>
              <a:ext uri="{FF2B5EF4-FFF2-40B4-BE49-F238E27FC236}">
                <a16:creationId xmlns:a16="http://schemas.microsoft.com/office/drawing/2014/main" id="{70005F33-4ACD-49E0-9424-CD79D7BC8164}"/>
              </a:ext>
            </a:extLst>
          </p:cNvPr>
          <p:cNvSpPr/>
          <p:nvPr/>
        </p:nvSpPr>
        <p:spPr>
          <a:xfrm>
            <a:off x="342043" y="1535340"/>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Potassium Chloride</a:t>
            </a:r>
            <a:endParaRPr lang="en-IN" sz="1200" dirty="0"/>
          </a:p>
        </p:txBody>
      </p:sp>
      <p:cxnSp>
        <p:nvCxnSpPr>
          <p:cNvPr id="7" name="Straight Arrow Connector 6">
            <a:extLst>
              <a:ext uri="{FF2B5EF4-FFF2-40B4-BE49-F238E27FC236}">
                <a16:creationId xmlns:a16="http://schemas.microsoft.com/office/drawing/2014/main" id="{3DA93DD2-1D96-4C84-A2BE-C35E9608B28D}"/>
              </a:ext>
            </a:extLst>
          </p:cNvPr>
          <p:cNvCxnSpPr>
            <a:cxnSpLocks/>
            <a:endCxn id="9" idx="1"/>
          </p:cNvCxnSpPr>
          <p:nvPr/>
        </p:nvCxnSpPr>
        <p:spPr>
          <a:xfrm>
            <a:off x="1695236" y="1736509"/>
            <a:ext cx="532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FCCE414-1BB5-433B-9428-5DFED2922AB0}"/>
              </a:ext>
            </a:extLst>
          </p:cNvPr>
          <p:cNvCxnSpPr>
            <a:cxnSpLocks/>
          </p:cNvCxnSpPr>
          <p:nvPr/>
        </p:nvCxnSpPr>
        <p:spPr>
          <a:xfrm>
            <a:off x="1626154" y="1027340"/>
            <a:ext cx="24877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CF864257-6725-4117-8EE1-DE9AA0D743B4}"/>
              </a:ext>
            </a:extLst>
          </p:cNvPr>
          <p:cNvSpPr/>
          <p:nvPr/>
        </p:nvSpPr>
        <p:spPr>
          <a:xfrm>
            <a:off x="2227992" y="1482509"/>
            <a:ext cx="1308100" cy="5080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Scraper Conveyer</a:t>
            </a:r>
            <a:endParaRPr lang="en-IN" sz="1200" dirty="0"/>
          </a:p>
        </p:txBody>
      </p:sp>
      <p:sp>
        <p:nvSpPr>
          <p:cNvPr id="10" name="Rectangle: Rounded Corners 9">
            <a:extLst>
              <a:ext uri="{FF2B5EF4-FFF2-40B4-BE49-F238E27FC236}">
                <a16:creationId xmlns:a16="http://schemas.microsoft.com/office/drawing/2014/main" id="{75452764-5CFB-48E9-B5EF-368FE8807508}"/>
              </a:ext>
            </a:extLst>
          </p:cNvPr>
          <p:cNvSpPr/>
          <p:nvPr/>
        </p:nvSpPr>
        <p:spPr>
          <a:xfrm>
            <a:off x="1804858" y="2373327"/>
            <a:ext cx="1308100" cy="67483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Screw Conveyer</a:t>
            </a:r>
            <a:endParaRPr lang="en-IN" sz="1200" dirty="0"/>
          </a:p>
        </p:txBody>
      </p:sp>
      <p:cxnSp>
        <p:nvCxnSpPr>
          <p:cNvPr id="12" name="Straight Arrow Connector 11">
            <a:extLst>
              <a:ext uri="{FF2B5EF4-FFF2-40B4-BE49-F238E27FC236}">
                <a16:creationId xmlns:a16="http://schemas.microsoft.com/office/drawing/2014/main" id="{25DD5D5C-8D83-4492-8386-435082E46BBF}"/>
              </a:ext>
            </a:extLst>
          </p:cNvPr>
          <p:cNvCxnSpPr>
            <a:cxnSpLocks/>
          </p:cNvCxnSpPr>
          <p:nvPr/>
        </p:nvCxnSpPr>
        <p:spPr>
          <a:xfrm>
            <a:off x="4113941" y="1027340"/>
            <a:ext cx="5490" cy="1345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F28FABC7-8712-457C-94A8-64ACA331FEC8}"/>
              </a:ext>
            </a:extLst>
          </p:cNvPr>
          <p:cNvSpPr/>
          <p:nvPr/>
        </p:nvSpPr>
        <p:spPr>
          <a:xfrm>
            <a:off x="3785028" y="2373327"/>
            <a:ext cx="1625172" cy="670391"/>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Mannheim</a:t>
            </a:r>
          </a:p>
          <a:p>
            <a:pPr algn="ctr"/>
            <a:r>
              <a:rPr lang="en-US" sz="1200" dirty="0"/>
              <a:t>Furnace (600°C-700°C)</a:t>
            </a:r>
            <a:endParaRPr lang="en-IN" sz="1200" dirty="0"/>
          </a:p>
        </p:txBody>
      </p:sp>
      <p:cxnSp>
        <p:nvCxnSpPr>
          <p:cNvPr id="18" name="Straight Arrow Connector 17">
            <a:extLst>
              <a:ext uri="{FF2B5EF4-FFF2-40B4-BE49-F238E27FC236}">
                <a16:creationId xmlns:a16="http://schemas.microsoft.com/office/drawing/2014/main" id="{3C401634-CB82-4A6D-8A09-82E274F9AA07}"/>
              </a:ext>
            </a:extLst>
          </p:cNvPr>
          <p:cNvCxnSpPr>
            <a:cxnSpLocks/>
          </p:cNvCxnSpPr>
          <p:nvPr/>
        </p:nvCxnSpPr>
        <p:spPr>
          <a:xfrm>
            <a:off x="2861981" y="1937993"/>
            <a:ext cx="0" cy="435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FCCAF0C-A810-4DD5-9421-53622BD25DF9}"/>
              </a:ext>
            </a:extLst>
          </p:cNvPr>
          <p:cNvCxnSpPr>
            <a:cxnSpLocks/>
            <a:stCxn id="10" idx="3"/>
            <a:endCxn id="17" idx="1"/>
          </p:cNvCxnSpPr>
          <p:nvPr/>
        </p:nvCxnSpPr>
        <p:spPr>
          <a:xfrm flipV="1">
            <a:off x="3112958" y="2708523"/>
            <a:ext cx="672070" cy="2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E534CCE-5904-4A78-833B-91CFA13B2EF3}"/>
              </a:ext>
            </a:extLst>
          </p:cNvPr>
          <p:cNvCxnSpPr>
            <a:cxnSpLocks/>
            <a:endCxn id="28" idx="0"/>
          </p:cNvCxnSpPr>
          <p:nvPr/>
        </p:nvCxnSpPr>
        <p:spPr>
          <a:xfrm>
            <a:off x="4113942" y="3060065"/>
            <a:ext cx="0" cy="670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7D516CD-8D26-44C2-A706-BD0D0E3D4F38}"/>
              </a:ext>
            </a:extLst>
          </p:cNvPr>
          <p:cNvSpPr/>
          <p:nvPr/>
        </p:nvSpPr>
        <p:spPr>
          <a:xfrm>
            <a:off x="3536092" y="3730456"/>
            <a:ext cx="1155699" cy="614789"/>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Cooler</a:t>
            </a:r>
            <a:endParaRPr lang="en-IN" sz="1200" dirty="0"/>
          </a:p>
        </p:txBody>
      </p:sp>
      <p:cxnSp>
        <p:nvCxnSpPr>
          <p:cNvPr id="31" name="Straight Arrow Connector 30">
            <a:extLst>
              <a:ext uri="{FF2B5EF4-FFF2-40B4-BE49-F238E27FC236}">
                <a16:creationId xmlns:a16="http://schemas.microsoft.com/office/drawing/2014/main" id="{D4F84475-BE43-4273-B9FC-43EE75A34FEF}"/>
              </a:ext>
            </a:extLst>
          </p:cNvPr>
          <p:cNvCxnSpPr>
            <a:cxnSpLocks/>
            <a:endCxn id="32" idx="1"/>
          </p:cNvCxnSpPr>
          <p:nvPr/>
        </p:nvCxnSpPr>
        <p:spPr>
          <a:xfrm flipV="1">
            <a:off x="4691791" y="4037851"/>
            <a:ext cx="573646" cy="14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6AD65355-A8D1-4B0C-A796-D516CF0BA346}"/>
              </a:ext>
            </a:extLst>
          </p:cNvPr>
          <p:cNvSpPr/>
          <p:nvPr/>
        </p:nvSpPr>
        <p:spPr>
          <a:xfrm>
            <a:off x="5265437" y="3730456"/>
            <a:ext cx="1155699" cy="614789"/>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Screening</a:t>
            </a:r>
            <a:endParaRPr lang="en-IN" sz="1200" dirty="0"/>
          </a:p>
        </p:txBody>
      </p:sp>
      <p:cxnSp>
        <p:nvCxnSpPr>
          <p:cNvPr id="33" name="Straight Arrow Connector 32">
            <a:extLst>
              <a:ext uri="{FF2B5EF4-FFF2-40B4-BE49-F238E27FC236}">
                <a16:creationId xmlns:a16="http://schemas.microsoft.com/office/drawing/2014/main" id="{3B4B2308-02E5-4C30-84FA-19E63CF1446D}"/>
              </a:ext>
            </a:extLst>
          </p:cNvPr>
          <p:cNvCxnSpPr>
            <a:cxnSpLocks/>
            <a:stCxn id="32" idx="3"/>
            <a:endCxn id="34" idx="1"/>
          </p:cNvCxnSpPr>
          <p:nvPr/>
        </p:nvCxnSpPr>
        <p:spPr>
          <a:xfrm flipV="1">
            <a:off x="6421136" y="4025151"/>
            <a:ext cx="589264" cy="12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1E198100-77C1-4908-9A29-1DD72BB81A20}"/>
              </a:ext>
            </a:extLst>
          </p:cNvPr>
          <p:cNvSpPr/>
          <p:nvPr/>
        </p:nvSpPr>
        <p:spPr>
          <a:xfrm>
            <a:off x="7010400" y="3730456"/>
            <a:ext cx="1417765" cy="58938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Potassium Sulphate</a:t>
            </a:r>
            <a:endParaRPr lang="en-IN" sz="1200" dirty="0"/>
          </a:p>
        </p:txBody>
      </p:sp>
      <p:sp>
        <p:nvSpPr>
          <p:cNvPr id="39" name="Rectangle: Folded Corner 38">
            <a:extLst>
              <a:ext uri="{FF2B5EF4-FFF2-40B4-BE49-F238E27FC236}">
                <a16:creationId xmlns:a16="http://schemas.microsoft.com/office/drawing/2014/main" id="{15180399-0CDC-4534-9471-1C3B5BE28F3A}"/>
              </a:ext>
            </a:extLst>
          </p:cNvPr>
          <p:cNvSpPr/>
          <p:nvPr/>
        </p:nvSpPr>
        <p:spPr>
          <a:xfrm>
            <a:off x="318054" y="4412529"/>
            <a:ext cx="8507892" cy="2168833"/>
          </a:xfrm>
          <a:prstGeom prst="foldedCorner">
            <a:avLst>
              <a:gd name="adj" fmla="val 7256"/>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To alleviate plant deficits, potassium (K) fertilisers are often utilised. Farmers must supplement this crucial plant nutrient when soils are unable to provide the amount of K required by crops. The most often utilised source, potassium chloride (KCl), is also known as muriate of potash, or MOP (muriate is the old name for any chloride-containing salt).</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Fine MOP is a key component in the Mannheim process, which involves potassium chloride reacting with sulphuric acid at 600-700°C in a muffle furnace to create potassium sulphate (SOP). SOP is mostly used in agriculture as a chloride-free fertiliser in powder or granular form.</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White Fine MOP produced by Uralkali interacts effectively and fully with sulphuric acid because to its particle size, and its low impurity concentration ensures the generation of high purity SOP.</a:t>
            </a:r>
          </a:p>
        </p:txBody>
      </p:sp>
      <p:sp>
        <p:nvSpPr>
          <p:cNvPr id="21" name="Slide Number Placeholder 7">
            <a:extLst>
              <a:ext uri="{FF2B5EF4-FFF2-40B4-BE49-F238E27FC236}">
                <a16:creationId xmlns:a16="http://schemas.microsoft.com/office/drawing/2014/main" id="{5D4EE0EC-3561-4CFA-806D-D05B713864F2}"/>
              </a:ext>
            </a:extLst>
          </p:cNvPr>
          <p:cNvSpPr txBox="1">
            <a:spLocks/>
          </p:cNvSpPr>
          <p:nvPr/>
        </p:nvSpPr>
        <p:spPr>
          <a:xfrm>
            <a:off x="8679484" y="658136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41</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D047EB7C-F2A8-41F6-BC44-74CD7211CAFF}"/>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11" name="Slide Number Placeholder 10">
            <a:extLst>
              <a:ext uri="{FF2B5EF4-FFF2-40B4-BE49-F238E27FC236}">
                <a16:creationId xmlns:a16="http://schemas.microsoft.com/office/drawing/2014/main" id="{F0CEB899-00BA-D857-1891-F5B9E761A4F3}"/>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41</a:t>
            </a:fld>
            <a:endParaRPr lang="en-IN" dirty="0"/>
          </a:p>
        </p:txBody>
      </p:sp>
    </p:spTree>
    <p:extLst>
      <p:ext uri="{BB962C8B-B14F-4D97-AF65-F5344CB8AC3E}">
        <p14:creationId xmlns:p14="http://schemas.microsoft.com/office/powerpoint/2010/main" val="3241146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E49C7A-722E-47A7-B67D-38CB8C3E9CE8}"/>
              </a:ext>
            </a:extLst>
          </p:cNvPr>
          <p:cNvSpPr>
            <a:spLocks noGrp="1"/>
          </p:cNvSpPr>
          <p:nvPr>
            <p:ph type="body" sz="quarter" idx="4294967295"/>
          </p:nvPr>
        </p:nvSpPr>
        <p:spPr>
          <a:xfrm>
            <a:off x="294065" y="100777"/>
            <a:ext cx="7862888" cy="492125"/>
          </a:xfrm>
        </p:spPr>
        <p:txBody>
          <a:bodyPr>
            <a:normAutofit/>
          </a:bodyPr>
          <a:lstStyle/>
          <a:p>
            <a:pPr>
              <a:defRPr/>
            </a:pPr>
            <a:r>
              <a:rPr lang="en-IN" sz="1600" b="1" kern="0" dirty="0">
                <a:solidFill>
                  <a:sysClr val="windowText" lastClr="000000"/>
                </a:solidFill>
                <a:latin typeface="Arial" panose="020B0604020202020204" pitchFamily="34" charset="0"/>
                <a:cs typeface="Arial" panose="020B0604020202020204" pitchFamily="34" charset="0"/>
              </a:rPr>
              <a:t>Overview of Production Technologies: </a:t>
            </a:r>
            <a:endParaRPr lang="en-US" sz="1600" b="1" dirty="0">
              <a:solidFill>
                <a:schemeClr val="tx1">
                  <a:lumMod val="95000"/>
                  <a:lumOff val="5000"/>
                </a:schemeClr>
              </a:solidFill>
              <a:latin typeface="Arial" panose="020B0604020202020204" pitchFamily="34" charset="0"/>
              <a:cs typeface="Arial" panose="020B0604020202020204" pitchFamily="34" charset="0"/>
            </a:endParaRPr>
          </a:p>
          <a:p>
            <a:pPr>
              <a:defRPr/>
            </a:pPr>
            <a:r>
              <a:rPr lang="en-US" sz="1600" b="1" dirty="0">
                <a:solidFill>
                  <a:schemeClr val="tx1">
                    <a:lumMod val="95000"/>
                    <a:lumOff val="5000"/>
                  </a:schemeClr>
                </a:solidFill>
                <a:latin typeface="Arial" panose="020B0604020202020204" pitchFamily="34" charset="0"/>
                <a:cs typeface="Arial" panose="020B0604020202020204" pitchFamily="34" charset="0"/>
              </a:rPr>
              <a:t>Water Soluble Potassium Nitrate (13-0-45)</a:t>
            </a:r>
            <a:endParaRPr lang="en-IN" sz="16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5307450A-9B8C-49D6-A8CE-8406A077DBBB}"/>
              </a:ext>
            </a:extLst>
          </p:cNvPr>
          <p:cNvSpPr/>
          <p:nvPr/>
        </p:nvSpPr>
        <p:spPr>
          <a:xfrm>
            <a:off x="580224" y="720268"/>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Nitrate Solution</a:t>
            </a:r>
            <a:endParaRPr lang="en-IN" sz="1200" dirty="0"/>
          </a:p>
        </p:txBody>
      </p:sp>
      <p:sp>
        <p:nvSpPr>
          <p:cNvPr id="6" name="Rectangle: Rounded Corners 5">
            <a:extLst>
              <a:ext uri="{FF2B5EF4-FFF2-40B4-BE49-F238E27FC236}">
                <a16:creationId xmlns:a16="http://schemas.microsoft.com/office/drawing/2014/main" id="{70005F33-4ACD-49E0-9424-CD79D7BC8164}"/>
              </a:ext>
            </a:extLst>
          </p:cNvPr>
          <p:cNvSpPr/>
          <p:nvPr/>
        </p:nvSpPr>
        <p:spPr>
          <a:xfrm>
            <a:off x="585341" y="1482268"/>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Potassium Chloride</a:t>
            </a:r>
            <a:endParaRPr lang="en-IN" sz="1200" dirty="0"/>
          </a:p>
        </p:txBody>
      </p:sp>
      <p:cxnSp>
        <p:nvCxnSpPr>
          <p:cNvPr id="7" name="Straight Arrow Connector 6">
            <a:extLst>
              <a:ext uri="{FF2B5EF4-FFF2-40B4-BE49-F238E27FC236}">
                <a16:creationId xmlns:a16="http://schemas.microsoft.com/office/drawing/2014/main" id="{3DA93DD2-1D96-4C84-A2BE-C35E9608B28D}"/>
              </a:ext>
            </a:extLst>
          </p:cNvPr>
          <p:cNvCxnSpPr>
            <a:cxnSpLocks/>
            <a:endCxn id="9" idx="1"/>
          </p:cNvCxnSpPr>
          <p:nvPr/>
        </p:nvCxnSpPr>
        <p:spPr>
          <a:xfrm>
            <a:off x="1917430" y="1701815"/>
            <a:ext cx="577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FCCE414-1BB5-433B-9428-5DFED2922AB0}"/>
              </a:ext>
            </a:extLst>
          </p:cNvPr>
          <p:cNvCxnSpPr>
            <a:cxnSpLocks/>
            <a:stCxn id="5" idx="3"/>
          </p:cNvCxnSpPr>
          <p:nvPr/>
        </p:nvCxnSpPr>
        <p:spPr>
          <a:xfrm>
            <a:off x="1888324" y="974268"/>
            <a:ext cx="1323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CF864257-6725-4117-8EE1-DE9AA0D743B4}"/>
              </a:ext>
            </a:extLst>
          </p:cNvPr>
          <p:cNvSpPr/>
          <p:nvPr/>
        </p:nvSpPr>
        <p:spPr>
          <a:xfrm>
            <a:off x="2495279" y="1447815"/>
            <a:ext cx="1308100" cy="5080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Mixer at 96°C</a:t>
            </a:r>
            <a:endParaRPr lang="en-IN" sz="1200" dirty="0"/>
          </a:p>
        </p:txBody>
      </p:sp>
      <p:sp>
        <p:nvSpPr>
          <p:cNvPr id="10" name="Rectangle: Rounded Corners 9">
            <a:extLst>
              <a:ext uri="{FF2B5EF4-FFF2-40B4-BE49-F238E27FC236}">
                <a16:creationId xmlns:a16="http://schemas.microsoft.com/office/drawing/2014/main" id="{75452764-5CFB-48E9-B5EF-368FE8807508}"/>
              </a:ext>
            </a:extLst>
          </p:cNvPr>
          <p:cNvSpPr/>
          <p:nvPr/>
        </p:nvSpPr>
        <p:spPr>
          <a:xfrm>
            <a:off x="6529245" y="1447814"/>
            <a:ext cx="1308100" cy="52917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Crystallizer</a:t>
            </a:r>
            <a:endParaRPr lang="en-IN" sz="1200" dirty="0"/>
          </a:p>
        </p:txBody>
      </p:sp>
      <p:cxnSp>
        <p:nvCxnSpPr>
          <p:cNvPr id="12" name="Straight Arrow Connector 11">
            <a:extLst>
              <a:ext uri="{FF2B5EF4-FFF2-40B4-BE49-F238E27FC236}">
                <a16:creationId xmlns:a16="http://schemas.microsoft.com/office/drawing/2014/main" id="{25DD5D5C-8D83-4492-8386-435082E46BBF}"/>
              </a:ext>
            </a:extLst>
          </p:cNvPr>
          <p:cNvCxnSpPr>
            <a:cxnSpLocks/>
          </p:cNvCxnSpPr>
          <p:nvPr/>
        </p:nvCxnSpPr>
        <p:spPr>
          <a:xfrm>
            <a:off x="3211775" y="974268"/>
            <a:ext cx="0" cy="455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F28FABC7-8712-457C-94A8-64ACA331FEC8}"/>
              </a:ext>
            </a:extLst>
          </p:cNvPr>
          <p:cNvSpPr/>
          <p:nvPr/>
        </p:nvSpPr>
        <p:spPr>
          <a:xfrm>
            <a:off x="4485401" y="1447814"/>
            <a:ext cx="1625172" cy="52917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High-temperature filtration of impurities</a:t>
            </a:r>
            <a:endParaRPr lang="en-IN" sz="1200" dirty="0"/>
          </a:p>
        </p:txBody>
      </p:sp>
      <p:cxnSp>
        <p:nvCxnSpPr>
          <p:cNvPr id="18" name="Straight Arrow Connector 17">
            <a:extLst>
              <a:ext uri="{FF2B5EF4-FFF2-40B4-BE49-F238E27FC236}">
                <a16:creationId xmlns:a16="http://schemas.microsoft.com/office/drawing/2014/main" id="{3C401634-CB82-4A6D-8A09-82E274F9AA07}"/>
              </a:ext>
            </a:extLst>
          </p:cNvPr>
          <p:cNvCxnSpPr>
            <a:cxnSpLocks/>
          </p:cNvCxnSpPr>
          <p:nvPr/>
        </p:nvCxnSpPr>
        <p:spPr>
          <a:xfrm>
            <a:off x="7279237" y="1942074"/>
            <a:ext cx="0" cy="31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FCCAF0C-A810-4DD5-9421-53622BD25DF9}"/>
              </a:ext>
            </a:extLst>
          </p:cNvPr>
          <p:cNvCxnSpPr>
            <a:cxnSpLocks/>
          </p:cNvCxnSpPr>
          <p:nvPr/>
        </p:nvCxnSpPr>
        <p:spPr>
          <a:xfrm flipV="1">
            <a:off x="3803379" y="1659420"/>
            <a:ext cx="672070" cy="2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47D516CD-8D26-44C2-A706-BD0D0E3D4F38}"/>
              </a:ext>
            </a:extLst>
          </p:cNvPr>
          <p:cNvSpPr/>
          <p:nvPr/>
        </p:nvSpPr>
        <p:spPr>
          <a:xfrm>
            <a:off x="4519876" y="752084"/>
            <a:ext cx="1590698" cy="4669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Solid Impurities</a:t>
            </a:r>
            <a:endParaRPr lang="en-IN" sz="1200" dirty="0"/>
          </a:p>
        </p:txBody>
      </p:sp>
      <p:sp>
        <p:nvSpPr>
          <p:cNvPr id="32" name="Rectangle: Rounded Corners 31">
            <a:extLst>
              <a:ext uri="{FF2B5EF4-FFF2-40B4-BE49-F238E27FC236}">
                <a16:creationId xmlns:a16="http://schemas.microsoft.com/office/drawing/2014/main" id="{6AD65355-A8D1-4B0C-A796-D516CF0BA346}"/>
              </a:ext>
            </a:extLst>
          </p:cNvPr>
          <p:cNvSpPr/>
          <p:nvPr/>
        </p:nvSpPr>
        <p:spPr>
          <a:xfrm>
            <a:off x="6727929" y="2255226"/>
            <a:ext cx="1049100" cy="508001"/>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Filtration</a:t>
            </a:r>
            <a:endParaRPr lang="en-IN" sz="1200" dirty="0"/>
          </a:p>
        </p:txBody>
      </p:sp>
      <p:sp>
        <p:nvSpPr>
          <p:cNvPr id="34" name="Rectangle: Rounded Corners 33">
            <a:extLst>
              <a:ext uri="{FF2B5EF4-FFF2-40B4-BE49-F238E27FC236}">
                <a16:creationId xmlns:a16="http://schemas.microsoft.com/office/drawing/2014/main" id="{1E198100-77C1-4908-9A29-1DD72BB81A20}"/>
              </a:ext>
            </a:extLst>
          </p:cNvPr>
          <p:cNvSpPr/>
          <p:nvPr/>
        </p:nvSpPr>
        <p:spPr>
          <a:xfrm>
            <a:off x="1919682" y="3955241"/>
            <a:ext cx="1417765" cy="589389"/>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Potassium Nitrate</a:t>
            </a:r>
          </a:p>
          <a:p>
            <a:pPr algn="ctr"/>
            <a:r>
              <a:rPr lang="en-US" sz="1200" dirty="0"/>
              <a:t>(Dry Product)</a:t>
            </a:r>
            <a:endParaRPr lang="en-IN" sz="1200" dirty="0"/>
          </a:p>
        </p:txBody>
      </p:sp>
      <p:sp>
        <p:nvSpPr>
          <p:cNvPr id="39" name="Rectangle: Folded Corner 38">
            <a:extLst>
              <a:ext uri="{FF2B5EF4-FFF2-40B4-BE49-F238E27FC236}">
                <a16:creationId xmlns:a16="http://schemas.microsoft.com/office/drawing/2014/main" id="{15180399-0CDC-4534-9471-1C3B5BE28F3A}"/>
              </a:ext>
            </a:extLst>
          </p:cNvPr>
          <p:cNvSpPr/>
          <p:nvPr/>
        </p:nvSpPr>
        <p:spPr>
          <a:xfrm>
            <a:off x="294065" y="5376170"/>
            <a:ext cx="8507892" cy="1216680"/>
          </a:xfrm>
          <a:prstGeom prst="foldedCorner">
            <a:avLst>
              <a:gd name="adj" fmla="val 7256"/>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Potassium nitrate fertiliser (also known as nitrate of potash or NOP) is commonly made by reacting potassium chloride (KCl) with a nitrate source. Nitrate can be obtained from sodium nitrate, nitric acid, or ammonium nitrate, depending on the goals and resources available. Regardless of the manufacturing method, the KNO3 produced is similar. Potassium nitrate is often offered as a crystalline, water-soluble material for dissolving and applying with water, or as a prilled form for soil application. Saltpeter is the traditional name for this substance.</a:t>
            </a:r>
          </a:p>
        </p:txBody>
      </p:sp>
      <p:cxnSp>
        <p:nvCxnSpPr>
          <p:cNvPr id="29" name="Straight Arrow Connector 28">
            <a:extLst>
              <a:ext uri="{FF2B5EF4-FFF2-40B4-BE49-F238E27FC236}">
                <a16:creationId xmlns:a16="http://schemas.microsoft.com/office/drawing/2014/main" id="{C5A199E4-755F-496A-BD48-C0DF8010692C}"/>
              </a:ext>
            </a:extLst>
          </p:cNvPr>
          <p:cNvCxnSpPr>
            <a:cxnSpLocks/>
          </p:cNvCxnSpPr>
          <p:nvPr/>
        </p:nvCxnSpPr>
        <p:spPr>
          <a:xfrm flipV="1">
            <a:off x="5319240" y="1228268"/>
            <a:ext cx="0" cy="201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3AAF5F-F4C4-47F8-8514-4AFE4CE7F075}"/>
              </a:ext>
            </a:extLst>
          </p:cNvPr>
          <p:cNvCxnSpPr>
            <a:cxnSpLocks/>
          </p:cNvCxnSpPr>
          <p:nvPr/>
        </p:nvCxnSpPr>
        <p:spPr>
          <a:xfrm>
            <a:off x="6120525" y="1658769"/>
            <a:ext cx="4209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F1179E1B-6E3B-4944-BC25-97A9798C4925}"/>
              </a:ext>
            </a:extLst>
          </p:cNvPr>
          <p:cNvSpPr/>
          <p:nvPr/>
        </p:nvSpPr>
        <p:spPr>
          <a:xfrm>
            <a:off x="4185237" y="3003868"/>
            <a:ext cx="1308100" cy="570140"/>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Washing of Potassium Nitrate</a:t>
            </a:r>
            <a:endParaRPr lang="en-IN" sz="1200" dirty="0"/>
          </a:p>
        </p:txBody>
      </p:sp>
      <p:cxnSp>
        <p:nvCxnSpPr>
          <p:cNvPr id="45" name="Straight Arrow Connector 44">
            <a:extLst>
              <a:ext uri="{FF2B5EF4-FFF2-40B4-BE49-F238E27FC236}">
                <a16:creationId xmlns:a16="http://schemas.microsoft.com/office/drawing/2014/main" id="{E149DC3B-9C75-4E64-A946-C57CE3D324D2}"/>
              </a:ext>
            </a:extLst>
          </p:cNvPr>
          <p:cNvCxnSpPr>
            <a:cxnSpLocks/>
          </p:cNvCxnSpPr>
          <p:nvPr/>
        </p:nvCxnSpPr>
        <p:spPr>
          <a:xfrm>
            <a:off x="6857206" y="2763227"/>
            <a:ext cx="0" cy="285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36845782-A598-494B-AD87-BF11FFD0CB44}"/>
              </a:ext>
            </a:extLst>
          </p:cNvPr>
          <p:cNvSpPr/>
          <p:nvPr/>
        </p:nvSpPr>
        <p:spPr>
          <a:xfrm>
            <a:off x="6004695" y="3041468"/>
            <a:ext cx="1049100" cy="508001"/>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Potassium Nitrate</a:t>
            </a:r>
            <a:endParaRPr lang="en-IN" sz="1200" dirty="0"/>
          </a:p>
        </p:txBody>
      </p:sp>
      <p:cxnSp>
        <p:nvCxnSpPr>
          <p:cNvPr id="52" name="Straight Arrow Connector 51">
            <a:extLst>
              <a:ext uri="{FF2B5EF4-FFF2-40B4-BE49-F238E27FC236}">
                <a16:creationId xmlns:a16="http://schemas.microsoft.com/office/drawing/2014/main" id="{1C2D7FC7-1799-4F00-A019-8623E88C0BD7}"/>
              </a:ext>
            </a:extLst>
          </p:cNvPr>
          <p:cNvCxnSpPr>
            <a:cxnSpLocks/>
            <a:stCxn id="51" idx="1"/>
            <a:endCxn id="44" idx="3"/>
          </p:cNvCxnSpPr>
          <p:nvPr/>
        </p:nvCxnSpPr>
        <p:spPr>
          <a:xfrm flipH="1" flipV="1">
            <a:off x="5493337" y="3288938"/>
            <a:ext cx="511358" cy="6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195E3EC-898F-4F91-90EA-DBC2B3691380}"/>
              </a:ext>
            </a:extLst>
          </p:cNvPr>
          <p:cNvCxnSpPr>
            <a:cxnSpLocks/>
          </p:cNvCxnSpPr>
          <p:nvPr/>
        </p:nvCxnSpPr>
        <p:spPr>
          <a:xfrm flipH="1">
            <a:off x="3149329" y="3332493"/>
            <a:ext cx="9900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E1629B4-A9BC-48AE-8095-1978CB5E982E}"/>
              </a:ext>
            </a:extLst>
          </p:cNvPr>
          <p:cNvCxnSpPr>
            <a:cxnSpLocks/>
          </p:cNvCxnSpPr>
          <p:nvPr/>
        </p:nvCxnSpPr>
        <p:spPr>
          <a:xfrm flipV="1">
            <a:off x="3149329" y="1955815"/>
            <a:ext cx="0" cy="1339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1F2358B-474B-4C41-9BAB-390787A22709}"/>
              </a:ext>
            </a:extLst>
          </p:cNvPr>
          <p:cNvCxnSpPr>
            <a:cxnSpLocks/>
          </p:cNvCxnSpPr>
          <p:nvPr/>
        </p:nvCxnSpPr>
        <p:spPr>
          <a:xfrm>
            <a:off x="7656720" y="2763227"/>
            <a:ext cx="0" cy="285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CD231403-A94C-4E67-937E-F8F8CEAAAA3F}"/>
              </a:ext>
            </a:extLst>
          </p:cNvPr>
          <p:cNvSpPr/>
          <p:nvPr/>
        </p:nvSpPr>
        <p:spPr>
          <a:xfrm>
            <a:off x="7346811" y="3039820"/>
            <a:ext cx="1049100" cy="508001"/>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Mother Liquor</a:t>
            </a:r>
          </a:p>
        </p:txBody>
      </p:sp>
      <p:cxnSp>
        <p:nvCxnSpPr>
          <p:cNvPr id="71" name="Straight Arrow Connector 70">
            <a:extLst>
              <a:ext uri="{FF2B5EF4-FFF2-40B4-BE49-F238E27FC236}">
                <a16:creationId xmlns:a16="http://schemas.microsoft.com/office/drawing/2014/main" id="{8CE3FC1C-33F3-4376-9556-A37FE289CE4C}"/>
              </a:ext>
            </a:extLst>
          </p:cNvPr>
          <p:cNvCxnSpPr>
            <a:cxnSpLocks/>
          </p:cNvCxnSpPr>
          <p:nvPr/>
        </p:nvCxnSpPr>
        <p:spPr>
          <a:xfrm>
            <a:off x="4839287" y="3606575"/>
            <a:ext cx="0" cy="31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CDEA8A6B-4A82-498A-AB10-F10F831BF60C}"/>
              </a:ext>
            </a:extLst>
          </p:cNvPr>
          <p:cNvSpPr/>
          <p:nvPr/>
        </p:nvSpPr>
        <p:spPr>
          <a:xfrm>
            <a:off x="4185234" y="3910021"/>
            <a:ext cx="1308100" cy="56791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Drying of Potassium Nitrate</a:t>
            </a:r>
          </a:p>
        </p:txBody>
      </p:sp>
      <p:cxnSp>
        <p:nvCxnSpPr>
          <p:cNvPr id="73" name="Straight Arrow Connector 72">
            <a:extLst>
              <a:ext uri="{FF2B5EF4-FFF2-40B4-BE49-F238E27FC236}">
                <a16:creationId xmlns:a16="http://schemas.microsoft.com/office/drawing/2014/main" id="{0E524911-5A27-424D-BE95-982FA336647A}"/>
              </a:ext>
            </a:extLst>
          </p:cNvPr>
          <p:cNvCxnSpPr>
            <a:cxnSpLocks/>
            <a:stCxn id="72" idx="1"/>
          </p:cNvCxnSpPr>
          <p:nvPr/>
        </p:nvCxnSpPr>
        <p:spPr>
          <a:xfrm flipH="1" flipV="1">
            <a:off x="3317249" y="4187448"/>
            <a:ext cx="867985" cy="6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752A27-AAE0-489A-8597-89E839792256}"/>
              </a:ext>
            </a:extLst>
          </p:cNvPr>
          <p:cNvCxnSpPr>
            <a:cxnSpLocks/>
          </p:cNvCxnSpPr>
          <p:nvPr/>
        </p:nvCxnSpPr>
        <p:spPr>
          <a:xfrm>
            <a:off x="3914714" y="4249935"/>
            <a:ext cx="0" cy="428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45296C3-0AA2-42AE-824A-B56894F2DA6D}"/>
              </a:ext>
            </a:extLst>
          </p:cNvPr>
          <p:cNvCxnSpPr>
            <a:cxnSpLocks/>
          </p:cNvCxnSpPr>
          <p:nvPr/>
        </p:nvCxnSpPr>
        <p:spPr>
          <a:xfrm>
            <a:off x="7632479" y="3547821"/>
            <a:ext cx="0" cy="31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0B18947A-0E54-425F-ACA2-235D65F6FB36}"/>
              </a:ext>
            </a:extLst>
          </p:cNvPr>
          <p:cNvSpPr/>
          <p:nvPr/>
        </p:nvSpPr>
        <p:spPr>
          <a:xfrm>
            <a:off x="3239184" y="4719385"/>
            <a:ext cx="1308100" cy="567917"/>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Water vapor</a:t>
            </a:r>
          </a:p>
        </p:txBody>
      </p:sp>
      <p:sp>
        <p:nvSpPr>
          <p:cNvPr id="79" name="Rectangle: Rounded Corners 78">
            <a:extLst>
              <a:ext uri="{FF2B5EF4-FFF2-40B4-BE49-F238E27FC236}">
                <a16:creationId xmlns:a16="http://schemas.microsoft.com/office/drawing/2014/main" id="{82727201-A7BF-49D6-B800-56F530A09278}"/>
              </a:ext>
            </a:extLst>
          </p:cNvPr>
          <p:cNvSpPr/>
          <p:nvPr/>
        </p:nvSpPr>
        <p:spPr>
          <a:xfrm>
            <a:off x="7346811" y="3891678"/>
            <a:ext cx="1049099" cy="567917"/>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Evaporator of mother liquor</a:t>
            </a:r>
          </a:p>
        </p:txBody>
      </p:sp>
      <p:sp>
        <p:nvSpPr>
          <p:cNvPr id="80" name="Rectangle: Rounded Corners 79">
            <a:extLst>
              <a:ext uri="{FF2B5EF4-FFF2-40B4-BE49-F238E27FC236}">
                <a16:creationId xmlns:a16="http://schemas.microsoft.com/office/drawing/2014/main" id="{4070C604-07F4-4D40-AE92-24DF291C894F}"/>
              </a:ext>
            </a:extLst>
          </p:cNvPr>
          <p:cNvSpPr/>
          <p:nvPr/>
        </p:nvSpPr>
        <p:spPr>
          <a:xfrm>
            <a:off x="7312795" y="4695600"/>
            <a:ext cx="1049099" cy="567917"/>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Condenser</a:t>
            </a:r>
          </a:p>
        </p:txBody>
      </p:sp>
      <p:cxnSp>
        <p:nvCxnSpPr>
          <p:cNvPr id="81" name="Straight Arrow Connector 80">
            <a:extLst>
              <a:ext uri="{FF2B5EF4-FFF2-40B4-BE49-F238E27FC236}">
                <a16:creationId xmlns:a16="http://schemas.microsoft.com/office/drawing/2014/main" id="{D81966E9-81C3-48D4-AF41-191B69CDE99E}"/>
              </a:ext>
            </a:extLst>
          </p:cNvPr>
          <p:cNvCxnSpPr>
            <a:cxnSpLocks/>
          </p:cNvCxnSpPr>
          <p:nvPr/>
        </p:nvCxnSpPr>
        <p:spPr>
          <a:xfrm>
            <a:off x="7656720" y="4388054"/>
            <a:ext cx="0" cy="31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546DD05-8CF4-4F35-A63B-47E0F248BC8C}"/>
              </a:ext>
            </a:extLst>
          </p:cNvPr>
          <p:cNvCxnSpPr>
            <a:cxnSpLocks/>
            <a:endCxn id="84" idx="3"/>
          </p:cNvCxnSpPr>
          <p:nvPr/>
        </p:nvCxnSpPr>
        <p:spPr>
          <a:xfrm flipH="1" flipV="1">
            <a:off x="6857205" y="5013964"/>
            <a:ext cx="495043" cy="6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Rectangle: Rounded Corners 83">
            <a:extLst>
              <a:ext uri="{FF2B5EF4-FFF2-40B4-BE49-F238E27FC236}">
                <a16:creationId xmlns:a16="http://schemas.microsoft.com/office/drawing/2014/main" id="{820AD181-C192-4EEA-B2F7-1D714D95DA43}"/>
              </a:ext>
            </a:extLst>
          </p:cNvPr>
          <p:cNvSpPr/>
          <p:nvPr/>
        </p:nvSpPr>
        <p:spPr>
          <a:xfrm>
            <a:off x="6004694" y="4730005"/>
            <a:ext cx="852511" cy="567917"/>
          </a:xfrm>
          <a:prstGeom prst="roundRect">
            <a:avLst/>
          </a:prstGeom>
          <a:solidFill>
            <a:srgbClr val="66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Cooler</a:t>
            </a:r>
          </a:p>
        </p:txBody>
      </p:sp>
      <p:cxnSp>
        <p:nvCxnSpPr>
          <p:cNvPr id="88" name="Straight Arrow Connector 87">
            <a:extLst>
              <a:ext uri="{FF2B5EF4-FFF2-40B4-BE49-F238E27FC236}">
                <a16:creationId xmlns:a16="http://schemas.microsoft.com/office/drawing/2014/main" id="{CC184601-7556-4264-AD44-055D915DDFCD}"/>
              </a:ext>
            </a:extLst>
          </p:cNvPr>
          <p:cNvCxnSpPr>
            <a:cxnSpLocks/>
          </p:cNvCxnSpPr>
          <p:nvPr/>
        </p:nvCxnSpPr>
        <p:spPr>
          <a:xfrm flipH="1" flipV="1">
            <a:off x="5493334" y="3606575"/>
            <a:ext cx="1031731" cy="1134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Slide Number Placeholder 7">
            <a:extLst>
              <a:ext uri="{FF2B5EF4-FFF2-40B4-BE49-F238E27FC236}">
                <a16:creationId xmlns:a16="http://schemas.microsoft.com/office/drawing/2014/main" id="{6EC9EA68-9C33-4244-A8B0-01B062C38509}"/>
              </a:ext>
            </a:extLst>
          </p:cNvPr>
          <p:cNvSpPr txBox="1">
            <a:spLocks/>
          </p:cNvSpPr>
          <p:nvPr/>
        </p:nvSpPr>
        <p:spPr>
          <a:xfrm>
            <a:off x="8679484" y="658136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42</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E0C3D947-EF06-49A3-AC9E-C526C65F0399}"/>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11" name="Slide Number Placeholder 10">
            <a:extLst>
              <a:ext uri="{FF2B5EF4-FFF2-40B4-BE49-F238E27FC236}">
                <a16:creationId xmlns:a16="http://schemas.microsoft.com/office/drawing/2014/main" id="{676006C4-1A69-5738-B1A0-E0CED09EB567}"/>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42</a:t>
            </a:fld>
            <a:endParaRPr lang="en-IN" dirty="0"/>
          </a:p>
        </p:txBody>
      </p:sp>
    </p:spTree>
    <p:extLst>
      <p:ext uri="{BB962C8B-B14F-4D97-AF65-F5344CB8AC3E}">
        <p14:creationId xmlns:p14="http://schemas.microsoft.com/office/powerpoint/2010/main" val="1523236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 Placeholder 1">
            <a:extLst>
              <a:ext uri="{FF2B5EF4-FFF2-40B4-BE49-F238E27FC236}">
                <a16:creationId xmlns:a16="http://schemas.microsoft.com/office/drawing/2014/main" id="{DB954A6F-E2A2-4A88-A590-11628A41AB7F}"/>
              </a:ext>
            </a:extLst>
          </p:cNvPr>
          <p:cNvSpPr txBox="1">
            <a:spLocks/>
          </p:cNvSpPr>
          <p:nvPr/>
        </p:nvSpPr>
        <p:spPr>
          <a:xfrm>
            <a:off x="200309" y="24026"/>
            <a:ext cx="7863840" cy="457200"/>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IN" sz="1600" b="1" kern="0" dirty="0">
                <a:solidFill>
                  <a:sysClr val="windowText" lastClr="000000"/>
                </a:solidFill>
                <a:latin typeface="Arial" panose="020B0604020202020204" pitchFamily="34" charset="0"/>
                <a:cs typeface="Arial" panose="020B0604020202020204" pitchFamily="34" charset="0"/>
              </a:rPr>
              <a:t>Overview of Production Technologies: </a:t>
            </a:r>
          </a:p>
          <a:p>
            <a:r>
              <a:rPr lang="en-IN" sz="1600" b="1" kern="0" dirty="0">
                <a:solidFill>
                  <a:sysClr val="windowText" lastClr="000000"/>
                </a:solidFill>
                <a:latin typeface="Arial" panose="020B0604020202020204" pitchFamily="34" charset="0"/>
                <a:cs typeface="Arial" panose="020B0604020202020204" pitchFamily="34" charset="0"/>
              </a:rPr>
              <a:t>Water soluble Mono Potassium Phosphate (0-52-34)</a:t>
            </a:r>
          </a:p>
        </p:txBody>
      </p:sp>
      <p:sp>
        <p:nvSpPr>
          <p:cNvPr id="53" name="Rectangle: Rounded Corners 52">
            <a:extLst>
              <a:ext uri="{FF2B5EF4-FFF2-40B4-BE49-F238E27FC236}">
                <a16:creationId xmlns:a16="http://schemas.microsoft.com/office/drawing/2014/main" id="{671CF3B6-9FB3-44DE-A4F0-7AFC4D9C7825}"/>
              </a:ext>
            </a:extLst>
          </p:cNvPr>
          <p:cNvSpPr/>
          <p:nvPr/>
        </p:nvSpPr>
        <p:spPr>
          <a:xfrm>
            <a:off x="382012" y="992280"/>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Phosphate Rock</a:t>
            </a:r>
            <a:endParaRPr lang="en-IN" sz="1200" dirty="0"/>
          </a:p>
        </p:txBody>
      </p:sp>
      <p:sp>
        <p:nvSpPr>
          <p:cNvPr id="54" name="Rectangle: Rounded Corners 53">
            <a:extLst>
              <a:ext uri="{FF2B5EF4-FFF2-40B4-BE49-F238E27FC236}">
                <a16:creationId xmlns:a16="http://schemas.microsoft.com/office/drawing/2014/main" id="{E95042A6-12DB-4544-9A46-C5B92F8ADC66}"/>
              </a:ext>
            </a:extLst>
          </p:cNvPr>
          <p:cNvSpPr/>
          <p:nvPr/>
        </p:nvSpPr>
        <p:spPr>
          <a:xfrm>
            <a:off x="2172206" y="1947121"/>
            <a:ext cx="1308100" cy="50800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Sulphuric Acid</a:t>
            </a:r>
            <a:endParaRPr lang="en-IN" sz="1200" dirty="0"/>
          </a:p>
        </p:txBody>
      </p:sp>
      <p:sp>
        <p:nvSpPr>
          <p:cNvPr id="55" name="Rectangle: Rounded Corners 54">
            <a:extLst>
              <a:ext uri="{FF2B5EF4-FFF2-40B4-BE49-F238E27FC236}">
                <a16:creationId xmlns:a16="http://schemas.microsoft.com/office/drawing/2014/main" id="{BDA41330-5F4B-4AD9-88C0-5370F201F30D}"/>
              </a:ext>
            </a:extLst>
          </p:cNvPr>
          <p:cNvSpPr/>
          <p:nvPr/>
        </p:nvSpPr>
        <p:spPr>
          <a:xfrm>
            <a:off x="7439407" y="972505"/>
            <a:ext cx="1308100" cy="508000"/>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Settling pond</a:t>
            </a:r>
            <a:endParaRPr lang="en-IN" sz="1200" dirty="0"/>
          </a:p>
        </p:txBody>
      </p:sp>
      <p:sp>
        <p:nvSpPr>
          <p:cNvPr id="56" name="Rectangle: Rounded Corners 55">
            <a:extLst>
              <a:ext uri="{FF2B5EF4-FFF2-40B4-BE49-F238E27FC236}">
                <a16:creationId xmlns:a16="http://schemas.microsoft.com/office/drawing/2014/main" id="{6F1DD65F-8EBA-4773-B82A-EF87F344F00F}"/>
              </a:ext>
            </a:extLst>
          </p:cNvPr>
          <p:cNvSpPr/>
          <p:nvPr/>
        </p:nvSpPr>
        <p:spPr>
          <a:xfrm>
            <a:off x="5752594" y="992280"/>
            <a:ext cx="1308100" cy="5080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Crystal Washes</a:t>
            </a:r>
            <a:endParaRPr lang="en-IN" sz="1200" dirty="0"/>
          </a:p>
        </p:txBody>
      </p:sp>
      <p:sp>
        <p:nvSpPr>
          <p:cNvPr id="57" name="Rectangle: Rounded Corners 56">
            <a:extLst>
              <a:ext uri="{FF2B5EF4-FFF2-40B4-BE49-F238E27FC236}">
                <a16:creationId xmlns:a16="http://schemas.microsoft.com/office/drawing/2014/main" id="{D2886599-2908-472F-ADEF-415298F4BD08}"/>
              </a:ext>
            </a:extLst>
          </p:cNvPr>
          <p:cNvSpPr/>
          <p:nvPr/>
        </p:nvSpPr>
        <p:spPr>
          <a:xfrm>
            <a:off x="2172206" y="976284"/>
            <a:ext cx="1308100" cy="5080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Reactor</a:t>
            </a:r>
            <a:endParaRPr lang="en-IN" sz="1200" dirty="0"/>
          </a:p>
        </p:txBody>
      </p:sp>
      <p:sp>
        <p:nvSpPr>
          <p:cNvPr id="58" name="Rectangle: Rounded Corners 57">
            <a:extLst>
              <a:ext uri="{FF2B5EF4-FFF2-40B4-BE49-F238E27FC236}">
                <a16:creationId xmlns:a16="http://schemas.microsoft.com/office/drawing/2014/main" id="{3E170CF7-7E74-45AB-9429-4A03A717A773}"/>
              </a:ext>
            </a:extLst>
          </p:cNvPr>
          <p:cNvSpPr/>
          <p:nvPr/>
        </p:nvSpPr>
        <p:spPr>
          <a:xfrm>
            <a:off x="3962400" y="976284"/>
            <a:ext cx="1308100" cy="5080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Gypsum Filtration</a:t>
            </a:r>
            <a:endParaRPr lang="en-IN" sz="1200" dirty="0"/>
          </a:p>
        </p:txBody>
      </p:sp>
      <p:cxnSp>
        <p:nvCxnSpPr>
          <p:cNvPr id="59" name="Straight Arrow Connector 58">
            <a:extLst>
              <a:ext uri="{FF2B5EF4-FFF2-40B4-BE49-F238E27FC236}">
                <a16:creationId xmlns:a16="http://schemas.microsoft.com/office/drawing/2014/main" id="{542E41B3-F196-49DE-86E1-86B68734BC35}"/>
              </a:ext>
            </a:extLst>
          </p:cNvPr>
          <p:cNvCxnSpPr>
            <a:cxnSpLocks/>
            <a:stCxn id="54" idx="0"/>
            <a:endCxn id="57" idx="2"/>
          </p:cNvCxnSpPr>
          <p:nvPr/>
        </p:nvCxnSpPr>
        <p:spPr>
          <a:xfrm flipV="1">
            <a:off x="2826256" y="1484284"/>
            <a:ext cx="0" cy="462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7564915-EDA8-43B0-B79A-8C436FA65FEC}"/>
              </a:ext>
            </a:extLst>
          </p:cNvPr>
          <p:cNvCxnSpPr>
            <a:cxnSpLocks/>
          </p:cNvCxnSpPr>
          <p:nvPr/>
        </p:nvCxnSpPr>
        <p:spPr>
          <a:xfrm>
            <a:off x="1708656" y="1270515"/>
            <a:ext cx="368300" cy="3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BE06BF2-52E7-4A8E-B708-5A1021889892}"/>
              </a:ext>
            </a:extLst>
          </p:cNvPr>
          <p:cNvCxnSpPr>
            <a:cxnSpLocks/>
          </p:cNvCxnSpPr>
          <p:nvPr/>
        </p:nvCxnSpPr>
        <p:spPr>
          <a:xfrm>
            <a:off x="3537203" y="1230284"/>
            <a:ext cx="368300" cy="3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B6E3821-C3F1-4789-8D76-7A7B6F9FB16C}"/>
              </a:ext>
            </a:extLst>
          </p:cNvPr>
          <p:cNvCxnSpPr>
            <a:cxnSpLocks/>
          </p:cNvCxnSpPr>
          <p:nvPr/>
        </p:nvCxnSpPr>
        <p:spPr>
          <a:xfrm>
            <a:off x="5334000" y="1226505"/>
            <a:ext cx="368300" cy="3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BACB0E6-6828-4838-918B-B2B8CD2CAE8A}"/>
              </a:ext>
            </a:extLst>
          </p:cNvPr>
          <p:cNvCxnSpPr>
            <a:cxnSpLocks/>
          </p:cNvCxnSpPr>
          <p:nvPr/>
        </p:nvCxnSpPr>
        <p:spPr>
          <a:xfrm>
            <a:off x="7060694" y="1222726"/>
            <a:ext cx="368300" cy="3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6C2E5358-79CF-4A36-89BE-3AC076792160}"/>
              </a:ext>
            </a:extLst>
          </p:cNvPr>
          <p:cNvSpPr/>
          <p:nvPr/>
        </p:nvSpPr>
        <p:spPr>
          <a:xfrm>
            <a:off x="3964179" y="1951142"/>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Phosphoric Acid</a:t>
            </a:r>
            <a:endParaRPr lang="en-IN" sz="1200" dirty="0"/>
          </a:p>
        </p:txBody>
      </p:sp>
      <p:cxnSp>
        <p:nvCxnSpPr>
          <p:cNvPr id="66" name="Straight Arrow Connector 65">
            <a:extLst>
              <a:ext uri="{FF2B5EF4-FFF2-40B4-BE49-F238E27FC236}">
                <a16:creationId xmlns:a16="http://schemas.microsoft.com/office/drawing/2014/main" id="{26CE652F-1411-4071-9488-E5E4CF42EEDC}"/>
              </a:ext>
            </a:extLst>
          </p:cNvPr>
          <p:cNvCxnSpPr>
            <a:cxnSpLocks/>
            <a:stCxn id="58" idx="2"/>
            <a:endCxn id="65" idx="0"/>
          </p:cNvCxnSpPr>
          <p:nvPr/>
        </p:nvCxnSpPr>
        <p:spPr>
          <a:xfrm>
            <a:off x="4616450" y="1484284"/>
            <a:ext cx="1779" cy="466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707AB06-7461-4166-B2B4-1E2947F28376}"/>
              </a:ext>
            </a:extLst>
          </p:cNvPr>
          <p:cNvCxnSpPr>
            <a:cxnSpLocks/>
          </p:cNvCxnSpPr>
          <p:nvPr/>
        </p:nvCxnSpPr>
        <p:spPr>
          <a:xfrm>
            <a:off x="8106157" y="1476527"/>
            <a:ext cx="0" cy="279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ABE1CB8C-73D4-45E3-B49F-0517FAD908AD}"/>
              </a:ext>
            </a:extLst>
          </p:cNvPr>
          <p:cNvSpPr/>
          <p:nvPr/>
        </p:nvSpPr>
        <p:spPr>
          <a:xfrm>
            <a:off x="7452107" y="1751949"/>
            <a:ext cx="1308100" cy="508000"/>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Gypsum</a:t>
            </a:r>
            <a:endParaRPr lang="en-IN" sz="1200" dirty="0"/>
          </a:p>
        </p:txBody>
      </p:sp>
      <p:sp>
        <p:nvSpPr>
          <p:cNvPr id="71" name="Rectangle: Rounded Corners 70">
            <a:extLst>
              <a:ext uri="{FF2B5EF4-FFF2-40B4-BE49-F238E27FC236}">
                <a16:creationId xmlns:a16="http://schemas.microsoft.com/office/drawing/2014/main" id="{CEF38047-4536-4754-930C-85850EDCD2DA}"/>
              </a:ext>
            </a:extLst>
          </p:cNvPr>
          <p:cNvSpPr/>
          <p:nvPr/>
        </p:nvSpPr>
        <p:spPr>
          <a:xfrm>
            <a:off x="3962400" y="2747242"/>
            <a:ext cx="1308100" cy="51909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Potassium Hydroxide</a:t>
            </a:r>
            <a:endParaRPr lang="en-IN" sz="1200" dirty="0"/>
          </a:p>
        </p:txBody>
      </p:sp>
      <p:sp>
        <p:nvSpPr>
          <p:cNvPr id="72" name="Rectangle: Folded Corner 71">
            <a:extLst>
              <a:ext uri="{FF2B5EF4-FFF2-40B4-BE49-F238E27FC236}">
                <a16:creationId xmlns:a16="http://schemas.microsoft.com/office/drawing/2014/main" id="{38FE4EED-1B95-462C-B490-82F3DF60EE13}"/>
              </a:ext>
            </a:extLst>
          </p:cNvPr>
          <p:cNvSpPr/>
          <p:nvPr/>
        </p:nvSpPr>
        <p:spPr>
          <a:xfrm>
            <a:off x="318054" y="4130912"/>
            <a:ext cx="8507892" cy="2463057"/>
          </a:xfrm>
          <a:prstGeom prst="foldedCorner">
            <a:avLst>
              <a:gd name="adj" fmla="val 4516"/>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Phosphoric Acid is the most important raw material for all phosphates. Phosphate rock is used to make phosphoric acid. Phosphate rock and regenerated phosphoric acid from the process are fed into a series of reactors.</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The phosphoric acid-</a:t>
            </a:r>
            <a:r>
              <a:rPr lang="en-IN" sz="1050" dirty="0" err="1">
                <a:solidFill>
                  <a:prstClr val="black"/>
                </a:solidFill>
                <a:latin typeface="Verdana" panose="020B0604030504040204" pitchFamily="34" charset="0"/>
                <a:ea typeface="Verdana" panose="020B0604030504040204" pitchFamily="34" charset="0"/>
                <a:cs typeface="Verdana" panose="020B0604030504040204" pitchFamily="34" charset="0"/>
              </a:rPr>
              <a:t>fluoroapatite</a:t>
            </a: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 slurry is combined with sulphuric acid, which is used as a leaching agent in the reactor series. The process stream is washed with evaporator condensate and forced through a filter when the reaction series is completed. The filter cake is mostly made of gypsum (CaSO4 2H2O).</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A succession of evaporators concentrates the phosphoric acid to 75-100 percent and then cools it.</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Mono Potassium Phosphate is made by combining potassium hydroxide (KOH) and phosphoric acid in a process (H3PO4). The MKP slurry that results is solidified in a granulator to form solidified mono potassium phosphate.</a:t>
            </a:r>
          </a:p>
        </p:txBody>
      </p:sp>
      <p:sp>
        <p:nvSpPr>
          <p:cNvPr id="2" name="Footer Placeholder 1">
            <a:extLst>
              <a:ext uri="{FF2B5EF4-FFF2-40B4-BE49-F238E27FC236}">
                <a16:creationId xmlns:a16="http://schemas.microsoft.com/office/drawing/2014/main" id="{453195EB-05EE-4F6C-97D5-16C930B8F08D}"/>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cxnSp>
        <p:nvCxnSpPr>
          <p:cNvPr id="42" name="Straight Arrow Connector 41">
            <a:extLst>
              <a:ext uri="{FF2B5EF4-FFF2-40B4-BE49-F238E27FC236}">
                <a16:creationId xmlns:a16="http://schemas.microsoft.com/office/drawing/2014/main" id="{060EAEEA-9923-4F9E-A152-573F7896B647}"/>
              </a:ext>
            </a:extLst>
          </p:cNvPr>
          <p:cNvCxnSpPr>
            <a:cxnSpLocks/>
          </p:cNvCxnSpPr>
          <p:nvPr/>
        </p:nvCxnSpPr>
        <p:spPr>
          <a:xfrm>
            <a:off x="5251703" y="2197342"/>
            <a:ext cx="500891" cy="35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B00CA2A-D2E1-4089-89E6-CDDCAC12197E}"/>
              </a:ext>
            </a:extLst>
          </p:cNvPr>
          <p:cNvCxnSpPr>
            <a:cxnSpLocks/>
          </p:cNvCxnSpPr>
          <p:nvPr/>
        </p:nvCxnSpPr>
        <p:spPr>
          <a:xfrm flipV="1">
            <a:off x="5251703" y="2601302"/>
            <a:ext cx="500891" cy="396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C13F055C-E3CB-4165-B38E-6E5744980B6C}"/>
              </a:ext>
            </a:extLst>
          </p:cNvPr>
          <p:cNvSpPr/>
          <p:nvPr/>
        </p:nvSpPr>
        <p:spPr>
          <a:xfrm>
            <a:off x="5752594" y="2289171"/>
            <a:ext cx="1308100" cy="605233"/>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Slurry of Monopotassium Phosphate</a:t>
            </a:r>
            <a:endParaRPr lang="en-IN" sz="1200" dirty="0"/>
          </a:p>
        </p:txBody>
      </p:sp>
      <p:cxnSp>
        <p:nvCxnSpPr>
          <p:cNvPr id="105" name="Straight Arrow Connector 104">
            <a:extLst>
              <a:ext uri="{FF2B5EF4-FFF2-40B4-BE49-F238E27FC236}">
                <a16:creationId xmlns:a16="http://schemas.microsoft.com/office/drawing/2014/main" id="{67F321DD-B51E-4F9C-94A1-8B2EF4D1CAF9}"/>
              </a:ext>
            </a:extLst>
          </p:cNvPr>
          <p:cNvCxnSpPr>
            <a:cxnSpLocks/>
          </p:cNvCxnSpPr>
          <p:nvPr/>
        </p:nvCxnSpPr>
        <p:spPr>
          <a:xfrm>
            <a:off x="6400800" y="2894404"/>
            <a:ext cx="0" cy="279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A95F4D94-9F94-46FF-B861-12F812846018}"/>
              </a:ext>
            </a:extLst>
          </p:cNvPr>
          <p:cNvSpPr/>
          <p:nvPr/>
        </p:nvSpPr>
        <p:spPr>
          <a:xfrm>
            <a:off x="5778247" y="3158307"/>
            <a:ext cx="1308100" cy="51909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Granulator</a:t>
            </a:r>
            <a:endParaRPr lang="en-IN" sz="1200" dirty="0"/>
          </a:p>
        </p:txBody>
      </p:sp>
      <p:cxnSp>
        <p:nvCxnSpPr>
          <p:cNvPr id="107" name="Straight Arrow Connector 106">
            <a:extLst>
              <a:ext uri="{FF2B5EF4-FFF2-40B4-BE49-F238E27FC236}">
                <a16:creationId xmlns:a16="http://schemas.microsoft.com/office/drawing/2014/main" id="{A4A21033-5A56-4537-ABCE-396F4A6801B8}"/>
              </a:ext>
            </a:extLst>
          </p:cNvPr>
          <p:cNvCxnSpPr>
            <a:cxnSpLocks/>
          </p:cNvCxnSpPr>
          <p:nvPr/>
        </p:nvCxnSpPr>
        <p:spPr>
          <a:xfrm>
            <a:off x="7071107" y="3381854"/>
            <a:ext cx="368300" cy="3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382BA254-658D-4223-9079-8C8D36968B65}"/>
              </a:ext>
            </a:extLst>
          </p:cNvPr>
          <p:cNvSpPr/>
          <p:nvPr/>
        </p:nvSpPr>
        <p:spPr>
          <a:xfrm>
            <a:off x="7504428" y="3163853"/>
            <a:ext cx="1308100" cy="745185"/>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Solidified Mono Potassium Phosphate</a:t>
            </a:r>
            <a:endParaRPr lang="en-IN" sz="1200" dirty="0"/>
          </a:p>
        </p:txBody>
      </p:sp>
      <p:sp>
        <p:nvSpPr>
          <p:cNvPr id="4" name="Slide Number Placeholder 3">
            <a:extLst>
              <a:ext uri="{FF2B5EF4-FFF2-40B4-BE49-F238E27FC236}">
                <a16:creationId xmlns:a16="http://schemas.microsoft.com/office/drawing/2014/main" id="{ECA3CB54-08BF-CEE8-AD04-C0E55870022B}"/>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43</a:t>
            </a:fld>
            <a:endParaRPr lang="en-IN" dirty="0"/>
          </a:p>
        </p:txBody>
      </p:sp>
    </p:spTree>
    <p:extLst>
      <p:ext uri="{BB962C8B-B14F-4D97-AF65-F5344CB8AC3E}">
        <p14:creationId xmlns:p14="http://schemas.microsoft.com/office/powerpoint/2010/main" val="3653117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E49C7A-722E-47A7-B67D-38CB8C3E9CE8}"/>
              </a:ext>
            </a:extLst>
          </p:cNvPr>
          <p:cNvSpPr>
            <a:spLocks noGrp="1"/>
          </p:cNvSpPr>
          <p:nvPr>
            <p:ph type="body" sz="quarter" idx="4294967295"/>
          </p:nvPr>
        </p:nvSpPr>
        <p:spPr>
          <a:xfrm>
            <a:off x="342043" y="54463"/>
            <a:ext cx="7862888" cy="493712"/>
          </a:xfrm>
        </p:spPr>
        <p:txBody>
          <a:bodyPr>
            <a:normAutofit/>
          </a:bodyPr>
          <a:lstStyle/>
          <a:p>
            <a:r>
              <a:rPr lang="en-IN" sz="1600" b="1" kern="0" dirty="0">
                <a:solidFill>
                  <a:sysClr val="windowText" lastClr="000000"/>
                </a:solidFill>
                <a:latin typeface="Arial" panose="020B0604020202020204" pitchFamily="34" charset="0"/>
                <a:cs typeface="Arial" panose="020B0604020202020204" pitchFamily="34" charset="0"/>
              </a:rPr>
              <a:t>Overview of Production Technologies: </a:t>
            </a:r>
          </a:p>
          <a:p>
            <a:r>
              <a:rPr lang="en-US" sz="1600" b="1" dirty="0">
                <a:latin typeface="Arial" panose="020B0604020202020204" pitchFamily="34" charset="0"/>
                <a:cs typeface="Arial" panose="020B0604020202020204" pitchFamily="34" charset="0"/>
              </a:rPr>
              <a:t>Water Soluble Calcium Nitrate (</a:t>
            </a:r>
            <a:r>
              <a:rPr lang="it-IT" sz="1600" b="1" dirty="0">
                <a:latin typeface="Arial" panose="020B0604020202020204" pitchFamily="34" charset="0"/>
                <a:cs typeface="Arial" panose="020B0604020202020204" pitchFamily="34" charset="0"/>
              </a:rPr>
              <a:t>15.5-0-0-19)</a:t>
            </a:r>
            <a:r>
              <a:rPr lang="en-US" sz="1600" b="1" dirty="0">
                <a:latin typeface="Arial" panose="020B0604020202020204" pitchFamily="34" charset="0"/>
                <a:cs typeface="Arial" panose="020B0604020202020204" pitchFamily="34" charset="0"/>
              </a:rPr>
              <a:t> </a:t>
            </a:r>
            <a:endParaRPr lang="en-IN" sz="1600" b="1"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5307450A-9B8C-49D6-A8CE-8406A077DBBB}"/>
              </a:ext>
            </a:extLst>
          </p:cNvPr>
          <p:cNvSpPr/>
          <p:nvPr/>
        </p:nvSpPr>
        <p:spPr>
          <a:xfrm>
            <a:off x="515151" y="730739"/>
            <a:ext cx="133209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Rock Phosphate</a:t>
            </a:r>
            <a:endParaRPr lang="en-IN" sz="1200" dirty="0"/>
          </a:p>
        </p:txBody>
      </p:sp>
      <p:sp>
        <p:nvSpPr>
          <p:cNvPr id="6" name="Rectangle: Rounded Corners 5">
            <a:extLst>
              <a:ext uri="{FF2B5EF4-FFF2-40B4-BE49-F238E27FC236}">
                <a16:creationId xmlns:a16="http://schemas.microsoft.com/office/drawing/2014/main" id="{70005F33-4ACD-49E0-9424-CD79D7BC8164}"/>
              </a:ext>
            </a:extLst>
          </p:cNvPr>
          <p:cNvSpPr/>
          <p:nvPr/>
        </p:nvSpPr>
        <p:spPr>
          <a:xfrm>
            <a:off x="521417" y="1500631"/>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Nitric Acid</a:t>
            </a:r>
            <a:endParaRPr lang="en-IN" sz="1200" dirty="0"/>
          </a:p>
        </p:txBody>
      </p:sp>
      <p:cxnSp>
        <p:nvCxnSpPr>
          <p:cNvPr id="7" name="Straight Arrow Connector 6">
            <a:extLst>
              <a:ext uri="{FF2B5EF4-FFF2-40B4-BE49-F238E27FC236}">
                <a16:creationId xmlns:a16="http://schemas.microsoft.com/office/drawing/2014/main" id="{3DA93DD2-1D96-4C84-A2BE-C35E9608B28D}"/>
              </a:ext>
            </a:extLst>
          </p:cNvPr>
          <p:cNvCxnSpPr>
            <a:cxnSpLocks/>
          </p:cNvCxnSpPr>
          <p:nvPr/>
        </p:nvCxnSpPr>
        <p:spPr>
          <a:xfrm>
            <a:off x="1794352" y="1752876"/>
            <a:ext cx="429903" cy="1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FCCE414-1BB5-433B-9428-5DFED2922AB0}"/>
              </a:ext>
            </a:extLst>
          </p:cNvPr>
          <p:cNvCxnSpPr>
            <a:cxnSpLocks/>
            <a:stCxn id="5" idx="3"/>
          </p:cNvCxnSpPr>
          <p:nvPr/>
        </p:nvCxnSpPr>
        <p:spPr>
          <a:xfrm flipV="1">
            <a:off x="1847241" y="966909"/>
            <a:ext cx="1231899" cy="17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CF864257-6725-4117-8EE1-DE9AA0D743B4}"/>
              </a:ext>
            </a:extLst>
          </p:cNvPr>
          <p:cNvSpPr/>
          <p:nvPr/>
        </p:nvSpPr>
        <p:spPr>
          <a:xfrm>
            <a:off x="2407366" y="1447800"/>
            <a:ext cx="1308100" cy="5080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Nitro Phosphoric Acid </a:t>
            </a:r>
            <a:endParaRPr lang="en-IN" sz="1200" dirty="0"/>
          </a:p>
        </p:txBody>
      </p:sp>
      <p:sp>
        <p:nvSpPr>
          <p:cNvPr id="10" name="Rectangle: Rounded Corners 9">
            <a:extLst>
              <a:ext uri="{FF2B5EF4-FFF2-40B4-BE49-F238E27FC236}">
                <a16:creationId xmlns:a16="http://schemas.microsoft.com/office/drawing/2014/main" id="{75452764-5CFB-48E9-B5EF-368FE8807508}"/>
              </a:ext>
            </a:extLst>
          </p:cNvPr>
          <p:cNvSpPr/>
          <p:nvPr/>
        </p:nvSpPr>
        <p:spPr>
          <a:xfrm>
            <a:off x="2402126" y="3157229"/>
            <a:ext cx="1308100" cy="553352"/>
          </a:xfrm>
          <a:prstGeom prst="roundRect">
            <a:avLst>
              <a:gd name="adj" fmla="val 21194"/>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Calcium Ammonium Nitrate </a:t>
            </a:r>
            <a:endParaRPr lang="en-IN" sz="1200" dirty="0"/>
          </a:p>
        </p:txBody>
      </p:sp>
      <p:cxnSp>
        <p:nvCxnSpPr>
          <p:cNvPr id="12" name="Straight Arrow Connector 11">
            <a:extLst>
              <a:ext uri="{FF2B5EF4-FFF2-40B4-BE49-F238E27FC236}">
                <a16:creationId xmlns:a16="http://schemas.microsoft.com/office/drawing/2014/main" id="{25DD5D5C-8D83-4492-8386-435082E46BBF}"/>
              </a:ext>
            </a:extLst>
          </p:cNvPr>
          <p:cNvCxnSpPr>
            <a:cxnSpLocks/>
            <a:endCxn id="9" idx="0"/>
          </p:cNvCxnSpPr>
          <p:nvPr/>
        </p:nvCxnSpPr>
        <p:spPr>
          <a:xfrm>
            <a:off x="3061416" y="954088"/>
            <a:ext cx="0" cy="493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F28FABC7-8712-457C-94A8-64ACA331FEC8}"/>
              </a:ext>
            </a:extLst>
          </p:cNvPr>
          <p:cNvSpPr/>
          <p:nvPr/>
        </p:nvSpPr>
        <p:spPr>
          <a:xfrm>
            <a:off x="6758406" y="1447799"/>
            <a:ext cx="1847173" cy="493712"/>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Calcium Nitrate Storage in dried form</a:t>
            </a:r>
            <a:endParaRPr lang="en-IN" sz="1200" dirty="0"/>
          </a:p>
        </p:txBody>
      </p:sp>
      <p:cxnSp>
        <p:nvCxnSpPr>
          <p:cNvPr id="18" name="Straight Arrow Connector 17">
            <a:extLst>
              <a:ext uri="{FF2B5EF4-FFF2-40B4-BE49-F238E27FC236}">
                <a16:creationId xmlns:a16="http://schemas.microsoft.com/office/drawing/2014/main" id="{3C401634-CB82-4A6D-8A09-82E274F9AA07}"/>
              </a:ext>
            </a:extLst>
          </p:cNvPr>
          <p:cNvCxnSpPr>
            <a:cxnSpLocks/>
            <a:stCxn id="9" idx="2"/>
            <a:endCxn id="10" idx="0"/>
          </p:cNvCxnSpPr>
          <p:nvPr/>
        </p:nvCxnSpPr>
        <p:spPr>
          <a:xfrm flipH="1">
            <a:off x="3056176" y="1955800"/>
            <a:ext cx="5240" cy="1201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FCCAF0C-A810-4DD5-9421-53622BD25DF9}"/>
              </a:ext>
            </a:extLst>
          </p:cNvPr>
          <p:cNvCxnSpPr>
            <a:cxnSpLocks/>
            <a:stCxn id="9" idx="3"/>
            <a:endCxn id="64" idx="1"/>
          </p:cNvCxnSpPr>
          <p:nvPr/>
        </p:nvCxnSpPr>
        <p:spPr>
          <a:xfrm flipV="1">
            <a:off x="3715466" y="1701799"/>
            <a:ext cx="85653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Slide Number Placeholder 7">
            <a:extLst>
              <a:ext uri="{FF2B5EF4-FFF2-40B4-BE49-F238E27FC236}">
                <a16:creationId xmlns:a16="http://schemas.microsoft.com/office/drawing/2014/main" id="{5D4EE0EC-3561-4CFA-806D-D05B713864F2}"/>
              </a:ext>
            </a:extLst>
          </p:cNvPr>
          <p:cNvSpPr txBox="1">
            <a:spLocks/>
          </p:cNvSpPr>
          <p:nvPr/>
        </p:nvSpPr>
        <p:spPr>
          <a:xfrm>
            <a:off x="8679484" y="658136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44</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D047EB7C-F2A8-41F6-BC44-74CD7211CAFF}"/>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64" name="Rectangle: Rounded Corners 63">
            <a:extLst>
              <a:ext uri="{FF2B5EF4-FFF2-40B4-BE49-F238E27FC236}">
                <a16:creationId xmlns:a16="http://schemas.microsoft.com/office/drawing/2014/main" id="{7FC8D013-47DC-420F-9CB2-96EF45ADA4A7}"/>
              </a:ext>
            </a:extLst>
          </p:cNvPr>
          <p:cNvSpPr/>
          <p:nvPr/>
        </p:nvSpPr>
        <p:spPr>
          <a:xfrm>
            <a:off x="4572000" y="1447799"/>
            <a:ext cx="1329872" cy="508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Calcium Nitrate </a:t>
            </a:r>
            <a:endParaRPr lang="en-IN" sz="1200" dirty="0"/>
          </a:p>
        </p:txBody>
      </p:sp>
      <p:cxnSp>
        <p:nvCxnSpPr>
          <p:cNvPr id="42" name="Straight Arrow Connector 41">
            <a:extLst>
              <a:ext uri="{FF2B5EF4-FFF2-40B4-BE49-F238E27FC236}">
                <a16:creationId xmlns:a16="http://schemas.microsoft.com/office/drawing/2014/main" id="{74C1B761-7F67-4439-B94D-DA2F30DE17F2}"/>
              </a:ext>
            </a:extLst>
          </p:cNvPr>
          <p:cNvCxnSpPr>
            <a:cxnSpLocks/>
            <a:stCxn id="64" idx="3"/>
            <a:endCxn id="17" idx="1"/>
          </p:cNvCxnSpPr>
          <p:nvPr/>
        </p:nvCxnSpPr>
        <p:spPr>
          <a:xfrm flipV="1">
            <a:off x="5901872" y="1694655"/>
            <a:ext cx="856534" cy="7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E1F35195-EA2B-4503-A1D9-CDDF3A72DFB1}"/>
              </a:ext>
            </a:extLst>
          </p:cNvPr>
          <p:cNvSpPr/>
          <p:nvPr/>
        </p:nvSpPr>
        <p:spPr>
          <a:xfrm>
            <a:off x="512580" y="730738"/>
            <a:ext cx="133209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Rock Phosphate</a:t>
            </a:r>
            <a:endParaRPr lang="en-IN" sz="1200" dirty="0"/>
          </a:p>
        </p:txBody>
      </p:sp>
      <p:sp>
        <p:nvSpPr>
          <p:cNvPr id="63" name="Rectangle: Rounded Corners 62">
            <a:extLst>
              <a:ext uri="{FF2B5EF4-FFF2-40B4-BE49-F238E27FC236}">
                <a16:creationId xmlns:a16="http://schemas.microsoft.com/office/drawing/2014/main" id="{2CE9E969-2222-449B-9C0B-57A5FF1F7499}"/>
              </a:ext>
            </a:extLst>
          </p:cNvPr>
          <p:cNvSpPr/>
          <p:nvPr/>
        </p:nvSpPr>
        <p:spPr>
          <a:xfrm>
            <a:off x="518846" y="1500630"/>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Nitric Acid</a:t>
            </a:r>
            <a:endParaRPr lang="en-IN" sz="1200" dirty="0"/>
          </a:p>
        </p:txBody>
      </p:sp>
      <p:cxnSp>
        <p:nvCxnSpPr>
          <p:cNvPr id="66" name="Straight Arrow Connector 65">
            <a:extLst>
              <a:ext uri="{FF2B5EF4-FFF2-40B4-BE49-F238E27FC236}">
                <a16:creationId xmlns:a16="http://schemas.microsoft.com/office/drawing/2014/main" id="{529DD2AE-A22B-4E6C-B51F-7029ED0C45EE}"/>
              </a:ext>
            </a:extLst>
          </p:cNvPr>
          <p:cNvCxnSpPr>
            <a:cxnSpLocks/>
          </p:cNvCxnSpPr>
          <p:nvPr/>
        </p:nvCxnSpPr>
        <p:spPr>
          <a:xfrm>
            <a:off x="1791781" y="1752875"/>
            <a:ext cx="429903" cy="1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0678C4B-D9CE-42AE-8B13-465E0663D8AA}"/>
              </a:ext>
            </a:extLst>
          </p:cNvPr>
          <p:cNvCxnSpPr>
            <a:cxnSpLocks/>
            <a:stCxn id="62" idx="3"/>
          </p:cNvCxnSpPr>
          <p:nvPr/>
        </p:nvCxnSpPr>
        <p:spPr>
          <a:xfrm flipV="1">
            <a:off x="1844670" y="966908"/>
            <a:ext cx="1231899" cy="17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FF422FA1-57B4-4930-80AE-3F5014E4FEE9}"/>
              </a:ext>
            </a:extLst>
          </p:cNvPr>
          <p:cNvSpPr/>
          <p:nvPr/>
        </p:nvSpPr>
        <p:spPr>
          <a:xfrm>
            <a:off x="2404795" y="1447799"/>
            <a:ext cx="1308100" cy="5080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Nitro Phosphoric Acid </a:t>
            </a:r>
            <a:endParaRPr lang="en-IN" sz="1200" dirty="0"/>
          </a:p>
        </p:txBody>
      </p:sp>
      <p:sp>
        <p:nvSpPr>
          <p:cNvPr id="83" name="Text Placeholder 1">
            <a:extLst>
              <a:ext uri="{FF2B5EF4-FFF2-40B4-BE49-F238E27FC236}">
                <a16:creationId xmlns:a16="http://schemas.microsoft.com/office/drawing/2014/main" id="{3F9AFC61-99DE-4040-9189-454E33A412E0}"/>
              </a:ext>
            </a:extLst>
          </p:cNvPr>
          <p:cNvSpPr txBox="1">
            <a:spLocks/>
          </p:cNvSpPr>
          <p:nvPr/>
        </p:nvSpPr>
        <p:spPr>
          <a:xfrm>
            <a:off x="342043" y="54464"/>
            <a:ext cx="7862888" cy="493712"/>
          </a:xfrm>
          <a:prstGeom prst="rect">
            <a:avLst/>
          </a:prstGeom>
        </p:spPr>
        <p:txBody>
          <a:bodyPr wrap="square" lIns="0" tIns="0" rIns="0" bIns="0">
            <a:norm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IN" sz="1600" b="1" kern="0">
                <a:solidFill>
                  <a:sysClr val="windowText" lastClr="000000"/>
                </a:solidFill>
                <a:latin typeface="Arial" panose="020B0604020202020204" pitchFamily="34" charset="0"/>
                <a:cs typeface="Arial" panose="020B0604020202020204" pitchFamily="34" charset="0"/>
              </a:rPr>
              <a:t>Overview of Production Technologies: </a:t>
            </a:r>
          </a:p>
          <a:p>
            <a:r>
              <a:rPr lang="en-US" sz="1600" b="1" kern="0">
                <a:latin typeface="Arial" panose="020B0604020202020204" pitchFamily="34" charset="0"/>
                <a:cs typeface="Arial" panose="020B0604020202020204" pitchFamily="34" charset="0"/>
              </a:rPr>
              <a:t>Water Soluble Calcium Nitrate (</a:t>
            </a:r>
            <a:r>
              <a:rPr lang="it-IT" sz="1600" b="1" kern="0">
                <a:latin typeface="Arial" panose="020B0604020202020204" pitchFamily="34" charset="0"/>
                <a:cs typeface="Arial" panose="020B0604020202020204" pitchFamily="34" charset="0"/>
              </a:rPr>
              <a:t>15.5-0-0-19)</a:t>
            </a:r>
            <a:r>
              <a:rPr lang="en-US" sz="1600" b="1" kern="0">
                <a:latin typeface="Arial" panose="020B0604020202020204" pitchFamily="34" charset="0"/>
                <a:cs typeface="Arial" panose="020B0604020202020204" pitchFamily="34" charset="0"/>
              </a:rPr>
              <a:t> </a:t>
            </a:r>
            <a:endParaRPr lang="en-IN" sz="1600" b="1" kern="0" dirty="0">
              <a:latin typeface="Arial" panose="020B0604020202020204" pitchFamily="34" charset="0"/>
              <a:cs typeface="Arial" panose="020B0604020202020204" pitchFamily="34" charset="0"/>
            </a:endParaRPr>
          </a:p>
        </p:txBody>
      </p:sp>
      <p:sp>
        <p:nvSpPr>
          <p:cNvPr id="84" name="Rectangle: Rounded Corners 83">
            <a:extLst>
              <a:ext uri="{FF2B5EF4-FFF2-40B4-BE49-F238E27FC236}">
                <a16:creationId xmlns:a16="http://schemas.microsoft.com/office/drawing/2014/main" id="{6E421470-6D1E-42DB-B8AC-305D61FA2C0F}"/>
              </a:ext>
            </a:extLst>
          </p:cNvPr>
          <p:cNvSpPr/>
          <p:nvPr/>
        </p:nvSpPr>
        <p:spPr>
          <a:xfrm>
            <a:off x="515151" y="730740"/>
            <a:ext cx="133209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Rock Phosphate</a:t>
            </a:r>
            <a:endParaRPr lang="en-IN" sz="1200" dirty="0"/>
          </a:p>
        </p:txBody>
      </p:sp>
      <p:sp>
        <p:nvSpPr>
          <p:cNvPr id="85" name="Rectangle: Rounded Corners 84">
            <a:extLst>
              <a:ext uri="{FF2B5EF4-FFF2-40B4-BE49-F238E27FC236}">
                <a16:creationId xmlns:a16="http://schemas.microsoft.com/office/drawing/2014/main" id="{9CF60E5C-2F3A-49D0-8AE6-EDAC54B75DB9}"/>
              </a:ext>
            </a:extLst>
          </p:cNvPr>
          <p:cNvSpPr/>
          <p:nvPr/>
        </p:nvSpPr>
        <p:spPr>
          <a:xfrm>
            <a:off x="521417" y="1500632"/>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Nitric Acid</a:t>
            </a:r>
            <a:endParaRPr lang="en-IN" sz="1200" dirty="0"/>
          </a:p>
        </p:txBody>
      </p:sp>
      <p:cxnSp>
        <p:nvCxnSpPr>
          <p:cNvPr id="86" name="Straight Arrow Connector 85">
            <a:extLst>
              <a:ext uri="{FF2B5EF4-FFF2-40B4-BE49-F238E27FC236}">
                <a16:creationId xmlns:a16="http://schemas.microsoft.com/office/drawing/2014/main" id="{C9F6019E-08DE-4C67-BBCA-6FCA07F8FA35}"/>
              </a:ext>
            </a:extLst>
          </p:cNvPr>
          <p:cNvCxnSpPr>
            <a:cxnSpLocks/>
          </p:cNvCxnSpPr>
          <p:nvPr/>
        </p:nvCxnSpPr>
        <p:spPr>
          <a:xfrm>
            <a:off x="1794352" y="1752877"/>
            <a:ext cx="429903" cy="1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43E9F8B-A6BF-4AA3-AD3A-2B880C0D2D12}"/>
              </a:ext>
            </a:extLst>
          </p:cNvPr>
          <p:cNvCxnSpPr>
            <a:cxnSpLocks/>
            <a:stCxn id="84" idx="3"/>
          </p:cNvCxnSpPr>
          <p:nvPr/>
        </p:nvCxnSpPr>
        <p:spPr>
          <a:xfrm flipV="1">
            <a:off x="1847241" y="966910"/>
            <a:ext cx="1231899" cy="17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Rectangle: Rounded Corners 87">
            <a:extLst>
              <a:ext uri="{FF2B5EF4-FFF2-40B4-BE49-F238E27FC236}">
                <a16:creationId xmlns:a16="http://schemas.microsoft.com/office/drawing/2014/main" id="{B025926B-3334-49C5-94F9-99099A450EEF}"/>
              </a:ext>
            </a:extLst>
          </p:cNvPr>
          <p:cNvSpPr/>
          <p:nvPr/>
        </p:nvSpPr>
        <p:spPr>
          <a:xfrm>
            <a:off x="2407366" y="1447801"/>
            <a:ext cx="1308100" cy="5080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Nitro Phosphoric Acid </a:t>
            </a:r>
            <a:endParaRPr lang="en-IN" sz="1200" dirty="0"/>
          </a:p>
        </p:txBody>
      </p:sp>
      <p:sp>
        <p:nvSpPr>
          <p:cNvPr id="89" name="Rectangle: Rounded Corners 88">
            <a:extLst>
              <a:ext uri="{FF2B5EF4-FFF2-40B4-BE49-F238E27FC236}">
                <a16:creationId xmlns:a16="http://schemas.microsoft.com/office/drawing/2014/main" id="{531092B6-2724-4217-8C43-EF258615C21F}"/>
              </a:ext>
            </a:extLst>
          </p:cNvPr>
          <p:cNvSpPr/>
          <p:nvPr/>
        </p:nvSpPr>
        <p:spPr>
          <a:xfrm>
            <a:off x="2402126" y="3157230"/>
            <a:ext cx="1308100" cy="553352"/>
          </a:xfrm>
          <a:prstGeom prst="roundRect">
            <a:avLst>
              <a:gd name="adj" fmla="val 21194"/>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Calcium Ammonium Nitrate </a:t>
            </a:r>
            <a:endParaRPr lang="en-IN" sz="1200" dirty="0"/>
          </a:p>
        </p:txBody>
      </p:sp>
      <p:cxnSp>
        <p:nvCxnSpPr>
          <p:cNvPr id="90" name="Straight Arrow Connector 89">
            <a:extLst>
              <a:ext uri="{FF2B5EF4-FFF2-40B4-BE49-F238E27FC236}">
                <a16:creationId xmlns:a16="http://schemas.microsoft.com/office/drawing/2014/main" id="{798F04A0-3244-45DA-8A4A-0A71BCF41CB3}"/>
              </a:ext>
            </a:extLst>
          </p:cNvPr>
          <p:cNvCxnSpPr>
            <a:cxnSpLocks/>
            <a:endCxn id="88" idx="0"/>
          </p:cNvCxnSpPr>
          <p:nvPr/>
        </p:nvCxnSpPr>
        <p:spPr>
          <a:xfrm>
            <a:off x="3061416" y="954089"/>
            <a:ext cx="0" cy="493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Rectangle: Rounded Corners 90">
            <a:extLst>
              <a:ext uri="{FF2B5EF4-FFF2-40B4-BE49-F238E27FC236}">
                <a16:creationId xmlns:a16="http://schemas.microsoft.com/office/drawing/2014/main" id="{453601C3-ED17-4E67-BC3A-B1A51900AC96}"/>
              </a:ext>
            </a:extLst>
          </p:cNvPr>
          <p:cNvSpPr/>
          <p:nvPr/>
        </p:nvSpPr>
        <p:spPr>
          <a:xfrm>
            <a:off x="6758406" y="1447800"/>
            <a:ext cx="1847173" cy="493712"/>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Calcium Nitrate Storage in dried form</a:t>
            </a:r>
            <a:endParaRPr lang="en-IN" sz="1200" dirty="0"/>
          </a:p>
        </p:txBody>
      </p:sp>
      <p:cxnSp>
        <p:nvCxnSpPr>
          <p:cNvPr id="92" name="Straight Arrow Connector 91">
            <a:extLst>
              <a:ext uri="{FF2B5EF4-FFF2-40B4-BE49-F238E27FC236}">
                <a16:creationId xmlns:a16="http://schemas.microsoft.com/office/drawing/2014/main" id="{B2A8C4E8-C8D9-4D2D-A11D-172B9837FC8B}"/>
              </a:ext>
            </a:extLst>
          </p:cNvPr>
          <p:cNvCxnSpPr>
            <a:cxnSpLocks/>
            <a:stCxn id="88" idx="2"/>
            <a:endCxn id="89" idx="0"/>
          </p:cNvCxnSpPr>
          <p:nvPr/>
        </p:nvCxnSpPr>
        <p:spPr>
          <a:xfrm flipH="1">
            <a:off x="3056176" y="1955801"/>
            <a:ext cx="5240" cy="1201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7DC827B-2C4A-4EFD-99A9-D2AADB5DAE2C}"/>
              </a:ext>
            </a:extLst>
          </p:cNvPr>
          <p:cNvCxnSpPr>
            <a:cxnSpLocks/>
            <a:stCxn id="88" idx="3"/>
            <a:endCxn id="99" idx="1"/>
          </p:cNvCxnSpPr>
          <p:nvPr/>
        </p:nvCxnSpPr>
        <p:spPr>
          <a:xfrm flipV="1">
            <a:off x="3715466" y="1701800"/>
            <a:ext cx="85653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Footer Placeholder 2">
            <a:extLst>
              <a:ext uri="{FF2B5EF4-FFF2-40B4-BE49-F238E27FC236}">
                <a16:creationId xmlns:a16="http://schemas.microsoft.com/office/drawing/2014/main" id="{B01FE6E7-E71A-4993-97A8-6AEF5703CF65}"/>
              </a:ext>
            </a:extLst>
          </p:cNvPr>
          <p:cNvSpPr txBox="1">
            <a:spLocks/>
          </p:cNvSpPr>
          <p:nvPr/>
        </p:nvSpPr>
        <p:spPr>
          <a:xfrm>
            <a:off x="219862" y="6670545"/>
            <a:ext cx="628650" cy="92333"/>
          </a:xfrm>
          <a:prstGeom prst="rect">
            <a:avLst/>
          </a:prstGeom>
        </p:spPr>
        <p:txBody>
          <a:bodyPr wrap="square" lIns="0" tIns="0" rIns="0" bIns="0">
            <a:spAutoFit/>
          </a:bodyPr>
          <a:lstStyle>
            <a:defPPr>
              <a:defRPr lang="en-US"/>
            </a:defPPr>
            <a:lvl1pPr marL="0" algn="l" defTabSz="914400" rtl="0" eaLnBrk="1" latinLnBrk="0" hangingPunct="1">
              <a:defRPr sz="600" b="0" i="0" kern="1200">
                <a:solidFill>
                  <a:schemeClr val="bg1"/>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100"/>
              </a:spcBef>
            </a:pPr>
            <a:r>
              <a:rPr lang="en-IN" dirty="0"/>
              <a:t>©</a:t>
            </a:r>
            <a:r>
              <a:rPr lang="en-IN" spc="-50" dirty="0"/>
              <a:t> </a:t>
            </a:r>
            <a:r>
              <a:rPr lang="en-IN" spc="-5" dirty="0"/>
              <a:t>ChemAnalyst</a:t>
            </a:r>
          </a:p>
        </p:txBody>
      </p:sp>
      <p:sp>
        <p:nvSpPr>
          <p:cNvPr id="99" name="Rectangle: Rounded Corners 98">
            <a:extLst>
              <a:ext uri="{FF2B5EF4-FFF2-40B4-BE49-F238E27FC236}">
                <a16:creationId xmlns:a16="http://schemas.microsoft.com/office/drawing/2014/main" id="{FC78F6B0-16BC-40A5-8AB2-0615BB72556A}"/>
              </a:ext>
            </a:extLst>
          </p:cNvPr>
          <p:cNvSpPr/>
          <p:nvPr/>
        </p:nvSpPr>
        <p:spPr>
          <a:xfrm>
            <a:off x="4572000" y="1447800"/>
            <a:ext cx="1329872" cy="508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Calcium Nitrate </a:t>
            </a:r>
            <a:endParaRPr lang="en-IN" sz="1200" dirty="0"/>
          </a:p>
        </p:txBody>
      </p:sp>
      <p:cxnSp>
        <p:nvCxnSpPr>
          <p:cNvPr id="102" name="Straight Arrow Connector 101">
            <a:extLst>
              <a:ext uri="{FF2B5EF4-FFF2-40B4-BE49-F238E27FC236}">
                <a16:creationId xmlns:a16="http://schemas.microsoft.com/office/drawing/2014/main" id="{C923B9A4-8589-433D-BA26-8504A6D45FE3}"/>
              </a:ext>
            </a:extLst>
          </p:cNvPr>
          <p:cNvCxnSpPr>
            <a:cxnSpLocks/>
            <a:stCxn id="99" idx="3"/>
            <a:endCxn id="91" idx="1"/>
          </p:cNvCxnSpPr>
          <p:nvPr/>
        </p:nvCxnSpPr>
        <p:spPr>
          <a:xfrm flipV="1">
            <a:off x="5901872" y="1694656"/>
            <a:ext cx="856534" cy="7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Rectangle: Rounded Corners 102">
            <a:extLst>
              <a:ext uri="{FF2B5EF4-FFF2-40B4-BE49-F238E27FC236}">
                <a16:creationId xmlns:a16="http://schemas.microsoft.com/office/drawing/2014/main" id="{ADA581F6-ED43-4DE8-948A-F179B0AD9000}"/>
              </a:ext>
            </a:extLst>
          </p:cNvPr>
          <p:cNvSpPr/>
          <p:nvPr/>
        </p:nvSpPr>
        <p:spPr>
          <a:xfrm>
            <a:off x="512580" y="730739"/>
            <a:ext cx="133209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Rock Phosphate</a:t>
            </a:r>
            <a:endParaRPr lang="en-IN" sz="1200" dirty="0"/>
          </a:p>
        </p:txBody>
      </p:sp>
      <p:sp>
        <p:nvSpPr>
          <p:cNvPr id="104" name="Rectangle: Rounded Corners 103">
            <a:extLst>
              <a:ext uri="{FF2B5EF4-FFF2-40B4-BE49-F238E27FC236}">
                <a16:creationId xmlns:a16="http://schemas.microsoft.com/office/drawing/2014/main" id="{23C3407A-8FDC-42EB-A5B3-7DCCE84EBE93}"/>
              </a:ext>
            </a:extLst>
          </p:cNvPr>
          <p:cNvSpPr/>
          <p:nvPr/>
        </p:nvSpPr>
        <p:spPr>
          <a:xfrm>
            <a:off x="518846" y="1500631"/>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Nitric Acid</a:t>
            </a:r>
            <a:endParaRPr lang="en-IN" sz="1200" dirty="0"/>
          </a:p>
        </p:txBody>
      </p:sp>
      <p:cxnSp>
        <p:nvCxnSpPr>
          <p:cNvPr id="105" name="Straight Arrow Connector 104">
            <a:extLst>
              <a:ext uri="{FF2B5EF4-FFF2-40B4-BE49-F238E27FC236}">
                <a16:creationId xmlns:a16="http://schemas.microsoft.com/office/drawing/2014/main" id="{CFF4950B-3948-42EE-BF80-265B01E8BE25}"/>
              </a:ext>
            </a:extLst>
          </p:cNvPr>
          <p:cNvCxnSpPr>
            <a:cxnSpLocks/>
          </p:cNvCxnSpPr>
          <p:nvPr/>
        </p:nvCxnSpPr>
        <p:spPr>
          <a:xfrm>
            <a:off x="1791781" y="1752876"/>
            <a:ext cx="429903" cy="1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ED0EA871-1746-4EF3-83BD-A8A55E8EDD8A}"/>
              </a:ext>
            </a:extLst>
          </p:cNvPr>
          <p:cNvCxnSpPr>
            <a:cxnSpLocks/>
            <a:stCxn id="103" idx="3"/>
          </p:cNvCxnSpPr>
          <p:nvPr/>
        </p:nvCxnSpPr>
        <p:spPr>
          <a:xfrm flipV="1">
            <a:off x="1844670" y="966909"/>
            <a:ext cx="1231899" cy="17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275AC4D6-4539-4583-AE91-EDBFD38F2CC4}"/>
              </a:ext>
            </a:extLst>
          </p:cNvPr>
          <p:cNvSpPr/>
          <p:nvPr/>
        </p:nvSpPr>
        <p:spPr>
          <a:xfrm>
            <a:off x="2404795" y="1447800"/>
            <a:ext cx="1308100" cy="5080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Nitro Phosphoric Acid </a:t>
            </a:r>
            <a:endParaRPr lang="en-IN" sz="1200" dirty="0"/>
          </a:p>
        </p:txBody>
      </p:sp>
      <p:sp>
        <p:nvSpPr>
          <p:cNvPr id="108" name="Text Placeholder 1">
            <a:extLst>
              <a:ext uri="{FF2B5EF4-FFF2-40B4-BE49-F238E27FC236}">
                <a16:creationId xmlns:a16="http://schemas.microsoft.com/office/drawing/2014/main" id="{9CCDFCE2-163C-451A-9806-547600B7A704}"/>
              </a:ext>
            </a:extLst>
          </p:cNvPr>
          <p:cNvSpPr txBox="1">
            <a:spLocks/>
          </p:cNvSpPr>
          <p:nvPr/>
        </p:nvSpPr>
        <p:spPr>
          <a:xfrm>
            <a:off x="342043" y="54465"/>
            <a:ext cx="7862888" cy="493712"/>
          </a:xfrm>
          <a:prstGeom prst="rect">
            <a:avLst/>
          </a:prstGeom>
        </p:spPr>
        <p:txBody>
          <a:bodyPr wrap="square" lIns="0" tIns="0" rIns="0" bIns="0">
            <a:norm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IN" sz="1600" b="1" kern="0">
                <a:solidFill>
                  <a:sysClr val="windowText" lastClr="000000"/>
                </a:solidFill>
                <a:latin typeface="Arial" panose="020B0604020202020204" pitchFamily="34" charset="0"/>
                <a:cs typeface="Arial" panose="020B0604020202020204" pitchFamily="34" charset="0"/>
              </a:rPr>
              <a:t>Overview of Production Technologies: </a:t>
            </a:r>
          </a:p>
          <a:p>
            <a:r>
              <a:rPr lang="en-US" sz="1600" b="1" kern="0">
                <a:latin typeface="Arial" panose="020B0604020202020204" pitchFamily="34" charset="0"/>
                <a:cs typeface="Arial" panose="020B0604020202020204" pitchFamily="34" charset="0"/>
              </a:rPr>
              <a:t>Water Soluble Calcium Nitrate (</a:t>
            </a:r>
            <a:r>
              <a:rPr lang="it-IT" sz="1600" b="1" kern="0">
                <a:latin typeface="Arial" panose="020B0604020202020204" pitchFamily="34" charset="0"/>
                <a:cs typeface="Arial" panose="020B0604020202020204" pitchFamily="34" charset="0"/>
              </a:rPr>
              <a:t>15.5-0-0-19)</a:t>
            </a:r>
            <a:r>
              <a:rPr lang="en-US" sz="1600" b="1" kern="0">
                <a:latin typeface="Arial" panose="020B0604020202020204" pitchFamily="34" charset="0"/>
                <a:cs typeface="Arial" panose="020B0604020202020204" pitchFamily="34" charset="0"/>
              </a:rPr>
              <a:t> </a:t>
            </a:r>
            <a:endParaRPr lang="en-IN" sz="1600" b="1" kern="0" dirty="0">
              <a:latin typeface="Arial" panose="020B0604020202020204" pitchFamily="34" charset="0"/>
              <a:cs typeface="Arial" panose="020B0604020202020204" pitchFamily="34" charset="0"/>
            </a:endParaRPr>
          </a:p>
        </p:txBody>
      </p:sp>
      <p:sp>
        <p:nvSpPr>
          <p:cNvPr id="109" name="Rectangle: Rounded Corners 108">
            <a:extLst>
              <a:ext uri="{FF2B5EF4-FFF2-40B4-BE49-F238E27FC236}">
                <a16:creationId xmlns:a16="http://schemas.microsoft.com/office/drawing/2014/main" id="{314A3FEC-BDDC-4223-A3DF-9286B35A36E6}"/>
              </a:ext>
            </a:extLst>
          </p:cNvPr>
          <p:cNvSpPr/>
          <p:nvPr/>
        </p:nvSpPr>
        <p:spPr>
          <a:xfrm>
            <a:off x="515151" y="730741"/>
            <a:ext cx="133209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Rock Phosphate</a:t>
            </a:r>
            <a:endParaRPr lang="en-IN" sz="1200" dirty="0"/>
          </a:p>
        </p:txBody>
      </p:sp>
      <p:sp>
        <p:nvSpPr>
          <p:cNvPr id="110" name="Rectangle: Rounded Corners 109">
            <a:extLst>
              <a:ext uri="{FF2B5EF4-FFF2-40B4-BE49-F238E27FC236}">
                <a16:creationId xmlns:a16="http://schemas.microsoft.com/office/drawing/2014/main" id="{019455CD-37B1-4B09-B89B-B4EEB79C3AE3}"/>
              </a:ext>
            </a:extLst>
          </p:cNvPr>
          <p:cNvSpPr/>
          <p:nvPr/>
        </p:nvSpPr>
        <p:spPr>
          <a:xfrm>
            <a:off x="521417" y="1500633"/>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Nitric Acid</a:t>
            </a:r>
            <a:endParaRPr lang="en-IN" sz="1200" dirty="0"/>
          </a:p>
        </p:txBody>
      </p:sp>
      <p:cxnSp>
        <p:nvCxnSpPr>
          <p:cNvPr id="111" name="Straight Arrow Connector 110">
            <a:extLst>
              <a:ext uri="{FF2B5EF4-FFF2-40B4-BE49-F238E27FC236}">
                <a16:creationId xmlns:a16="http://schemas.microsoft.com/office/drawing/2014/main" id="{E7438DA3-D5FA-4454-AF6D-DF8436832E8E}"/>
              </a:ext>
            </a:extLst>
          </p:cNvPr>
          <p:cNvCxnSpPr>
            <a:cxnSpLocks/>
          </p:cNvCxnSpPr>
          <p:nvPr/>
        </p:nvCxnSpPr>
        <p:spPr>
          <a:xfrm>
            <a:off x="1794352" y="1752878"/>
            <a:ext cx="429903" cy="1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4DB1C64-3545-405E-AA21-5431668281E2}"/>
              </a:ext>
            </a:extLst>
          </p:cNvPr>
          <p:cNvCxnSpPr>
            <a:cxnSpLocks/>
            <a:stCxn id="109" idx="3"/>
          </p:cNvCxnSpPr>
          <p:nvPr/>
        </p:nvCxnSpPr>
        <p:spPr>
          <a:xfrm flipV="1">
            <a:off x="1847241" y="966911"/>
            <a:ext cx="1231899" cy="17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DE6C680F-C268-4544-BD89-C8DD8BC85F13}"/>
              </a:ext>
            </a:extLst>
          </p:cNvPr>
          <p:cNvSpPr/>
          <p:nvPr/>
        </p:nvSpPr>
        <p:spPr>
          <a:xfrm>
            <a:off x="2407366" y="1447802"/>
            <a:ext cx="1308100" cy="5080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Nitro Phosphoric Acid </a:t>
            </a:r>
            <a:endParaRPr lang="en-IN" sz="1200" dirty="0"/>
          </a:p>
        </p:txBody>
      </p:sp>
      <p:sp>
        <p:nvSpPr>
          <p:cNvPr id="114" name="Rectangle: Rounded Corners 113">
            <a:extLst>
              <a:ext uri="{FF2B5EF4-FFF2-40B4-BE49-F238E27FC236}">
                <a16:creationId xmlns:a16="http://schemas.microsoft.com/office/drawing/2014/main" id="{89AC7722-9618-4FC9-833C-9D8E1D591F5D}"/>
              </a:ext>
            </a:extLst>
          </p:cNvPr>
          <p:cNvSpPr/>
          <p:nvPr/>
        </p:nvSpPr>
        <p:spPr>
          <a:xfrm>
            <a:off x="2402126" y="3157231"/>
            <a:ext cx="1308100" cy="553352"/>
          </a:xfrm>
          <a:prstGeom prst="roundRect">
            <a:avLst>
              <a:gd name="adj" fmla="val 21194"/>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Calcium Ammonium Nitrate </a:t>
            </a:r>
            <a:endParaRPr lang="en-IN" sz="1200" dirty="0"/>
          </a:p>
        </p:txBody>
      </p:sp>
      <p:cxnSp>
        <p:nvCxnSpPr>
          <p:cNvPr id="115" name="Straight Arrow Connector 114">
            <a:extLst>
              <a:ext uri="{FF2B5EF4-FFF2-40B4-BE49-F238E27FC236}">
                <a16:creationId xmlns:a16="http://schemas.microsoft.com/office/drawing/2014/main" id="{1EEC8DCC-EC2A-4948-870A-5319ECF5FF3F}"/>
              </a:ext>
            </a:extLst>
          </p:cNvPr>
          <p:cNvCxnSpPr>
            <a:cxnSpLocks/>
            <a:endCxn id="113" idx="0"/>
          </p:cNvCxnSpPr>
          <p:nvPr/>
        </p:nvCxnSpPr>
        <p:spPr>
          <a:xfrm>
            <a:off x="3061416" y="954090"/>
            <a:ext cx="0" cy="493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Rectangle: Rounded Corners 115">
            <a:extLst>
              <a:ext uri="{FF2B5EF4-FFF2-40B4-BE49-F238E27FC236}">
                <a16:creationId xmlns:a16="http://schemas.microsoft.com/office/drawing/2014/main" id="{A270161E-E270-4405-A920-DA133D78CD23}"/>
              </a:ext>
            </a:extLst>
          </p:cNvPr>
          <p:cNvSpPr/>
          <p:nvPr/>
        </p:nvSpPr>
        <p:spPr>
          <a:xfrm>
            <a:off x="6758406" y="1447801"/>
            <a:ext cx="1847173" cy="493712"/>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Calcium Nitrate Storage in dried form</a:t>
            </a:r>
            <a:endParaRPr lang="en-IN" sz="1200" dirty="0"/>
          </a:p>
        </p:txBody>
      </p:sp>
      <p:cxnSp>
        <p:nvCxnSpPr>
          <p:cNvPr id="117" name="Straight Arrow Connector 116">
            <a:extLst>
              <a:ext uri="{FF2B5EF4-FFF2-40B4-BE49-F238E27FC236}">
                <a16:creationId xmlns:a16="http://schemas.microsoft.com/office/drawing/2014/main" id="{5039A36A-2150-4D20-9601-AF8565097B99}"/>
              </a:ext>
            </a:extLst>
          </p:cNvPr>
          <p:cNvCxnSpPr>
            <a:cxnSpLocks/>
            <a:stCxn id="113" idx="2"/>
            <a:endCxn id="114" idx="0"/>
          </p:cNvCxnSpPr>
          <p:nvPr/>
        </p:nvCxnSpPr>
        <p:spPr>
          <a:xfrm flipH="1">
            <a:off x="3056176" y="1955802"/>
            <a:ext cx="5240" cy="1201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435BB87-A064-478F-BBDB-6B9CD0A00775}"/>
              </a:ext>
            </a:extLst>
          </p:cNvPr>
          <p:cNvCxnSpPr>
            <a:cxnSpLocks/>
            <a:stCxn id="113" idx="3"/>
            <a:endCxn id="124" idx="1"/>
          </p:cNvCxnSpPr>
          <p:nvPr/>
        </p:nvCxnSpPr>
        <p:spPr>
          <a:xfrm flipV="1">
            <a:off x="3715466" y="1701801"/>
            <a:ext cx="85653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Footer Placeholder 2">
            <a:extLst>
              <a:ext uri="{FF2B5EF4-FFF2-40B4-BE49-F238E27FC236}">
                <a16:creationId xmlns:a16="http://schemas.microsoft.com/office/drawing/2014/main" id="{CB62F1D0-4FFE-4EB2-BB57-3DC8FFA48233}"/>
              </a:ext>
            </a:extLst>
          </p:cNvPr>
          <p:cNvSpPr txBox="1">
            <a:spLocks/>
          </p:cNvSpPr>
          <p:nvPr/>
        </p:nvSpPr>
        <p:spPr>
          <a:xfrm>
            <a:off x="219862" y="6670546"/>
            <a:ext cx="628650" cy="92333"/>
          </a:xfrm>
          <a:prstGeom prst="rect">
            <a:avLst/>
          </a:prstGeom>
        </p:spPr>
        <p:txBody>
          <a:bodyPr wrap="square" lIns="0" tIns="0" rIns="0" bIns="0">
            <a:spAutoFit/>
          </a:bodyPr>
          <a:lstStyle>
            <a:defPPr>
              <a:defRPr lang="en-US"/>
            </a:defPPr>
            <a:lvl1pPr marL="0" algn="l" defTabSz="914400" rtl="0" eaLnBrk="1" latinLnBrk="0" hangingPunct="1">
              <a:defRPr sz="600" b="0" i="0" kern="1200">
                <a:solidFill>
                  <a:schemeClr val="bg1"/>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100"/>
              </a:spcBef>
            </a:pPr>
            <a:r>
              <a:rPr lang="en-IN" dirty="0"/>
              <a:t>©</a:t>
            </a:r>
            <a:r>
              <a:rPr lang="en-IN" spc="-50" dirty="0"/>
              <a:t> </a:t>
            </a:r>
            <a:r>
              <a:rPr lang="en-IN" spc="-5" dirty="0"/>
              <a:t>ChemAnalyst</a:t>
            </a:r>
          </a:p>
        </p:txBody>
      </p:sp>
      <p:sp>
        <p:nvSpPr>
          <p:cNvPr id="124" name="Rectangle: Rounded Corners 123">
            <a:extLst>
              <a:ext uri="{FF2B5EF4-FFF2-40B4-BE49-F238E27FC236}">
                <a16:creationId xmlns:a16="http://schemas.microsoft.com/office/drawing/2014/main" id="{AA708321-1B90-43D8-9396-C9FB5F30CDA1}"/>
              </a:ext>
            </a:extLst>
          </p:cNvPr>
          <p:cNvSpPr/>
          <p:nvPr/>
        </p:nvSpPr>
        <p:spPr>
          <a:xfrm>
            <a:off x="4572000" y="1447801"/>
            <a:ext cx="1329872" cy="508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Calcium Nitrate </a:t>
            </a:r>
            <a:endParaRPr lang="en-IN" sz="1200" dirty="0"/>
          </a:p>
        </p:txBody>
      </p:sp>
      <p:cxnSp>
        <p:nvCxnSpPr>
          <p:cNvPr id="127" name="Straight Arrow Connector 126">
            <a:extLst>
              <a:ext uri="{FF2B5EF4-FFF2-40B4-BE49-F238E27FC236}">
                <a16:creationId xmlns:a16="http://schemas.microsoft.com/office/drawing/2014/main" id="{04861BC6-9374-4397-AB8A-4EDAAD685FF2}"/>
              </a:ext>
            </a:extLst>
          </p:cNvPr>
          <p:cNvCxnSpPr>
            <a:cxnSpLocks/>
            <a:stCxn id="124" idx="3"/>
            <a:endCxn id="116" idx="1"/>
          </p:cNvCxnSpPr>
          <p:nvPr/>
        </p:nvCxnSpPr>
        <p:spPr>
          <a:xfrm flipV="1">
            <a:off x="5901872" y="1694657"/>
            <a:ext cx="856534" cy="7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Rectangle: Rounded Corners 127">
            <a:extLst>
              <a:ext uri="{FF2B5EF4-FFF2-40B4-BE49-F238E27FC236}">
                <a16:creationId xmlns:a16="http://schemas.microsoft.com/office/drawing/2014/main" id="{C63AADCC-E2F3-485C-9CC8-77B9B03D948B}"/>
              </a:ext>
            </a:extLst>
          </p:cNvPr>
          <p:cNvSpPr/>
          <p:nvPr/>
        </p:nvSpPr>
        <p:spPr>
          <a:xfrm>
            <a:off x="512580" y="730740"/>
            <a:ext cx="133209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Rock Phosphate</a:t>
            </a:r>
            <a:endParaRPr lang="en-IN" sz="1200" dirty="0"/>
          </a:p>
        </p:txBody>
      </p:sp>
      <p:sp>
        <p:nvSpPr>
          <p:cNvPr id="129" name="Rectangle: Rounded Corners 128">
            <a:extLst>
              <a:ext uri="{FF2B5EF4-FFF2-40B4-BE49-F238E27FC236}">
                <a16:creationId xmlns:a16="http://schemas.microsoft.com/office/drawing/2014/main" id="{C52A2A53-6C68-4828-97FF-903D9170E6B7}"/>
              </a:ext>
            </a:extLst>
          </p:cNvPr>
          <p:cNvSpPr/>
          <p:nvPr/>
        </p:nvSpPr>
        <p:spPr>
          <a:xfrm>
            <a:off x="518846" y="1500632"/>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Nitric Acid</a:t>
            </a:r>
            <a:endParaRPr lang="en-IN" sz="1200" dirty="0"/>
          </a:p>
        </p:txBody>
      </p:sp>
      <p:cxnSp>
        <p:nvCxnSpPr>
          <p:cNvPr id="130" name="Straight Arrow Connector 129">
            <a:extLst>
              <a:ext uri="{FF2B5EF4-FFF2-40B4-BE49-F238E27FC236}">
                <a16:creationId xmlns:a16="http://schemas.microsoft.com/office/drawing/2014/main" id="{22B44348-56F0-497B-894E-7DFD13C8E5FC}"/>
              </a:ext>
            </a:extLst>
          </p:cNvPr>
          <p:cNvCxnSpPr>
            <a:cxnSpLocks/>
          </p:cNvCxnSpPr>
          <p:nvPr/>
        </p:nvCxnSpPr>
        <p:spPr>
          <a:xfrm>
            <a:off x="1791781" y="1752877"/>
            <a:ext cx="429903" cy="1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B38C822-1CA4-45ED-A146-8C0DC4CC6ABF}"/>
              </a:ext>
            </a:extLst>
          </p:cNvPr>
          <p:cNvCxnSpPr>
            <a:cxnSpLocks/>
            <a:stCxn id="128" idx="3"/>
          </p:cNvCxnSpPr>
          <p:nvPr/>
        </p:nvCxnSpPr>
        <p:spPr>
          <a:xfrm flipV="1">
            <a:off x="1844670" y="966910"/>
            <a:ext cx="1231899" cy="17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Rectangle: Rounded Corners 131">
            <a:extLst>
              <a:ext uri="{FF2B5EF4-FFF2-40B4-BE49-F238E27FC236}">
                <a16:creationId xmlns:a16="http://schemas.microsoft.com/office/drawing/2014/main" id="{C4AB9ECC-DE16-4EA2-934D-A09AC03B635B}"/>
              </a:ext>
            </a:extLst>
          </p:cNvPr>
          <p:cNvSpPr/>
          <p:nvPr/>
        </p:nvSpPr>
        <p:spPr>
          <a:xfrm>
            <a:off x="2404795" y="1447801"/>
            <a:ext cx="1308100" cy="5080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Nitro Phosphoric Acid </a:t>
            </a:r>
            <a:endParaRPr lang="en-IN" sz="1200" dirty="0"/>
          </a:p>
        </p:txBody>
      </p:sp>
      <p:sp>
        <p:nvSpPr>
          <p:cNvPr id="133" name="Text Placeholder 1">
            <a:extLst>
              <a:ext uri="{FF2B5EF4-FFF2-40B4-BE49-F238E27FC236}">
                <a16:creationId xmlns:a16="http://schemas.microsoft.com/office/drawing/2014/main" id="{2300A643-746C-402F-970E-0ED23B4879EA}"/>
              </a:ext>
            </a:extLst>
          </p:cNvPr>
          <p:cNvSpPr txBox="1">
            <a:spLocks/>
          </p:cNvSpPr>
          <p:nvPr/>
        </p:nvSpPr>
        <p:spPr>
          <a:xfrm>
            <a:off x="342043" y="54464"/>
            <a:ext cx="7862888" cy="493712"/>
          </a:xfrm>
          <a:prstGeom prst="rect">
            <a:avLst/>
          </a:prstGeom>
        </p:spPr>
        <p:txBody>
          <a:bodyPr wrap="square" lIns="0" tIns="0" rIns="0" bIns="0">
            <a:norm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IN" sz="1600" b="1" kern="0">
                <a:solidFill>
                  <a:sysClr val="windowText" lastClr="000000"/>
                </a:solidFill>
                <a:latin typeface="Arial" panose="020B0604020202020204" pitchFamily="34" charset="0"/>
                <a:cs typeface="Arial" panose="020B0604020202020204" pitchFamily="34" charset="0"/>
              </a:rPr>
              <a:t>Overview of Production Technologies: </a:t>
            </a:r>
          </a:p>
          <a:p>
            <a:r>
              <a:rPr lang="en-US" sz="1600" b="1" kern="0">
                <a:latin typeface="Arial" panose="020B0604020202020204" pitchFamily="34" charset="0"/>
                <a:cs typeface="Arial" panose="020B0604020202020204" pitchFamily="34" charset="0"/>
              </a:rPr>
              <a:t>Water Soluble Calcium Nitrate (</a:t>
            </a:r>
            <a:r>
              <a:rPr lang="it-IT" sz="1600" b="1" kern="0">
                <a:latin typeface="Arial" panose="020B0604020202020204" pitchFamily="34" charset="0"/>
                <a:cs typeface="Arial" panose="020B0604020202020204" pitchFamily="34" charset="0"/>
              </a:rPr>
              <a:t>15.5-0-0-19)</a:t>
            </a:r>
            <a:r>
              <a:rPr lang="en-US" sz="1600" b="1" kern="0">
                <a:latin typeface="Arial" panose="020B0604020202020204" pitchFamily="34" charset="0"/>
                <a:cs typeface="Arial" panose="020B0604020202020204" pitchFamily="34" charset="0"/>
              </a:rPr>
              <a:t> </a:t>
            </a:r>
            <a:endParaRPr lang="en-IN" sz="1600" b="1" kern="0" dirty="0">
              <a:latin typeface="Arial" panose="020B0604020202020204" pitchFamily="34" charset="0"/>
              <a:cs typeface="Arial" panose="020B0604020202020204" pitchFamily="34" charset="0"/>
            </a:endParaRPr>
          </a:p>
        </p:txBody>
      </p:sp>
      <p:sp>
        <p:nvSpPr>
          <p:cNvPr id="134" name="Rectangle: Rounded Corners 133">
            <a:extLst>
              <a:ext uri="{FF2B5EF4-FFF2-40B4-BE49-F238E27FC236}">
                <a16:creationId xmlns:a16="http://schemas.microsoft.com/office/drawing/2014/main" id="{23B6A1AE-72F9-4C54-87E9-D2083D896F8E}"/>
              </a:ext>
            </a:extLst>
          </p:cNvPr>
          <p:cNvSpPr/>
          <p:nvPr/>
        </p:nvSpPr>
        <p:spPr>
          <a:xfrm>
            <a:off x="515151" y="730740"/>
            <a:ext cx="133209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Rock Phosphate</a:t>
            </a:r>
            <a:endParaRPr lang="en-IN" sz="1200" dirty="0"/>
          </a:p>
        </p:txBody>
      </p:sp>
      <p:sp>
        <p:nvSpPr>
          <p:cNvPr id="135" name="Rectangle: Rounded Corners 134">
            <a:extLst>
              <a:ext uri="{FF2B5EF4-FFF2-40B4-BE49-F238E27FC236}">
                <a16:creationId xmlns:a16="http://schemas.microsoft.com/office/drawing/2014/main" id="{7C771148-8A2C-4623-A722-EF41F587CEAF}"/>
              </a:ext>
            </a:extLst>
          </p:cNvPr>
          <p:cNvSpPr/>
          <p:nvPr/>
        </p:nvSpPr>
        <p:spPr>
          <a:xfrm>
            <a:off x="521417" y="1500632"/>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Nitric Acid</a:t>
            </a:r>
            <a:endParaRPr lang="en-IN" sz="1200" dirty="0"/>
          </a:p>
        </p:txBody>
      </p:sp>
      <p:cxnSp>
        <p:nvCxnSpPr>
          <p:cNvPr id="136" name="Straight Arrow Connector 135">
            <a:extLst>
              <a:ext uri="{FF2B5EF4-FFF2-40B4-BE49-F238E27FC236}">
                <a16:creationId xmlns:a16="http://schemas.microsoft.com/office/drawing/2014/main" id="{DEC9127E-024D-4BB9-919A-503D3137217A}"/>
              </a:ext>
            </a:extLst>
          </p:cNvPr>
          <p:cNvCxnSpPr>
            <a:cxnSpLocks/>
          </p:cNvCxnSpPr>
          <p:nvPr/>
        </p:nvCxnSpPr>
        <p:spPr>
          <a:xfrm>
            <a:off x="1794352" y="1752877"/>
            <a:ext cx="429903" cy="1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5FE40EE-FD7C-410C-BF8E-9141DED4813D}"/>
              </a:ext>
            </a:extLst>
          </p:cNvPr>
          <p:cNvCxnSpPr>
            <a:cxnSpLocks/>
            <a:stCxn id="134" idx="3"/>
          </p:cNvCxnSpPr>
          <p:nvPr/>
        </p:nvCxnSpPr>
        <p:spPr>
          <a:xfrm flipV="1">
            <a:off x="1847241" y="966910"/>
            <a:ext cx="1231899" cy="17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Rectangle: Rounded Corners 137">
            <a:extLst>
              <a:ext uri="{FF2B5EF4-FFF2-40B4-BE49-F238E27FC236}">
                <a16:creationId xmlns:a16="http://schemas.microsoft.com/office/drawing/2014/main" id="{766975A9-0C40-4AF1-A7BE-1E85FFF2B261}"/>
              </a:ext>
            </a:extLst>
          </p:cNvPr>
          <p:cNvSpPr/>
          <p:nvPr/>
        </p:nvSpPr>
        <p:spPr>
          <a:xfrm>
            <a:off x="2407366" y="1447801"/>
            <a:ext cx="1308100" cy="5080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Nitro Phosphoric Acid </a:t>
            </a:r>
            <a:endParaRPr lang="en-IN" sz="1200" dirty="0"/>
          </a:p>
        </p:txBody>
      </p:sp>
      <p:sp>
        <p:nvSpPr>
          <p:cNvPr id="139" name="Rectangle: Rounded Corners 138">
            <a:extLst>
              <a:ext uri="{FF2B5EF4-FFF2-40B4-BE49-F238E27FC236}">
                <a16:creationId xmlns:a16="http://schemas.microsoft.com/office/drawing/2014/main" id="{4508AECB-88D5-46D1-8E6F-E08FAE09B56C}"/>
              </a:ext>
            </a:extLst>
          </p:cNvPr>
          <p:cNvSpPr/>
          <p:nvPr/>
        </p:nvSpPr>
        <p:spPr>
          <a:xfrm>
            <a:off x="2402126" y="3157230"/>
            <a:ext cx="1308100" cy="553352"/>
          </a:xfrm>
          <a:prstGeom prst="roundRect">
            <a:avLst>
              <a:gd name="adj" fmla="val 21194"/>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Calcium Ammonium Nitrate </a:t>
            </a:r>
            <a:endParaRPr lang="en-IN" sz="1200" dirty="0"/>
          </a:p>
        </p:txBody>
      </p:sp>
      <p:cxnSp>
        <p:nvCxnSpPr>
          <p:cNvPr id="140" name="Straight Arrow Connector 139">
            <a:extLst>
              <a:ext uri="{FF2B5EF4-FFF2-40B4-BE49-F238E27FC236}">
                <a16:creationId xmlns:a16="http://schemas.microsoft.com/office/drawing/2014/main" id="{AC545ABE-5E36-4DE2-83C3-893A4EA450D7}"/>
              </a:ext>
            </a:extLst>
          </p:cNvPr>
          <p:cNvCxnSpPr>
            <a:cxnSpLocks/>
            <a:endCxn id="138" idx="0"/>
          </p:cNvCxnSpPr>
          <p:nvPr/>
        </p:nvCxnSpPr>
        <p:spPr>
          <a:xfrm>
            <a:off x="3061416" y="954089"/>
            <a:ext cx="0" cy="493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1" name="Rectangle: Rounded Corners 140">
            <a:extLst>
              <a:ext uri="{FF2B5EF4-FFF2-40B4-BE49-F238E27FC236}">
                <a16:creationId xmlns:a16="http://schemas.microsoft.com/office/drawing/2014/main" id="{328D2653-77AA-4306-AEC3-513ECF80FCBB}"/>
              </a:ext>
            </a:extLst>
          </p:cNvPr>
          <p:cNvSpPr/>
          <p:nvPr/>
        </p:nvSpPr>
        <p:spPr>
          <a:xfrm>
            <a:off x="6758406" y="1447800"/>
            <a:ext cx="1847173" cy="493712"/>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Calcium Nitrate Storage in dried form</a:t>
            </a:r>
            <a:endParaRPr lang="en-IN" sz="1200" dirty="0"/>
          </a:p>
        </p:txBody>
      </p:sp>
      <p:cxnSp>
        <p:nvCxnSpPr>
          <p:cNvPr id="142" name="Straight Arrow Connector 141">
            <a:extLst>
              <a:ext uri="{FF2B5EF4-FFF2-40B4-BE49-F238E27FC236}">
                <a16:creationId xmlns:a16="http://schemas.microsoft.com/office/drawing/2014/main" id="{7374B211-45E3-4541-AC56-721EBC4399DE}"/>
              </a:ext>
            </a:extLst>
          </p:cNvPr>
          <p:cNvCxnSpPr>
            <a:cxnSpLocks/>
            <a:stCxn id="138" idx="2"/>
            <a:endCxn id="139" idx="0"/>
          </p:cNvCxnSpPr>
          <p:nvPr/>
        </p:nvCxnSpPr>
        <p:spPr>
          <a:xfrm flipH="1">
            <a:off x="3056176" y="1955801"/>
            <a:ext cx="5240" cy="1201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60916490-3232-4371-8DAE-8AE049B7B6BC}"/>
              </a:ext>
            </a:extLst>
          </p:cNvPr>
          <p:cNvCxnSpPr>
            <a:cxnSpLocks/>
            <a:stCxn id="138" idx="3"/>
            <a:endCxn id="149" idx="1"/>
          </p:cNvCxnSpPr>
          <p:nvPr/>
        </p:nvCxnSpPr>
        <p:spPr>
          <a:xfrm flipV="1">
            <a:off x="3715466" y="1701800"/>
            <a:ext cx="85653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Rectangle: Folded Corner 144">
            <a:extLst>
              <a:ext uri="{FF2B5EF4-FFF2-40B4-BE49-F238E27FC236}">
                <a16:creationId xmlns:a16="http://schemas.microsoft.com/office/drawing/2014/main" id="{40E4A458-0980-4196-86F4-BEEB4CF831A2}"/>
              </a:ext>
            </a:extLst>
          </p:cNvPr>
          <p:cNvSpPr/>
          <p:nvPr/>
        </p:nvSpPr>
        <p:spPr>
          <a:xfrm>
            <a:off x="97687" y="3832250"/>
            <a:ext cx="8507892" cy="2971285"/>
          </a:xfrm>
          <a:prstGeom prst="foldedCorner">
            <a:avLst>
              <a:gd name="adj" fmla="val 3746"/>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The integrated process starts with the dissolution of the rock phosphate in nitric acid following the reaction.</a:t>
            </a:r>
          </a:p>
          <a:p>
            <a:pPr>
              <a:lnSpc>
                <a:spcPct val="150000"/>
              </a:lnSpc>
              <a:spcAft>
                <a:spcPts val="800"/>
              </a:spcAft>
            </a:pPr>
            <a:r>
              <a:rPr lang="it-IT" sz="1050" dirty="0">
                <a:solidFill>
                  <a:prstClr val="black"/>
                </a:solidFill>
                <a:latin typeface="Verdana" panose="020B0604030504040204" pitchFamily="34" charset="0"/>
                <a:ea typeface="Verdana" panose="020B0604030504040204" pitchFamily="34" charset="0"/>
                <a:cs typeface="Verdana" panose="020B0604030504040204" pitchFamily="34" charset="0"/>
              </a:rPr>
              <a:t>		</a:t>
            </a:r>
            <a:r>
              <a:rPr lang="en-IN" sz="1050" dirty="0">
                <a:effectLst/>
                <a:latin typeface="Calibri" panose="020F0502020204030204" pitchFamily="34" charset="0"/>
                <a:ea typeface="Calibri" panose="020F0502020204030204" pitchFamily="34" charset="0"/>
                <a:cs typeface="Times New Roman" panose="02020603050405020304" pitchFamily="18" charset="0"/>
              </a:rPr>
              <a:t> </a:t>
            </a:r>
            <a:r>
              <a:rPr lang="en-IN" sz="105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Ca</a:t>
            </a:r>
            <a:r>
              <a:rPr lang="en-IN" sz="1050" b="1" baseline="-250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5</a:t>
            </a:r>
            <a:r>
              <a:rPr lang="en-IN" sz="105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F(PO</a:t>
            </a:r>
            <a:r>
              <a:rPr lang="en-IN" sz="1050" b="1" baseline="-250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4</a:t>
            </a:r>
            <a:r>
              <a:rPr lang="en-IN" sz="105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a:t>
            </a:r>
            <a:r>
              <a:rPr lang="en-IN" sz="1050" b="1" baseline="-250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3</a:t>
            </a:r>
            <a:r>
              <a:rPr lang="en-IN" sz="105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+ 10HNO</a:t>
            </a:r>
            <a:r>
              <a:rPr lang="en-IN" sz="1050" b="1" baseline="-250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3</a:t>
            </a:r>
            <a:r>
              <a:rPr lang="en-IN" sz="105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3H</a:t>
            </a:r>
            <a:r>
              <a:rPr lang="en-IN" sz="1050" b="1" baseline="-250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3</a:t>
            </a:r>
            <a:r>
              <a:rPr lang="en-IN" sz="105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PO</a:t>
            </a:r>
            <a:r>
              <a:rPr lang="en-IN" sz="1050" b="1" baseline="-250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4</a:t>
            </a:r>
            <a:r>
              <a:rPr lang="en-IN" sz="105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+ 5Ca(NO</a:t>
            </a:r>
            <a:r>
              <a:rPr lang="en-IN" sz="1050" b="1" baseline="-250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3</a:t>
            </a:r>
            <a:r>
              <a:rPr lang="en-IN" sz="105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a:t>
            </a:r>
            <a:r>
              <a:rPr lang="en-IN" sz="1050" b="1" baseline="-250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2</a:t>
            </a:r>
            <a:r>
              <a:rPr lang="en-IN" sz="105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 HF</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Depending on the rock phosphate, different amounts of volatile chemicals such as carbon dioxide (CO2), nitrous gases (NOX), and hydrogen fluoride (HF) may be released. There are too many calcium ions in the mother liquor to ensure the synthesis of plant-available P2O5. As a result, the solution is cooled so that calcium nitrate tetrahydrate (CNTH) crystallises after the process.</a:t>
            </a:r>
          </a:p>
          <a:p>
            <a:pPr algn="just">
              <a:lnSpc>
                <a:spcPct val="150000"/>
              </a:lnSpc>
              <a:defRPr/>
            </a:pPr>
            <a:r>
              <a:rPr lang="en-IN" sz="1050" b="1" dirty="0">
                <a:solidFill>
                  <a:prstClr val="black"/>
                </a:solidFill>
                <a:effectLst/>
                <a:latin typeface="Verdana" panose="020B0604030504040204" pitchFamily="34" charset="0"/>
                <a:ea typeface="Verdana" panose="020B0604030504040204" pitchFamily="34" charset="0"/>
                <a:cs typeface="Times New Roman" panose="02020603050405020304" pitchFamily="18" charset="0"/>
              </a:rPr>
              <a:t>		</a:t>
            </a:r>
            <a:r>
              <a:rPr lang="en-IN" sz="100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H</a:t>
            </a:r>
            <a:r>
              <a:rPr lang="en-IN" sz="1000" b="1" baseline="-250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3</a:t>
            </a:r>
            <a:r>
              <a:rPr lang="en-IN" sz="100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PO</a:t>
            </a:r>
            <a:r>
              <a:rPr lang="en-IN" sz="1000" b="1" baseline="-250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4</a:t>
            </a:r>
            <a:r>
              <a:rPr lang="en-IN" sz="100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 HNO</a:t>
            </a:r>
            <a:r>
              <a:rPr lang="en-IN" sz="1000" b="1" baseline="-250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3</a:t>
            </a:r>
            <a:r>
              <a:rPr lang="en-IN" sz="100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 Ca(NO</a:t>
            </a:r>
            <a:r>
              <a:rPr lang="en-IN" sz="1000" b="1" baseline="-250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3</a:t>
            </a:r>
            <a:r>
              <a:rPr lang="en-IN" sz="100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a:t>
            </a:r>
            <a:r>
              <a:rPr lang="en-IN" sz="1000" b="1" baseline="-250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2</a:t>
            </a:r>
            <a:r>
              <a:rPr lang="en-IN" sz="100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+ 4H</a:t>
            </a:r>
            <a:r>
              <a:rPr lang="en-IN" sz="1000" b="1" baseline="-250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2</a:t>
            </a:r>
            <a:r>
              <a:rPr lang="en-IN" sz="100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O H</a:t>
            </a:r>
            <a:r>
              <a:rPr lang="en-IN" sz="1000" b="1" baseline="-250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3</a:t>
            </a:r>
            <a:r>
              <a:rPr lang="en-IN" sz="100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PO</a:t>
            </a:r>
            <a:r>
              <a:rPr lang="en-IN" sz="1000" b="1" baseline="-250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4</a:t>
            </a:r>
            <a:r>
              <a:rPr lang="en-IN" sz="100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 HNO</a:t>
            </a:r>
            <a:r>
              <a:rPr lang="en-IN" sz="1000" b="1" baseline="-250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3</a:t>
            </a:r>
            <a:r>
              <a:rPr lang="en-IN" sz="100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 Ca(NO</a:t>
            </a:r>
            <a:r>
              <a:rPr lang="en-IN" sz="1000" b="1" baseline="-250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3</a:t>
            </a:r>
            <a:r>
              <a:rPr lang="en-IN" sz="100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a:t>
            </a:r>
            <a:r>
              <a:rPr lang="en-IN" sz="1000" b="1" baseline="-250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2</a:t>
            </a:r>
            <a:r>
              <a:rPr lang="en-IN" sz="100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.4H</a:t>
            </a:r>
            <a:r>
              <a:rPr lang="en-IN" sz="1000" b="1" baseline="-250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2</a:t>
            </a:r>
            <a:r>
              <a:rPr lang="en-IN" sz="1000" b="1"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O</a:t>
            </a:r>
          </a:p>
          <a:p>
            <a:pPr marL="228600" indent="-228600" algn="just">
              <a:lnSpc>
                <a:spcPct val="150000"/>
              </a:lnSpc>
              <a:spcAft>
                <a:spcPts val="800"/>
              </a:spcAft>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rPr>
              <a:t>Filtration can remove the phosphoric acid solution, leftover calcium nitrate, and nitric acid, known as nitrophosphoric acid, from the CNTH crystals. The nitrophosphoric acid is subsequently neutralised with ammonia, mixed with potassium/magnesium salts, sulphate, and/or micronutrients, and transformed into solid compound fertilisers including nitrate in a rotary granulation drum, fluidized bed, prilling tower, or pug-mill.</a:t>
            </a:r>
          </a:p>
        </p:txBody>
      </p:sp>
      <p:sp>
        <p:nvSpPr>
          <p:cNvPr id="147" name="Footer Placeholder 2">
            <a:extLst>
              <a:ext uri="{FF2B5EF4-FFF2-40B4-BE49-F238E27FC236}">
                <a16:creationId xmlns:a16="http://schemas.microsoft.com/office/drawing/2014/main" id="{687E8899-78C4-45C0-980B-1150E787565C}"/>
              </a:ext>
            </a:extLst>
          </p:cNvPr>
          <p:cNvSpPr txBox="1">
            <a:spLocks/>
          </p:cNvSpPr>
          <p:nvPr/>
        </p:nvSpPr>
        <p:spPr>
          <a:xfrm>
            <a:off x="219862" y="6670545"/>
            <a:ext cx="628650" cy="92333"/>
          </a:xfrm>
          <a:prstGeom prst="rect">
            <a:avLst/>
          </a:prstGeom>
        </p:spPr>
        <p:txBody>
          <a:bodyPr wrap="square" lIns="0" tIns="0" rIns="0" bIns="0">
            <a:spAutoFit/>
          </a:bodyPr>
          <a:lstStyle>
            <a:defPPr>
              <a:defRPr lang="en-US"/>
            </a:defPPr>
            <a:lvl1pPr marL="0" algn="l" defTabSz="914400" rtl="0" eaLnBrk="1" latinLnBrk="0" hangingPunct="1">
              <a:defRPr sz="600" b="0" i="0" kern="1200">
                <a:solidFill>
                  <a:schemeClr val="bg1"/>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100"/>
              </a:spcBef>
            </a:pPr>
            <a:r>
              <a:rPr lang="en-IN" dirty="0"/>
              <a:t>©</a:t>
            </a:r>
            <a:r>
              <a:rPr lang="en-IN" spc="-50" dirty="0"/>
              <a:t> </a:t>
            </a:r>
            <a:r>
              <a:rPr lang="en-IN" spc="-5" dirty="0"/>
              <a:t>ChemAnalyst</a:t>
            </a:r>
          </a:p>
        </p:txBody>
      </p:sp>
      <p:sp>
        <p:nvSpPr>
          <p:cNvPr id="149" name="Rectangle: Rounded Corners 148">
            <a:extLst>
              <a:ext uri="{FF2B5EF4-FFF2-40B4-BE49-F238E27FC236}">
                <a16:creationId xmlns:a16="http://schemas.microsoft.com/office/drawing/2014/main" id="{4D7C097C-D517-4EBA-9184-4FFC408E5790}"/>
              </a:ext>
            </a:extLst>
          </p:cNvPr>
          <p:cNvSpPr/>
          <p:nvPr/>
        </p:nvSpPr>
        <p:spPr>
          <a:xfrm>
            <a:off x="4572000" y="1447800"/>
            <a:ext cx="1329872" cy="508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Calcium Nitrate </a:t>
            </a:r>
            <a:endParaRPr lang="en-IN" sz="1200" dirty="0"/>
          </a:p>
        </p:txBody>
      </p:sp>
      <p:cxnSp>
        <p:nvCxnSpPr>
          <p:cNvPr id="152" name="Straight Arrow Connector 151">
            <a:extLst>
              <a:ext uri="{FF2B5EF4-FFF2-40B4-BE49-F238E27FC236}">
                <a16:creationId xmlns:a16="http://schemas.microsoft.com/office/drawing/2014/main" id="{A5F1B979-18C0-47D1-A03D-5DB14793F5FC}"/>
              </a:ext>
            </a:extLst>
          </p:cNvPr>
          <p:cNvCxnSpPr>
            <a:cxnSpLocks/>
            <a:stCxn id="149" idx="3"/>
            <a:endCxn id="141" idx="1"/>
          </p:cNvCxnSpPr>
          <p:nvPr/>
        </p:nvCxnSpPr>
        <p:spPr>
          <a:xfrm flipV="1">
            <a:off x="5901872" y="1694656"/>
            <a:ext cx="856534" cy="7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3" name="Rectangle: Rounded Corners 152">
            <a:extLst>
              <a:ext uri="{FF2B5EF4-FFF2-40B4-BE49-F238E27FC236}">
                <a16:creationId xmlns:a16="http://schemas.microsoft.com/office/drawing/2014/main" id="{B9594361-98A6-4FA2-BBFF-8DA4ABB53B65}"/>
              </a:ext>
            </a:extLst>
          </p:cNvPr>
          <p:cNvSpPr/>
          <p:nvPr/>
        </p:nvSpPr>
        <p:spPr>
          <a:xfrm>
            <a:off x="512580" y="730739"/>
            <a:ext cx="133209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Rock Phosphate</a:t>
            </a:r>
            <a:endParaRPr lang="en-IN" sz="1200" dirty="0"/>
          </a:p>
        </p:txBody>
      </p:sp>
      <p:sp>
        <p:nvSpPr>
          <p:cNvPr id="154" name="Rectangle: Rounded Corners 153">
            <a:extLst>
              <a:ext uri="{FF2B5EF4-FFF2-40B4-BE49-F238E27FC236}">
                <a16:creationId xmlns:a16="http://schemas.microsoft.com/office/drawing/2014/main" id="{5A4CA7C1-50C6-481A-8D84-7D90BB67357A}"/>
              </a:ext>
            </a:extLst>
          </p:cNvPr>
          <p:cNvSpPr/>
          <p:nvPr/>
        </p:nvSpPr>
        <p:spPr>
          <a:xfrm>
            <a:off x="518846" y="1500631"/>
            <a:ext cx="1308100" cy="50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Nitric Acid</a:t>
            </a:r>
            <a:endParaRPr lang="en-IN" sz="1200" dirty="0"/>
          </a:p>
        </p:txBody>
      </p:sp>
      <p:cxnSp>
        <p:nvCxnSpPr>
          <p:cNvPr id="155" name="Straight Arrow Connector 154">
            <a:extLst>
              <a:ext uri="{FF2B5EF4-FFF2-40B4-BE49-F238E27FC236}">
                <a16:creationId xmlns:a16="http://schemas.microsoft.com/office/drawing/2014/main" id="{77CB1A86-D936-478F-8C40-EA7F14FD9D42}"/>
              </a:ext>
            </a:extLst>
          </p:cNvPr>
          <p:cNvCxnSpPr>
            <a:cxnSpLocks/>
          </p:cNvCxnSpPr>
          <p:nvPr/>
        </p:nvCxnSpPr>
        <p:spPr>
          <a:xfrm>
            <a:off x="1791781" y="1752876"/>
            <a:ext cx="429903" cy="1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EC6D23B8-52E2-4B74-8804-0125F7E918C5}"/>
              </a:ext>
            </a:extLst>
          </p:cNvPr>
          <p:cNvCxnSpPr>
            <a:cxnSpLocks/>
            <a:stCxn id="153" idx="3"/>
          </p:cNvCxnSpPr>
          <p:nvPr/>
        </p:nvCxnSpPr>
        <p:spPr>
          <a:xfrm flipV="1">
            <a:off x="1844670" y="966909"/>
            <a:ext cx="1231899" cy="17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Rectangle: Rounded Corners 156">
            <a:extLst>
              <a:ext uri="{FF2B5EF4-FFF2-40B4-BE49-F238E27FC236}">
                <a16:creationId xmlns:a16="http://schemas.microsoft.com/office/drawing/2014/main" id="{5AF34F9D-A26F-42FC-8150-566C82255654}"/>
              </a:ext>
            </a:extLst>
          </p:cNvPr>
          <p:cNvSpPr/>
          <p:nvPr/>
        </p:nvSpPr>
        <p:spPr>
          <a:xfrm>
            <a:off x="2404795" y="1447800"/>
            <a:ext cx="1308100" cy="50800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Nitro Phosphoric Acid </a:t>
            </a:r>
            <a:endParaRPr lang="en-IN" sz="1200" dirty="0"/>
          </a:p>
        </p:txBody>
      </p:sp>
      <p:sp>
        <p:nvSpPr>
          <p:cNvPr id="158" name="Rectangle: Rounded Corners 157">
            <a:extLst>
              <a:ext uri="{FF2B5EF4-FFF2-40B4-BE49-F238E27FC236}">
                <a16:creationId xmlns:a16="http://schemas.microsoft.com/office/drawing/2014/main" id="{1A5CF843-9432-4E65-B99B-E51A3B16FB28}"/>
              </a:ext>
            </a:extLst>
          </p:cNvPr>
          <p:cNvSpPr/>
          <p:nvPr/>
        </p:nvSpPr>
        <p:spPr>
          <a:xfrm>
            <a:off x="4446798" y="2365765"/>
            <a:ext cx="1417765" cy="48563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Ammonia</a:t>
            </a:r>
            <a:endParaRPr lang="en-IN" sz="1200" dirty="0"/>
          </a:p>
        </p:txBody>
      </p:sp>
      <p:cxnSp>
        <p:nvCxnSpPr>
          <p:cNvPr id="159" name="Straight Arrow Connector 158">
            <a:extLst>
              <a:ext uri="{FF2B5EF4-FFF2-40B4-BE49-F238E27FC236}">
                <a16:creationId xmlns:a16="http://schemas.microsoft.com/office/drawing/2014/main" id="{6662AEDE-8DC3-415C-9B21-0504BF18E7E5}"/>
              </a:ext>
            </a:extLst>
          </p:cNvPr>
          <p:cNvCxnSpPr>
            <a:cxnSpLocks/>
          </p:cNvCxnSpPr>
          <p:nvPr/>
        </p:nvCxnSpPr>
        <p:spPr>
          <a:xfrm flipH="1" flipV="1">
            <a:off x="3061416" y="2608127"/>
            <a:ext cx="1385382" cy="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13B113BB-9F82-1293-5724-14955938E7C0}"/>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44</a:t>
            </a:fld>
            <a:endParaRPr lang="en-IN" dirty="0"/>
          </a:p>
        </p:txBody>
      </p:sp>
    </p:spTree>
    <p:extLst>
      <p:ext uri="{BB962C8B-B14F-4D97-AF65-F5344CB8AC3E}">
        <p14:creationId xmlns:p14="http://schemas.microsoft.com/office/powerpoint/2010/main" val="3563811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0A7C7EF-0847-4625-B64D-ECC6C2215920}"/>
              </a:ext>
            </a:extLst>
          </p:cNvPr>
          <p:cNvGraphicFramePr>
            <a:graphicFrameLocks noGrp="1"/>
          </p:cNvGraphicFramePr>
          <p:nvPr>
            <p:extLst>
              <p:ext uri="{D42A27DB-BD31-4B8C-83A1-F6EECF244321}">
                <p14:modId xmlns:p14="http://schemas.microsoft.com/office/powerpoint/2010/main" val="560953872"/>
              </p:ext>
            </p:extLst>
          </p:nvPr>
        </p:nvGraphicFramePr>
        <p:xfrm>
          <a:off x="200826" y="593759"/>
          <a:ext cx="8714574" cy="5987608"/>
        </p:xfrm>
        <a:graphic>
          <a:graphicData uri="http://schemas.openxmlformats.org/drawingml/2006/table">
            <a:tbl>
              <a:tblPr firstRow="1" bandRow="1">
                <a:tableStyleId>{5C22544A-7EE6-4342-B048-85BDC9FD1C3A}</a:tableStyleId>
              </a:tblPr>
              <a:tblGrid>
                <a:gridCol w="2904858">
                  <a:extLst>
                    <a:ext uri="{9D8B030D-6E8A-4147-A177-3AD203B41FA5}">
                      <a16:colId xmlns:a16="http://schemas.microsoft.com/office/drawing/2014/main" val="661055376"/>
                    </a:ext>
                  </a:extLst>
                </a:gridCol>
                <a:gridCol w="2904858">
                  <a:extLst>
                    <a:ext uri="{9D8B030D-6E8A-4147-A177-3AD203B41FA5}">
                      <a16:colId xmlns:a16="http://schemas.microsoft.com/office/drawing/2014/main" val="2240988958"/>
                    </a:ext>
                  </a:extLst>
                </a:gridCol>
                <a:gridCol w="2904858">
                  <a:extLst>
                    <a:ext uri="{9D8B030D-6E8A-4147-A177-3AD203B41FA5}">
                      <a16:colId xmlns:a16="http://schemas.microsoft.com/office/drawing/2014/main" val="3727678078"/>
                    </a:ext>
                  </a:extLst>
                </a:gridCol>
              </a:tblGrid>
              <a:tr h="338519">
                <a:tc>
                  <a:txBody>
                    <a:bodyPr/>
                    <a:lstStyle/>
                    <a:p>
                      <a:pPr algn="ctr"/>
                      <a:r>
                        <a:rPr lang="en-US" sz="1000" dirty="0">
                          <a:latin typeface="Verdana" panose="020B0604030504040204" pitchFamily="34" charset="0"/>
                          <a:ea typeface="Verdana" panose="020B0604030504040204" pitchFamily="34" charset="0"/>
                        </a:rPr>
                        <a:t>Technology Licensing Company</a:t>
                      </a:r>
                      <a:endParaRPr lang="en-IN" sz="1000" dirty="0">
                        <a:latin typeface="Verdana" panose="020B0604030504040204" pitchFamily="34" charset="0"/>
                        <a:ea typeface="Verdana" panose="020B0604030504040204" pitchFamily="34" charset="0"/>
                      </a:endParaRPr>
                    </a:p>
                  </a:txBody>
                  <a:tcPr anchor="ctr"/>
                </a:tc>
                <a:tc>
                  <a:txBody>
                    <a:bodyPr/>
                    <a:lstStyle/>
                    <a:p>
                      <a:pPr marL="0" algn="ctr" defTabSz="914400" rtl="0" eaLnBrk="1" latinLnBrk="0" hangingPunct="1"/>
                      <a:r>
                        <a:rPr lang="en-US" sz="1000" b="1" kern="1200" dirty="0">
                          <a:solidFill>
                            <a:schemeClr val="lt1"/>
                          </a:solidFill>
                          <a:latin typeface="Verdana" panose="020B0604030504040204" pitchFamily="34" charset="0"/>
                          <a:ea typeface="Verdana" panose="020B0604030504040204" pitchFamily="34" charset="0"/>
                          <a:cs typeface="+mn-cs"/>
                        </a:rPr>
                        <a:t>Trademark/Patented Technology</a:t>
                      </a:r>
                      <a:endParaRPr lang="en-IN" sz="1000" b="1" kern="1200" dirty="0">
                        <a:solidFill>
                          <a:schemeClr val="lt1"/>
                        </a:solidFill>
                        <a:latin typeface="Verdana" panose="020B0604030504040204" pitchFamily="34" charset="0"/>
                        <a:ea typeface="Verdana" panose="020B0604030504040204" pitchFamily="34" charset="0"/>
                        <a:cs typeface="+mn-cs"/>
                      </a:endParaRPr>
                    </a:p>
                  </a:txBody>
                  <a:tcPr anchor="ctr"/>
                </a:tc>
                <a:tc>
                  <a:txBody>
                    <a:bodyPr/>
                    <a:lstStyle/>
                    <a:p>
                      <a:pPr marL="0" algn="ctr" defTabSz="914400" rtl="0" eaLnBrk="1" latinLnBrk="0" hangingPunct="1"/>
                      <a:r>
                        <a:rPr lang="en-US" sz="1000" b="1" kern="1200" dirty="0">
                          <a:solidFill>
                            <a:schemeClr val="lt1"/>
                          </a:solidFill>
                          <a:latin typeface="Verdana" panose="020B0604030504040204" pitchFamily="34" charset="0"/>
                          <a:ea typeface="Verdana" panose="020B0604030504040204" pitchFamily="34" charset="0"/>
                          <a:cs typeface="+mn-cs"/>
                        </a:rPr>
                        <a:t>Project Credentials</a:t>
                      </a:r>
                      <a:endParaRPr lang="en-IN" sz="1000" b="1" kern="1200" dirty="0">
                        <a:solidFill>
                          <a:schemeClr val="lt1"/>
                        </a:solidFill>
                        <a:latin typeface="Verdana" panose="020B0604030504040204" pitchFamily="34" charset="0"/>
                        <a:ea typeface="Verdana" panose="020B0604030504040204" pitchFamily="34" charset="0"/>
                        <a:cs typeface="+mn-cs"/>
                      </a:endParaRPr>
                    </a:p>
                  </a:txBody>
                  <a:tcPr anchor="ctr"/>
                </a:tc>
                <a:extLst>
                  <a:ext uri="{0D108BD9-81ED-4DB2-BD59-A6C34878D82A}">
                    <a16:rowId xmlns:a16="http://schemas.microsoft.com/office/drawing/2014/main" val="1239983378"/>
                  </a:ext>
                </a:extLst>
              </a:tr>
              <a:tr h="338519">
                <a:tc rowSpan="3">
                  <a:txBody>
                    <a:bodyPr/>
                    <a:lstStyle/>
                    <a:p>
                      <a:pPr algn="ctr" fontAlgn="ctr"/>
                      <a:r>
                        <a:rPr lang="en-IN" sz="1000" b="1" i="0" u="none" strike="noStrike" dirty="0">
                          <a:solidFill>
                            <a:srgbClr val="000000"/>
                          </a:solidFill>
                          <a:effectLst/>
                          <a:latin typeface="Verdana" panose="020B0604030504040204" pitchFamily="34" charset="0"/>
                          <a:ea typeface="Verdana" panose="020B0604030504040204" pitchFamily="34" charset="0"/>
                        </a:rPr>
                        <a:t>Veolia Environment S.A.</a:t>
                      </a:r>
                    </a:p>
                  </a:txBody>
                  <a:tcPr marL="0" marR="0" marT="0" marB="0" anchor="ct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b="1" i="0" u="none" strike="noStrike" dirty="0">
                          <a:solidFill>
                            <a:srgbClr val="000000"/>
                          </a:solidFill>
                          <a:effectLst/>
                          <a:latin typeface="Verdana" panose="020B0604030504040204" pitchFamily="34" charset="0"/>
                          <a:ea typeface="Verdana" panose="020B0604030504040204" pitchFamily="34" charset="0"/>
                        </a:rPr>
                        <a:t>Veolia's HPD® - Evaporation and Crystallization unit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i="0" u="none" strike="noStrike" dirty="0" err="1">
                          <a:solidFill>
                            <a:srgbClr val="000000"/>
                          </a:solidFill>
                          <a:effectLst/>
                          <a:latin typeface="Verdana" panose="020B0604030504040204" pitchFamily="34" charset="0"/>
                          <a:ea typeface="Verdana" panose="020B0604030504040204" pitchFamily="34" charset="0"/>
                        </a:rPr>
                        <a:t>Alkimia</a:t>
                      </a:r>
                      <a:r>
                        <a:rPr lang="en-US" sz="1000" b="1" i="0" u="none" strike="noStrike" dirty="0">
                          <a:solidFill>
                            <a:srgbClr val="000000"/>
                          </a:solidFill>
                          <a:effectLst/>
                          <a:latin typeface="Verdana" panose="020B0604030504040204" pitchFamily="34" charset="0"/>
                          <a:ea typeface="Verdana" panose="020B0604030504040204" pitchFamily="34" charset="0"/>
                        </a:rPr>
                        <a:t> Group, </a:t>
                      </a:r>
                      <a:r>
                        <a:rPr lang="en-US" sz="1000" b="1" i="0" u="none" strike="noStrike" dirty="0" err="1">
                          <a:solidFill>
                            <a:srgbClr val="000000"/>
                          </a:solidFill>
                          <a:effectLst/>
                          <a:latin typeface="Verdana" panose="020B0604030504040204" pitchFamily="34" charset="0"/>
                          <a:ea typeface="Verdana" panose="020B0604030504040204" pitchFamily="34" charset="0"/>
                        </a:rPr>
                        <a:t>tunisia</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anchor="ctr"/>
                </a:tc>
                <a:extLst>
                  <a:ext uri="{0D108BD9-81ED-4DB2-BD59-A6C34878D82A}">
                    <a16:rowId xmlns:a16="http://schemas.microsoft.com/office/drawing/2014/main" val="3041566759"/>
                  </a:ext>
                </a:extLst>
              </a:tr>
              <a:tr h="361704">
                <a:tc vMerge="1">
                  <a:txBody>
                    <a:bodyPr/>
                    <a:lstStyle/>
                    <a:p>
                      <a:pPr algn="ctr" fontAlgn="ctr"/>
                      <a:endParaRPr lang="en-IN" sz="1000" b="1" i="0" u="none" strike="noStrike" dirty="0">
                        <a:solidFill>
                          <a:schemeClr val="tx1"/>
                        </a:solidFill>
                        <a:effectLst/>
                        <a:latin typeface="Verdana" panose="020B0604030504040204" pitchFamily="34" charset="0"/>
                        <a:ea typeface="Verdana" panose="020B0604030504040204" pitchFamily="34" charset="0"/>
                      </a:endParaRPr>
                    </a:p>
                  </a:txBody>
                  <a:tcPr marL="0" marR="0" marT="0" marB="0" anchor="ctr"/>
                </a:tc>
                <a:tc vMerge="1">
                  <a:txBody>
                    <a:bodyPr/>
                    <a:lstStyle/>
                    <a:p>
                      <a:pPr marL="0" algn="ctr" defTabSz="914400" rtl="0" eaLnBrk="1" fontAlgn="ctr" latinLnBrk="0" hangingPunct="1"/>
                      <a:endParaRPr lang="en-IN" sz="1000" b="1" i="0" u="none" strike="noStrike" kern="1200" dirty="0">
                        <a:solidFill>
                          <a:srgbClr val="000000"/>
                        </a:solidFill>
                        <a:effectLst/>
                        <a:latin typeface="Verdana" panose="020B0604030504040204" pitchFamily="34" charset="0"/>
                        <a:ea typeface="Verdana" panose="020B0604030504040204" pitchFamily="34" charset="0"/>
                        <a:cs typeface="+mn-cs"/>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1" i="0" u="none" strike="noStrike" dirty="0">
                          <a:solidFill>
                            <a:srgbClr val="000000"/>
                          </a:solidFill>
                          <a:effectLst/>
                          <a:latin typeface="Verdana" panose="020B0604030504040204" pitchFamily="34" charset="0"/>
                          <a:ea typeface="Verdana" panose="020B0604030504040204" pitchFamily="34" charset="0"/>
                        </a:rPr>
                        <a:t>Intecsa Industrial</a:t>
                      </a:r>
                    </a:p>
                  </a:txBody>
                  <a:tcPr anchor="ctr"/>
                </a:tc>
                <a:extLst>
                  <a:ext uri="{0D108BD9-81ED-4DB2-BD59-A6C34878D82A}">
                    <a16:rowId xmlns:a16="http://schemas.microsoft.com/office/drawing/2014/main" val="2609628129"/>
                  </a:ext>
                </a:extLst>
              </a:tr>
              <a:tr h="394235">
                <a:tc vMerge="1">
                  <a:txBody>
                    <a:bodyPr/>
                    <a:lstStyle/>
                    <a:p>
                      <a:pPr algn="ctr" fontAlgn="ctr"/>
                      <a:endParaRPr lang="en-IN" sz="1000" b="1" i="0" u="none" strike="noStrike" dirty="0">
                        <a:solidFill>
                          <a:schemeClr val="tx1"/>
                        </a:solidFill>
                        <a:effectLst/>
                        <a:latin typeface="Verdana" panose="020B0604030504040204" pitchFamily="34" charset="0"/>
                        <a:ea typeface="Verdana" panose="020B0604030504040204" pitchFamily="34" charset="0"/>
                      </a:endParaRPr>
                    </a:p>
                  </a:txBody>
                  <a:tcPr marL="0" marR="0" marT="0" marB="0" anchor="ctr"/>
                </a:tc>
                <a:tc vMerge="1">
                  <a:txBody>
                    <a:bodyPr/>
                    <a:lstStyle/>
                    <a:p>
                      <a:pPr marL="0" algn="ctr" defTabSz="914400" rtl="0" eaLnBrk="1" fontAlgn="ctr" latinLnBrk="0" hangingPunct="1"/>
                      <a:endParaRPr lang="en-IN" sz="1000" b="1" i="0" u="none" strike="noStrike" kern="1200" dirty="0">
                        <a:solidFill>
                          <a:srgbClr val="000000"/>
                        </a:solidFill>
                        <a:effectLst/>
                        <a:latin typeface="Verdana" panose="020B0604030504040204" pitchFamily="34" charset="0"/>
                        <a:ea typeface="Verdana" panose="020B0604030504040204" pitchFamily="34" charset="0"/>
                        <a:cs typeface="+mn-cs"/>
                      </a:endParaRPr>
                    </a:p>
                  </a:txBody>
                  <a:tcPr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00" b="1" i="0" u="none" strike="noStrike" kern="1200" dirty="0">
                          <a:solidFill>
                            <a:srgbClr val="000000"/>
                          </a:solidFill>
                          <a:effectLst/>
                          <a:latin typeface="Verdana" panose="020B0604030504040204" pitchFamily="34" charset="0"/>
                          <a:ea typeface="Verdana" panose="020B0604030504040204" pitchFamily="34" charset="0"/>
                          <a:cs typeface="+mn-cs"/>
                        </a:rPr>
                        <a:t>Jacobs Engineering Group Inc.</a:t>
                      </a:r>
                    </a:p>
                  </a:txBody>
                  <a:tcPr anchor="ctr"/>
                </a:tc>
                <a:extLst>
                  <a:ext uri="{0D108BD9-81ED-4DB2-BD59-A6C34878D82A}">
                    <a16:rowId xmlns:a16="http://schemas.microsoft.com/office/drawing/2014/main" val="1629537431"/>
                  </a:ext>
                </a:extLst>
              </a:tr>
              <a:tr h="361704">
                <a:tc rowSpan="4">
                  <a:txBody>
                    <a:bodyPr/>
                    <a:lstStyle/>
                    <a:p>
                      <a:pPr algn="ctr" fontAlgn="ctr"/>
                      <a:r>
                        <a:rPr lang="en-IN" sz="1000" b="1" i="0" u="none" strike="noStrike" dirty="0">
                          <a:solidFill>
                            <a:schemeClr val="tx1"/>
                          </a:solidFill>
                          <a:effectLst/>
                          <a:latin typeface="Verdana" panose="020B0604030504040204" pitchFamily="34" charset="0"/>
                          <a:ea typeface="Verdana" panose="020B0604030504040204" pitchFamily="34" charset="0"/>
                        </a:rPr>
                        <a:t>KBR Inc.</a:t>
                      </a:r>
                    </a:p>
                  </a:txBody>
                  <a:tcPr marL="0" marR="0" marT="0" marB="0" anchor="ctr"/>
                </a:tc>
                <a:tc>
                  <a:txBody>
                    <a:bodyPr/>
                    <a:lstStyle/>
                    <a:p>
                      <a:pPr marL="0" algn="ctr" defTabSz="914400" rtl="0" eaLnBrk="1" fontAlgn="ctr" latinLnBrk="0" hangingPunct="1"/>
                      <a:r>
                        <a:rPr lang="en-US" sz="1000" b="1" i="0" u="none" strike="noStrike" kern="1200" dirty="0">
                          <a:solidFill>
                            <a:srgbClr val="000000"/>
                          </a:solidFill>
                          <a:effectLst/>
                          <a:latin typeface="Verdana" panose="020B0604030504040204" pitchFamily="34" charset="0"/>
                          <a:ea typeface="Verdana" panose="020B0604030504040204" pitchFamily="34" charset="0"/>
                          <a:cs typeface="+mn-cs"/>
                        </a:rPr>
                        <a:t>Draft tube Crystallization</a:t>
                      </a:r>
                      <a:endParaRPr lang="en-IN" sz="1000" b="1" i="0" u="none" strike="noStrike" kern="1200" dirty="0">
                        <a:solidFill>
                          <a:srgbClr val="000000"/>
                        </a:solidFill>
                        <a:effectLst/>
                        <a:latin typeface="Verdana" panose="020B0604030504040204" pitchFamily="34" charset="0"/>
                        <a:ea typeface="Verdana" panose="020B0604030504040204" pitchFamily="34" charset="0"/>
                        <a:cs typeface="+mn-cs"/>
                      </a:endParaRPr>
                    </a:p>
                  </a:txBody>
                  <a:tcPr anchor="ctr"/>
                </a:tc>
                <a:tc>
                  <a:txBody>
                    <a:bodyPr/>
                    <a:lstStyle/>
                    <a:p>
                      <a:pPr marL="0" algn="ctr" defTabSz="914400" rtl="0" eaLnBrk="1" fontAlgn="ctr" latinLnBrk="0" hangingPunct="1"/>
                      <a:r>
                        <a:rPr lang="en-US" sz="1000" b="1" i="0" u="none" strike="noStrike" kern="1200" dirty="0">
                          <a:solidFill>
                            <a:schemeClr val="tx1"/>
                          </a:solidFill>
                          <a:effectLst/>
                          <a:latin typeface="Verdana" panose="020B0604030504040204" pitchFamily="34" charset="0"/>
                          <a:ea typeface="Verdana" panose="020B0604030504040204" pitchFamily="34" charset="0"/>
                          <a:cs typeface="+mn-cs"/>
                        </a:rPr>
                        <a:t>RCF </a:t>
                      </a:r>
                      <a:endParaRPr lang="en-IN" sz="1000" b="1" i="0" u="none" strike="noStrike" kern="1200" dirty="0">
                        <a:solidFill>
                          <a:schemeClr val="tx1"/>
                        </a:solidFill>
                        <a:effectLst/>
                        <a:latin typeface="Verdana" panose="020B0604030504040204" pitchFamily="34" charset="0"/>
                        <a:ea typeface="Verdana" panose="020B0604030504040204" pitchFamily="34" charset="0"/>
                        <a:cs typeface="+mn-cs"/>
                      </a:endParaRPr>
                    </a:p>
                  </a:txBody>
                  <a:tcPr anchor="ctr"/>
                </a:tc>
                <a:extLst>
                  <a:ext uri="{0D108BD9-81ED-4DB2-BD59-A6C34878D82A}">
                    <a16:rowId xmlns:a16="http://schemas.microsoft.com/office/drawing/2014/main" val="2828329251"/>
                  </a:ext>
                </a:extLst>
              </a:tr>
              <a:tr h="394235">
                <a:tc vMerge="1">
                  <a:txBody>
                    <a:bodyPr/>
                    <a:lstStyle/>
                    <a:p>
                      <a:pPr algn="ctr" fontAlgn="ct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0" marR="0" marT="0" marB="0" anchor="ctr"/>
                </a:tc>
                <a:tc>
                  <a:txBody>
                    <a:bodyPr/>
                    <a:lstStyle/>
                    <a:p>
                      <a:pPr marL="0" algn="ctr" defTabSz="914400" rtl="0" eaLnBrk="1" latinLnBrk="0" hangingPunct="1"/>
                      <a:r>
                        <a:rPr lang="en-US" sz="1000" b="1" kern="1200" dirty="0">
                          <a:solidFill>
                            <a:schemeClr val="tx1"/>
                          </a:solidFill>
                          <a:latin typeface="Verdana" panose="020B0604030504040204" pitchFamily="34" charset="0"/>
                          <a:ea typeface="Verdana" panose="020B0604030504040204" pitchFamily="34" charset="0"/>
                          <a:cs typeface="+mn-cs"/>
                        </a:rPr>
                        <a:t>Flash cooling Crystallization</a:t>
                      </a:r>
                      <a:endParaRPr lang="en-IN" sz="1000" b="1" kern="1200" dirty="0">
                        <a:solidFill>
                          <a:schemeClr val="tx1"/>
                        </a:solidFill>
                        <a:latin typeface="Verdana" panose="020B0604030504040204" pitchFamily="34" charset="0"/>
                        <a:ea typeface="Verdana" panose="020B0604030504040204" pitchFamily="34" charset="0"/>
                        <a:cs typeface="+mn-cs"/>
                      </a:endParaRPr>
                    </a:p>
                  </a:txBody>
                  <a:tcPr anchor="ctr"/>
                </a:tc>
                <a:tc>
                  <a:txBody>
                    <a:bodyPr/>
                    <a:lstStyle/>
                    <a:p>
                      <a:pPr marL="0" algn="ctr" defTabSz="914400" rtl="0" eaLnBrk="1" latinLnBrk="0" hangingPunct="1"/>
                      <a:r>
                        <a:rPr lang="en-US" sz="1000" b="1" kern="1200" dirty="0" err="1">
                          <a:solidFill>
                            <a:schemeClr val="tx1"/>
                          </a:solidFill>
                          <a:latin typeface="Verdana" panose="020B0604030504040204" pitchFamily="34" charset="0"/>
                          <a:ea typeface="Verdana" panose="020B0604030504040204" pitchFamily="34" charset="0"/>
                          <a:cs typeface="+mn-cs"/>
                        </a:rPr>
                        <a:t>Matix</a:t>
                      </a:r>
                      <a:r>
                        <a:rPr lang="en-US" sz="1000" b="1" kern="1200" dirty="0">
                          <a:solidFill>
                            <a:schemeClr val="tx1"/>
                          </a:solidFill>
                          <a:latin typeface="Verdana" panose="020B0604030504040204" pitchFamily="34" charset="0"/>
                          <a:ea typeface="Verdana" panose="020B0604030504040204" pitchFamily="34" charset="0"/>
                          <a:cs typeface="+mn-cs"/>
                        </a:rPr>
                        <a:t> Fertilizers and Chemicals</a:t>
                      </a:r>
                      <a:endParaRPr lang="en-IN" sz="1000" b="1" kern="1200" dirty="0">
                        <a:solidFill>
                          <a:schemeClr val="tx1"/>
                        </a:solidFill>
                        <a:latin typeface="Verdana" panose="020B0604030504040204" pitchFamily="34" charset="0"/>
                        <a:ea typeface="Verdana" panose="020B0604030504040204" pitchFamily="34" charset="0"/>
                        <a:cs typeface="+mn-cs"/>
                      </a:endParaRPr>
                    </a:p>
                  </a:txBody>
                  <a:tcPr anchor="ctr"/>
                </a:tc>
                <a:extLst>
                  <a:ext uri="{0D108BD9-81ED-4DB2-BD59-A6C34878D82A}">
                    <a16:rowId xmlns:a16="http://schemas.microsoft.com/office/drawing/2014/main" val="4010066592"/>
                  </a:ext>
                </a:extLst>
              </a:tr>
              <a:tr h="484091">
                <a:tc vMerge="1">
                  <a:txBody>
                    <a:bodyPr/>
                    <a:lstStyle/>
                    <a:p>
                      <a:pPr algn="ctr" fontAlgn="ct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0" marR="0" marT="0" marB="0" anchor="ctr"/>
                </a:tc>
                <a:tc>
                  <a:txBody>
                    <a:bodyPr/>
                    <a:lstStyle/>
                    <a:p>
                      <a:pPr marL="0" algn="ctr" defTabSz="914400" rtl="0" eaLnBrk="1" latinLnBrk="0" hangingPunct="1"/>
                      <a:r>
                        <a:rPr lang="en-US" sz="1000" b="1" kern="1200" dirty="0">
                          <a:solidFill>
                            <a:schemeClr val="tx1"/>
                          </a:solidFill>
                          <a:latin typeface="Verdana" panose="020B0604030504040204" pitchFamily="34" charset="0"/>
                          <a:ea typeface="Verdana" panose="020B0604030504040204" pitchFamily="34" charset="0"/>
                          <a:cs typeface="+mn-cs"/>
                        </a:rPr>
                        <a:t>Surface cooling Crystallization</a:t>
                      </a:r>
                      <a:endParaRPr lang="en-IN" sz="1000" b="1" kern="1200" dirty="0">
                        <a:solidFill>
                          <a:schemeClr val="tx1"/>
                        </a:solidFill>
                        <a:latin typeface="Verdana" panose="020B0604030504040204" pitchFamily="34" charset="0"/>
                        <a:ea typeface="Verdana" panose="020B0604030504040204" pitchFamily="34" charset="0"/>
                        <a:cs typeface="+mn-cs"/>
                      </a:endParaRPr>
                    </a:p>
                  </a:txBody>
                  <a:tcPr anchor="ctr"/>
                </a:tc>
                <a:tc>
                  <a:txBody>
                    <a:bodyPr/>
                    <a:lstStyle/>
                    <a:p>
                      <a:pPr marL="0" algn="ctr" defTabSz="914400" rtl="0" eaLnBrk="1" latinLnBrk="0" hangingPunct="1"/>
                      <a:r>
                        <a:rPr lang="en-IN" sz="1000" b="1" kern="1200" dirty="0">
                          <a:solidFill>
                            <a:schemeClr val="tx1"/>
                          </a:solidFill>
                          <a:latin typeface="Verdana" panose="020B0604030504040204" pitchFamily="34" charset="0"/>
                          <a:ea typeface="Verdana" panose="020B0604030504040204" pitchFamily="34" charset="0"/>
                          <a:cs typeface="+mn-cs"/>
                        </a:rPr>
                        <a:t>Hindustan </a:t>
                      </a:r>
                      <a:r>
                        <a:rPr lang="en-IN" sz="1000" b="1" kern="1200" dirty="0" err="1">
                          <a:solidFill>
                            <a:schemeClr val="tx1"/>
                          </a:solidFill>
                          <a:latin typeface="Verdana" panose="020B0604030504040204" pitchFamily="34" charset="0"/>
                          <a:ea typeface="Verdana" panose="020B0604030504040204" pitchFamily="34" charset="0"/>
                          <a:cs typeface="+mn-cs"/>
                        </a:rPr>
                        <a:t>Urvarak</a:t>
                      </a:r>
                      <a:r>
                        <a:rPr lang="en-IN" sz="1000" b="1" kern="1200" dirty="0">
                          <a:solidFill>
                            <a:schemeClr val="tx1"/>
                          </a:solidFill>
                          <a:latin typeface="Verdana" panose="020B0604030504040204" pitchFamily="34" charset="0"/>
                          <a:ea typeface="Verdana" panose="020B0604030504040204" pitchFamily="34" charset="0"/>
                          <a:cs typeface="+mn-cs"/>
                        </a:rPr>
                        <a:t> &amp; </a:t>
                      </a:r>
                      <a:r>
                        <a:rPr lang="en-IN" sz="1000" b="1" kern="1200" dirty="0" err="1">
                          <a:solidFill>
                            <a:schemeClr val="tx1"/>
                          </a:solidFill>
                          <a:latin typeface="Verdana" panose="020B0604030504040204" pitchFamily="34" charset="0"/>
                          <a:ea typeface="Verdana" panose="020B0604030504040204" pitchFamily="34" charset="0"/>
                          <a:cs typeface="+mn-cs"/>
                        </a:rPr>
                        <a:t>Rasayan</a:t>
                      </a:r>
                      <a:r>
                        <a:rPr lang="en-IN" sz="1000" b="1" kern="1200" dirty="0">
                          <a:solidFill>
                            <a:schemeClr val="tx1"/>
                          </a:solidFill>
                          <a:latin typeface="Verdana" panose="020B0604030504040204" pitchFamily="34" charset="0"/>
                          <a:ea typeface="Verdana" panose="020B0604030504040204" pitchFamily="34" charset="0"/>
                          <a:cs typeface="+mn-cs"/>
                        </a:rPr>
                        <a:t> Limited</a:t>
                      </a:r>
                    </a:p>
                  </a:txBody>
                  <a:tcPr anchor="ctr"/>
                </a:tc>
                <a:extLst>
                  <a:ext uri="{0D108BD9-81ED-4DB2-BD59-A6C34878D82A}">
                    <a16:rowId xmlns:a16="http://schemas.microsoft.com/office/drawing/2014/main" val="1759813887"/>
                  </a:ext>
                </a:extLst>
              </a:tr>
              <a:tr h="394235">
                <a:tc vMerge="1">
                  <a:txBody>
                    <a:bodyPr/>
                    <a:lstStyle/>
                    <a:p>
                      <a:pPr algn="ctr" fontAlgn="ct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0" marR="0" marT="0" marB="0" anchor="ctr"/>
                </a:tc>
                <a:tc>
                  <a:txBody>
                    <a:bodyPr/>
                    <a:lstStyle/>
                    <a:p>
                      <a:pPr marL="0" algn="ctr" defTabSz="914400" rtl="0" eaLnBrk="1" latinLnBrk="0" hangingPunct="1"/>
                      <a:r>
                        <a:rPr lang="en-US" sz="1000" b="1" kern="1200" dirty="0">
                          <a:solidFill>
                            <a:schemeClr val="tx1"/>
                          </a:solidFill>
                          <a:latin typeface="Verdana" panose="020B0604030504040204" pitchFamily="34" charset="0"/>
                          <a:ea typeface="Verdana" panose="020B0604030504040204" pitchFamily="34" charset="0"/>
                          <a:cs typeface="+mn-cs"/>
                        </a:rPr>
                        <a:t>Evaporative Fc Crystallization</a:t>
                      </a:r>
                      <a:endParaRPr lang="en-IN" sz="1000" b="1" kern="1200" dirty="0">
                        <a:solidFill>
                          <a:schemeClr val="tx1"/>
                        </a:solidFill>
                        <a:latin typeface="Verdana" panose="020B0604030504040204" pitchFamily="34" charset="0"/>
                        <a:ea typeface="Verdana" panose="020B0604030504040204" pitchFamily="34" charset="0"/>
                        <a:cs typeface="+mn-cs"/>
                      </a:endParaRPr>
                    </a:p>
                  </a:txBody>
                  <a:tcPr anchor="ctr"/>
                </a:tc>
                <a:tc>
                  <a:txBody>
                    <a:bodyPr/>
                    <a:lstStyle/>
                    <a:p>
                      <a:pPr marL="0" algn="ctr" defTabSz="914400" rtl="0" eaLnBrk="1" latinLnBrk="0" hangingPunct="1"/>
                      <a:r>
                        <a:rPr lang="en-US" sz="1000" b="1" kern="1200" dirty="0">
                          <a:solidFill>
                            <a:schemeClr val="tx1"/>
                          </a:solidFill>
                          <a:latin typeface="Verdana" panose="020B0604030504040204" pitchFamily="34" charset="0"/>
                          <a:ea typeface="Verdana" panose="020B0604030504040204" pitchFamily="34" charset="0"/>
                          <a:cs typeface="+mn-cs"/>
                        </a:rPr>
                        <a:t>CNOOC Chemical Ltd., China</a:t>
                      </a:r>
                      <a:endParaRPr lang="en-IN" sz="1000" b="1" kern="1200" dirty="0">
                        <a:solidFill>
                          <a:schemeClr val="tx1"/>
                        </a:solidFill>
                        <a:latin typeface="Verdana" panose="020B0604030504040204" pitchFamily="34" charset="0"/>
                        <a:ea typeface="Verdana" panose="020B0604030504040204" pitchFamily="34" charset="0"/>
                        <a:cs typeface="+mn-cs"/>
                      </a:endParaRPr>
                    </a:p>
                  </a:txBody>
                  <a:tcPr anchor="ctr"/>
                </a:tc>
                <a:extLst>
                  <a:ext uri="{0D108BD9-81ED-4DB2-BD59-A6C34878D82A}">
                    <a16:rowId xmlns:a16="http://schemas.microsoft.com/office/drawing/2014/main" val="1586081096"/>
                  </a:ext>
                </a:extLst>
              </a:tr>
              <a:tr h="484091">
                <a:tc>
                  <a:txBody>
                    <a:bodyPr/>
                    <a:lstStyle/>
                    <a:p>
                      <a:pPr algn="ctr" fontAlgn="ctr"/>
                      <a:r>
                        <a:rPr lang="en-IN" sz="1000" b="1" i="0" u="none" strike="noStrike" dirty="0">
                          <a:solidFill>
                            <a:schemeClr val="tx1"/>
                          </a:solidFill>
                          <a:effectLst/>
                          <a:latin typeface="Verdana" panose="020B0604030504040204" pitchFamily="34" charset="0"/>
                          <a:ea typeface="Verdana" panose="020B0604030504040204" pitchFamily="34" charset="0"/>
                        </a:rPr>
                        <a:t>GEA Group</a:t>
                      </a:r>
                    </a:p>
                  </a:txBody>
                  <a:tcPr marL="0" marR="0" marT="0" marB="0" anchor="ctr"/>
                </a:tc>
                <a:tc>
                  <a:txBody>
                    <a:bodyPr/>
                    <a:lstStyle/>
                    <a:p>
                      <a:pPr marL="0" algn="ctr" defTabSz="914400" rtl="0" eaLnBrk="1" latinLnBrk="0" hangingPunct="1"/>
                      <a:r>
                        <a:rPr lang="en-IN" sz="1000" b="1" kern="1200" dirty="0">
                          <a:solidFill>
                            <a:schemeClr val="tx1"/>
                          </a:solidFill>
                          <a:latin typeface="Verdana" panose="020B0604030504040204" pitchFamily="34" charset="0"/>
                          <a:ea typeface="Verdana" panose="020B0604030504040204" pitchFamily="34" charset="0"/>
                          <a:cs typeface="+mn-cs"/>
                        </a:rPr>
                        <a:t>Vacuum Cooling Crystallization &amp; Dryer</a:t>
                      </a:r>
                    </a:p>
                  </a:txBody>
                  <a:tcPr anchor="ctr"/>
                </a:tc>
                <a:tc>
                  <a:txBody>
                    <a:bodyPr/>
                    <a:lstStyle/>
                    <a:p>
                      <a:pPr marL="0" algn="ctr" defTabSz="914400" rtl="0" eaLnBrk="1" latinLnBrk="0" hangingPunct="1"/>
                      <a:r>
                        <a:rPr lang="en-US" sz="1000" b="1" kern="1200" dirty="0" err="1">
                          <a:solidFill>
                            <a:schemeClr val="tx1"/>
                          </a:solidFill>
                          <a:latin typeface="Verdana" panose="020B0604030504040204" pitchFamily="34" charset="0"/>
                          <a:ea typeface="Verdana" panose="020B0604030504040204" pitchFamily="34" charset="0"/>
                          <a:cs typeface="+mn-cs"/>
                        </a:rPr>
                        <a:t>Valagro</a:t>
                      </a:r>
                      <a:r>
                        <a:rPr lang="en-US" sz="1000" b="1" kern="1200" dirty="0">
                          <a:solidFill>
                            <a:schemeClr val="tx1"/>
                          </a:solidFill>
                          <a:latin typeface="Verdana" panose="020B0604030504040204" pitchFamily="34" charset="0"/>
                          <a:ea typeface="Verdana" panose="020B0604030504040204" pitchFamily="34" charset="0"/>
                          <a:cs typeface="+mn-cs"/>
                        </a:rPr>
                        <a:t>, </a:t>
                      </a:r>
                      <a:r>
                        <a:rPr lang="en-US" sz="1000" b="1" kern="1200" dirty="0" err="1">
                          <a:solidFill>
                            <a:schemeClr val="tx1"/>
                          </a:solidFill>
                          <a:latin typeface="Verdana" panose="020B0604030504040204" pitchFamily="34" charset="0"/>
                          <a:ea typeface="Verdana" panose="020B0604030504040204" pitchFamily="34" charset="0"/>
                          <a:cs typeface="+mn-cs"/>
                        </a:rPr>
                        <a:t>Eurochem</a:t>
                      </a:r>
                      <a:r>
                        <a:rPr lang="en-US" sz="1000" b="1" kern="1200" dirty="0">
                          <a:solidFill>
                            <a:schemeClr val="tx1"/>
                          </a:solidFill>
                          <a:latin typeface="Verdana" panose="020B0604030504040204" pitchFamily="34" charset="0"/>
                          <a:ea typeface="Verdana" panose="020B0604030504040204" pitchFamily="34" charset="0"/>
                          <a:cs typeface="+mn-cs"/>
                        </a:rPr>
                        <a:t> Group</a:t>
                      </a:r>
                      <a:endParaRPr lang="en-IN" sz="1000" b="1" kern="1200" dirty="0">
                        <a:solidFill>
                          <a:schemeClr val="tx1"/>
                        </a:solidFill>
                        <a:latin typeface="Verdana" panose="020B0604030504040204" pitchFamily="34" charset="0"/>
                        <a:ea typeface="Verdana" panose="020B0604030504040204" pitchFamily="34" charset="0"/>
                        <a:cs typeface="+mn-cs"/>
                      </a:endParaRPr>
                    </a:p>
                  </a:txBody>
                  <a:tcPr anchor="ctr"/>
                </a:tc>
                <a:extLst>
                  <a:ext uri="{0D108BD9-81ED-4DB2-BD59-A6C34878D82A}">
                    <a16:rowId xmlns:a16="http://schemas.microsoft.com/office/drawing/2014/main" val="1461735552"/>
                  </a:ext>
                </a:extLst>
              </a:tr>
              <a:tr h="545864">
                <a:tc>
                  <a:txBody>
                    <a:bodyPr/>
                    <a:lstStyle/>
                    <a:p>
                      <a:pPr algn="ctr" fontAlgn="ctr"/>
                      <a:r>
                        <a:rPr lang="en-US" sz="1000" b="1" i="0" u="none" strike="noStrike" dirty="0">
                          <a:solidFill>
                            <a:srgbClr val="000000"/>
                          </a:solidFill>
                          <a:effectLst/>
                          <a:latin typeface="Verdana" panose="020B0604030504040204" pitchFamily="34" charset="0"/>
                          <a:ea typeface="Verdana" panose="020B0604030504040204" pitchFamily="34" charset="0"/>
                        </a:rPr>
                        <a:t>Thyssenkrupp Industrial Solutions </a:t>
                      </a:r>
                      <a:endParaRPr lang="en-IN" sz="1000" b="1" i="0" u="none" strike="noStrike" dirty="0">
                        <a:solidFill>
                          <a:srgbClr val="000000"/>
                        </a:solidFill>
                        <a:effectLst/>
                        <a:latin typeface="Verdana" panose="020B0604030504040204" pitchFamily="34" charset="0"/>
                        <a:ea typeface="Verdana" panose="020B0604030504040204" pitchFamily="34" charset="0"/>
                      </a:endParaRPr>
                    </a:p>
                  </a:txBody>
                  <a:tcPr marL="0" marR="0" marT="0" marB="0" anchor="ctr"/>
                </a:tc>
                <a:tc>
                  <a:txBody>
                    <a:bodyPr/>
                    <a:lstStyle/>
                    <a:p>
                      <a:pPr marL="0" algn="ctr" defTabSz="914400" rtl="0" eaLnBrk="1" latinLnBrk="0" hangingPunct="1"/>
                      <a:r>
                        <a:rPr lang="en-US" sz="1000" b="1" kern="1200" dirty="0">
                          <a:solidFill>
                            <a:schemeClr val="tx1"/>
                          </a:solidFill>
                          <a:latin typeface="Verdana" panose="020B0604030504040204" pitchFamily="34" charset="0"/>
                          <a:ea typeface="Verdana" panose="020B0604030504040204" pitchFamily="34" charset="0"/>
                          <a:cs typeface="+mn-cs"/>
                        </a:rPr>
                        <a:t>Fluid Bed Granulation, Urea Melt, CO</a:t>
                      </a:r>
                      <a:r>
                        <a:rPr lang="en-US" sz="1000" b="1" kern="1200" baseline="-25000" dirty="0">
                          <a:solidFill>
                            <a:schemeClr val="tx1"/>
                          </a:solidFill>
                          <a:latin typeface="Verdana" panose="020B0604030504040204" pitchFamily="34" charset="0"/>
                          <a:ea typeface="Verdana" panose="020B0604030504040204" pitchFamily="34" charset="0"/>
                          <a:cs typeface="+mn-cs"/>
                        </a:rPr>
                        <a:t>2</a:t>
                      </a:r>
                      <a:r>
                        <a:rPr lang="en-US" sz="1000" b="1" kern="1200" dirty="0">
                          <a:solidFill>
                            <a:schemeClr val="tx1"/>
                          </a:solidFill>
                          <a:latin typeface="Verdana" panose="020B0604030504040204" pitchFamily="34" charset="0"/>
                          <a:ea typeface="Verdana" panose="020B0604030504040204" pitchFamily="34" charset="0"/>
                          <a:cs typeface="+mn-cs"/>
                        </a:rPr>
                        <a:t> Stripping</a:t>
                      </a:r>
                      <a:endParaRPr lang="en-IN" sz="1000" b="1" kern="1200" dirty="0">
                        <a:solidFill>
                          <a:schemeClr val="tx1"/>
                        </a:solidFill>
                        <a:latin typeface="Verdana" panose="020B0604030504040204" pitchFamily="34" charset="0"/>
                        <a:ea typeface="Verdana" panose="020B0604030504040204" pitchFamily="34" charset="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b="1" i="0" u="none" strike="noStrike" dirty="0">
                          <a:solidFill>
                            <a:schemeClr val="tx1"/>
                          </a:solidFill>
                          <a:effectLst/>
                          <a:latin typeface="Verdana" panose="020B0604030504040204" pitchFamily="34" charset="0"/>
                          <a:ea typeface="Verdana" panose="020B0604030504040204" pitchFamily="34" charset="0"/>
                        </a:rPr>
                        <a:t>Cronus Fertilizers, Gujarat State Fertilizer Corporation</a:t>
                      </a:r>
                    </a:p>
                  </a:txBody>
                  <a:tcPr anchor="ctr"/>
                </a:tc>
                <a:extLst>
                  <a:ext uri="{0D108BD9-81ED-4DB2-BD59-A6C34878D82A}">
                    <a16:rowId xmlns:a16="http://schemas.microsoft.com/office/drawing/2014/main" val="1328639700"/>
                  </a:ext>
                </a:extLst>
              </a:tr>
              <a:tr h="484091">
                <a:tc rowSpan="4">
                  <a:txBody>
                    <a:bodyPr/>
                    <a:lstStyle/>
                    <a:p>
                      <a:pPr algn="ctr" fontAlgn="ctr"/>
                      <a:r>
                        <a:rPr lang="en-IN" sz="1000" b="1" i="0" u="none" strike="noStrike" dirty="0">
                          <a:solidFill>
                            <a:schemeClr val="tx1"/>
                          </a:solidFill>
                          <a:effectLst/>
                          <a:latin typeface="Verdana" panose="020B0604030504040204" pitchFamily="34" charset="0"/>
                          <a:ea typeface="Verdana" panose="020B0604030504040204" pitchFamily="34" charset="0"/>
                        </a:rPr>
                        <a:t>INCRO, S.A. </a:t>
                      </a:r>
                    </a:p>
                  </a:txBody>
                  <a:tcPr marL="0" marR="0" marT="0" marB="0" anchor="ctr"/>
                </a:tc>
                <a:tc>
                  <a:txBody>
                    <a:bodyPr/>
                    <a:lstStyle/>
                    <a:p>
                      <a:pPr marL="0" algn="ctr" defTabSz="914400" rtl="0" eaLnBrk="1" latinLnBrk="0" hangingPunct="1"/>
                      <a:r>
                        <a:rPr lang="en-IN" sz="1000" b="1" kern="1200" dirty="0">
                          <a:solidFill>
                            <a:schemeClr val="tx1"/>
                          </a:solidFill>
                          <a:latin typeface="Verdana" panose="020B0604030504040204" pitchFamily="34" charset="0"/>
                          <a:ea typeface="Verdana" panose="020B0604030504040204" pitchFamily="34" charset="0"/>
                          <a:cs typeface="+mn-cs"/>
                        </a:rPr>
                        <a:t>INCRO’s Pre-Neutralizer slurry process</a:t>
                      </a:r>
                    </a:p>
                  </a:txBody>
                  <a:tcPr anchor="ctr"/>
                </a:tc>
                <a:tc>
                  <a:txBody>
                    <a:bodyPr/>
                    <a:lstStyle/>
                    <a:p>
                      <a:pPr marL="0" algn="ctr" defTabSz="914400" rtl="0" eaLnBrk="1" latinLnBrk="0" hangingPunct="1"/>
                      <a:r>
                        <a:rPr lang="en-US" sz="1000" b="1" kern="1200" dirty="0">
                          <a:solidFill>
                            <a:schemeClr val="tx1"/>
                          </a:solidFill>
                          <a:latin typeface="Verdana" panose="020B0604030504040204" pitchFamily="34" charset="0"/>
                          <a:ea typeface="Verdana" panose="020B0604030504040204" pitchFamily="34" charset="0"/>
                          <a:cs typeface="+mn-cs"/>
                        </a:rPr>
                        <a:t>The </a:t>
                      </a:r>
                      <a:r>
                        <a:rPr lang="en-US" sz="1000" b="1" kern="1200" dirty="0" err="1">
                          <a:solidFill>
                            <a:schemeClr val="tx1"/>
                          </a:solidFill>
                          <a:latin typeface="Verdana" panose="020B0604030504040204" pitchFamily="34" charset="0"/>
                          <a:ea typeface="Verdana" panose="020B0604030504040204" pitchFamily="34" charset="0"/>
                          <a:cs typeface="+mn-cs"/>
                        </a:rPr>
                        <a:t>Fertilisers</a:t>
                      </a:r>
                      <a:r>
                        <a:rPr lang="en-US" sz="1000" b="1" kern="1200" dirty="0">
                          <a:solidFill>
                            <a:schemeClr val="tx1"/>
                          </a:solidFill>
                          <a:latin typeface="Verdana" panose="020B0604030504040204" pitchFamily="34" charset="0"/>
                          <a:ea typeface="Verdana" panose="020B0604030504040204" pitchFamily="34" charset="0"/>
                          <a:cs typeface="+mn-cs"/>
                        </a:rPr>
                        <a:t> And Chemicals Travancore Limited</a:t>
                      </a:r>
                      <a:endParaRPr lang="en-IN" sz="1000" b="1" kern="1200" dirty="0">
                        <a:solidFill>
                          <a:schemeClr val="tx1"/>
                        </a:solidFill>
                        <a:latin typeface="Verdana" panose="020B0604030504040204" pitchFamily="34" charset="0"/>
                        <a:ea typeface="Verdana" panose="020B0604030504040204" pitchFamily="34" charset="0"/>
                        <a:cs typeface="+mn-cs"/>
                      </a:endParaRPr>
                    </a:p>
                  </a:txBody>
                  <a:tcPr anchor="ctr"/>
                </a:tc>
                <a:extLst>
                  <a:ext uri="{0D108BD9-81ED-4DB2-BD59-A6C34878D82A}">
                    <a16:rowId xmlns:a16="http://schemas.microsoft.com/office/drawing/2014/main" val="675475115"/>
                  </a:ext>
                </a:extLst>
              </a:tr>
              <a:tr h="438138">
                <a:tc vMerge="1">
                  <a:txBody>
                    <a:bodyPr/>
                    <a:lstStyle/>
                    <a:p>
                      <a:pPr algn="ctr" fontAlgn="ctr"/>
                      <a:endParaRPr lang="en-IN" sz="1000" b="1" i="0" u="none" strike="noStrike" dirty="0">
                        <a:solidFill>
                          <a:schemeClr val="tx1"/>
                        </a:solidFill>
                        <a:effectLst/>
                        <a:latin typeface="Verdana" panose="020B0604030504040204" pitchFamily="34" charset="0"/>
                        <a:ea typeface="Verdana" panose="020B0604030504040204" pitchFamily="34" charset="0"/>
                      </a:endParaRPr>
                    </a:p>
                  </a:txBody>
                  <a:tcPr marL="0" marR="0" marT="0" marB="0" anchor="ctr"/>
                </a:tc>
                <a:tc>
                  <a:txBody>
                    <a:bodyPr/>
                    <a:lstStyle/>
                    <a:p>
                      <a:pPr marL="0" algn="ctr" defTabSz="914400" rtl="0" eaLnBrk="1" latinLnBrk="0" hangingPunct="1"/>
                      <a:r>
                        <a:rPr lang="en-IN" sz="1000" b="1" kern="1200" dirty="0">
                          <a:solidFill>
                            <a:schemeClr val="tx1"/>
                          </a:solidFill>
                          <a:latin typeface="Verdana" panose="020B0604030504040204" pitchFamily="34" charset="0"/>
                          <a:ea typeface="Verdana" panose="020B0604030504040204" pitchFamily="34" charset="0"/>
                          <a:cs typeface="+mn-cs"/>
                        </a:rPr>
                        <a:t>INCRO’s Pipe Reactor slurry Process</a:t>
                      </a:r>
                    </a:p>
                  </a:txBody>
                  <a:tcPr anchor="ctr"/>
                </a:tc>
                <a:tc>
                  <a:txBody>
                    <a:bodyPr/>
                    <a:lstStyle/>
                    <a:p>
                      <a:pPr marL="0" algn="ctr" defTabSz="914400" rtl="0" eaLnBrk="1" latinLnBrk="0" hangingPunct="1"/>
                      <a:r>
                        <a:rPr lang="en-IN" sz="1000" b="1" kern="1200" dirty="0">
                          <a:solidFill>
                            <a:schemeClr val="tx1"/>
                          </a:solidFill>
                          <a:latin typeface="Verdana" panose="020B0604030504040204" pitchFamily="34" charset="0"/>
                          <a:ea typeface="Verdana" panose="020B0604030504040204" pitchFamily="34" charset="0"/>
                          <a:cs typeface="+mn-cs"/>
                        </a:rPr>
                        <a:t>Deepak Fertilisers &amp; Petrochemicals Corporation Ltd</a:t>
                      </a:r>
                    </a:p>
                  </a:txBody>
                  <a:tcPr anchor="ctr"/>
                </a:tc>
                <a:extLst>
                  <a:ext uri="{0D108BD9-81ED-4DB2-BD59-A6C34878D82A}">
                    <a16:rowId xmlns:a16="http://schemas.microsoft.com/office/drawing/2014/main" val="1361813491"/>
                  </a:ext>
                </a:extLst>
              </a:tr>
              <a:tr h="484091">
                <a:tc vMerge="1">
                  <a:txBody>
                    <a:bodyPr/>
                    <a:lstStyle/>
                    <a:p>
                      <a:pPr algn="ctr" fontAlgn="ctr"/>
                      <a:endParaRPr lang="en-IN" sz="1000" b="1" i="0" u="none" strike="noStrike" dirty="0">
                        <a:solidFill>
                          <a:schemeClr val="tx1"/>
                        </a:solidFill>
                        <a:effectLst/>
                        <a:latin typeface="Verdana" panose="020B0604030504040204" pitchFamily="34" charset="0"/>
                        <a:ea typeface="Verdana" panose="020B0604030504040204" pitchFamily="34" charset="0"/>
                      </a:endParaRPr>
                    </a:p>
                  </a:txBody>
                  <a:tcPr marL="0" marR="0" marT="0" marB="0" anchor="ctr"/>
                </a:tc>
                <a:tc>
                  <a:txBody>
                    <a:bodyPr/>
                    <a:lstStyle/>
                    <a:p>
                      <a:pPr marL="0" algn="ctr" defTabSz="914400" rtl="0" eaLnBrk="1" latinLnBrk="0" hangingPunct="1"/>
                      <a:r>
                        <a:rPr lang="en-IN" sz="1000" b="1" kern="1200" dirty="0">
                          <a:solidFill>
                            <a:schemeClr val="tx1"/>
                          </a:solidFill>
                          <a:latin typeface="Verdana" panose="020B0604030504040204" pitchFamily="34" charset="0"/>
                          <a:ea typeface="Verdana" panose="020B0604030504040204" pitchFamily="34" charset="0"/>
                          <a:cs typeface="+mn-cs"/>
                        </a:rPr>
                        <a:t>INCRO’s Ammonium nitrate solution process</a:t>
                      </a:r>
                    </a:p>
                  </a:txBody>
                  <a:tcPr anchor="ctr"/>
                </a:tc>
                <a:tc>
                  <a:txBody>
                    <a:bodyPr/>
                    <a:lstStyle/>
                    <a:p>
                      <a:pPr marL="0" algn="ctr" defTabSz="914400" rtl="0" eaLnBrk="1" latinLnBrk="0" hangingPunct="1"/>
                      <a:r>
                        <a:rPr lang="en-US" sz="1000" b="1" kern="1200" dirty="0">
                          <a:solidFill>
                            <a:schemeClr val="tx1"/>
                          </a:solidFill>
                          <a:latin typeface="Verdana" panose="020B0604030504040204" pitchFamily="34" charset="0"/>
                          <a:ea typeface="Verdana" panose="020B0604030504040204" pitchFamily="34" charset="0"/>
                          <a:cs typeface="+mn-cs"/>
                        </a:rPr>
                        <a:t>Coromandel </a:t>
                      </a:r>
                      <a:r>
                        <a:rPr lang="en-US" sz="1000" b="1" kern="1200" dirty="0" err="1">
                          <a:solidFill>
                            <a:schemeClr val="tx1"/>
                          </a:solidFill>
                          <a:latin typeface="Verdana" panose="020B0604030504040204" pitchFamily="34" charset="0"/>
                          <a:ea typeface="Verdana" panose="020B0604030504040204" pitchFamily="34" charset="0"/>
                          <a:cs typeface="+mn-cs"/>
                        </a:rPr>
                        <a:t>Fertilisers</a:t>
                      </a:r>
                      <a:r>
                        <a:rPr lang="en-US" sz="1000" b="1" kern="1200" dirty="0">
                          <a:solidFill>
                            <a:schemeClr val="tx1"/>
                          </a:solidFill>
                          <a:latin typeface="Verdana" panose="020B0604030504040204" pitchFamily="34" charset="0"/>
                          <a:ea typeface="Verdana" panose="020B0604030504040204" pitchFamily="34" charset="0"/>
                          <a:cs typeface="+mn-cs"/>
                        </a:rPr>
                        <a:t> Ltd.</a:t>
                      </a:r>
                      <a:endParaRPr lang="en-IN" sz="1000" b="1" kern="1200" dirty="0">
                        <a:solidFill>
                          <a:schemeClr val="tx1"/>
                        </a:solidFill>
                        <a:latin typeface="Verdana" panose="020B0604030504040204" pitchFamily="34" charset="0"/>
                        <a:ea typeface="Verdana" panose="020B0604030504040204" pitchFamily="34" charset="0"/>
                        <a:cs typeface="+mn-cs"/>
                      </a:endParaRPr>
                    </a:p>
                  </a:txBody>
                  <a:tcPr anchor="ctr"/>
                </a:tc>
                <a:extLst>
                  <a:ext uri="{0D108BD9-81ED-4DB2-BD59-A6C34878D82A}">
                    <a16:rowId xmlns:a16="http://schemas.microsoft.com/office/drawing/2014/main" val="400904652"/>
                  </a:ext>
                </a:extLst>
              </a:tr>
              <a:tr h="484091">
                <a:tc vMerge="1">
                  <a:txBody>
                    <a:bodyPr/>
                    <a:lstStyle/>
                    <a:p>
                      <a:pPr algn="ctr" fontAlgn="ctr"/>
                      <a:endParaRPr lang="en-IN" sz="1000" b="1" i="0" u="none" strike="noStrike" dirty="0">
                        <a:solidFill>
                          <a:schemeClr val="tx1"/>
                        </a:solidFill>
                        <a:effectLst/>
                        <a:latin typeface="Verdana" panose="020B0604030504040204" pitchFamily="34" charset="0"/>
                        <a:ea typeface="Verdana" panose="020B0604030504040204" pitchFamily="34" charset="0"/>
                      </a:endParaRPr>
                    </a:p>
                  </a:txBody>
                  <a:tcPr marL="0" marR="0" marT="0" marB="0" anchor="ctr"/>
                </a:tc>
                <a:tc>
                  <a:txBody>
                    <a:bodyPr/>
                    <a:lstStyle/>
                    <a:p>
                      <a:pPr marL="0" algn="ctr" defTabSz="914400" rtl="0" eaLnBrk="1" latinLnBrk="0" hangingPunct="1"/>
                      <a:r>
                        <a:rPr lang="en-IN" sz="1000" b="1" kern="1200" dirty="0">
                          <a:solidFill>
                            <a:schemeClr val="tx1"/>
                          </a:solidFill>
                          <a:latin typeface="Verdana" panose="020B0604030504040204" pitchFamily="34" charset="0"/>
                          <a:ea typeface="Verdana" panose="020B0604030504040204" pitchFamily="34" charset="0"/>
                          <a:cs typeface="+mn-cs"/>
                        </a:rPr>
                        <a:t>INCRO’s Nitrates granulation process</a:t>
                      </a:r>
                    </a:p>
                  </a:txBody>
                  <a:tcPr anchor="ctr"/>
                </a:tc>
                <a:tc>
                  <a:txBody>
                    <a:bodyPr/>
                    <a:lstStyle/>
                    <a:p>
                      <a:pPr marL="0" algn="ctr" defTabSz="914400" rtl="0" eaLnBrk="1" latinLnBrk="0" hangingPunct="1"/>
                      <a:r>
                        <a:rPr lang="en-US" sz="1000" b="1" kern="1200" dirty="0">
                          <a:solidFill>
                            <a:schemeClr val="tx1"/>
                          </a:solidFill>
                          <a:latin typeface="Verdana" panose="020B0604030504040204" pitchFamily="34" charset="0"/>
                          <a:ea typeface="Verdana" panose="020B0604030504040204" pitchFamily="34" charset="0"/>
                          <a:cs typeface="+mn-cs"/>
                        </a:rPr>
                        <a:t>IFFCO</a:t>
                      </a:r>
                      <a:endParaRPr lang="en-IN" sz="1000" b="1" kern="1200" dirty="0">
                        <a:solidFill>
                          <a:schemeClr val="tx1"/>
                        </a:solidFill>
                        <a:latin typeface="Verdana" panose="020B0604030504040204" pitchFamily="34" charset="0"/>
                        <a:ea typeface="Verdana" panose="020B0604030504040204" pitchFamily="34" charset="0"/>
                        <a:cs typeface="+mn-cs"/>
                      </a:endParaRPr>
                    </a:p>
                  </a:txBody>
                  <a:tcPr anchor="ctr"/>
                </a:tc>
                <a:extLst>
                  <a:ext uri="{0D108BD9-81ED-4DB2-BD59-A6C34878D82A}">
                    <a16:rowId xmlns:a16="http://schemas.microsoft.com/office/drawing/2014/main" val="4164424487"/>
                  </a:ext>
                </a:extLst>
              </a:tr>
            </a:tbl>
          </a:graphicData>
        </a:graphic>
      </p:graphicFrame>
      <p:sp>
        <p:nvSpPr>
          <p:cNvPr id="4" name="Text Placeholder 1">
            <a:extLst>
              <a:ext uri="{FF2B5EF4-FFF2-40B4-BE49-F238E27FC236}">
                <a16:creationId xmlns:a16="http://schemas.microsoft.com/office/drawing/2014/main" id="{31A9F3BD-3EC0-4B3A-B4D8-39DCE7806684}"/>
              </a:ext>
            </a:extLst>
          </p:cNvPr>
          <p:cNvSpPr>
            <a:spLocks noGrp="1"/>
          </p:cNvSpPr>
          <p:nvPr>
            <p:ph sz="half" idx="4294967295"/>
          </p:nvPr>
        </p:nvSpPr>
        <p:spPr>
          <a:xfrm>
            <a:off x="209571" y="148885"/>
            <a:ext cx="6217170" cy="232116"/>
          </a:xfrm>
        </p:spPr>
        <p:txBody>
          <a:bodyPr/>
          <a:lstStyle/>
          <a:p>
            <a:r>
              <a:rPr lang="en-IN" b="1" dirty="0">
                <a:latin typeface="Arial" panose="020B0604020202020204" pitchFamily="34" charset="0"/>
                <a:cs typeface="Arial" panose="020B0604020202020204" pitchFamily="34" charset="0"/>
              </a:rPr>
              <a:t>List of Technology Licensors and Project Credentials</a:t>
            </a:r>
            <a:endParaRPr lang="en-US" b="1" dirty="0">
              <a:latin typeface="Arial" panose="020B0604020202020204" pitchFamily="34" charset="0"/>
              <a:cs typeface="Arial" panose="020B0604020202020204" pitchFamily="34" charset="0"/>
            </a:endParaRPr>
          </a:p>
        </p:txBody>
      </p:sp>
      <p:sp>
        <p:nvSpPr>
          <p:cNvPr id="6" name="Slide Number Placeholder 7">
            <a:extLst>
              <a:ext uri="{FF2B5EF4-FFF2-40B4-BE49-F238E27FC236}">
                <a16:creationId xmlns:a16="http://schemas.microsoft.com/office/drawing/2014/main" id="{7C20817D-27BC-4B9E-B979-5A6896C86F09}"/>
              </a:ext>
            </a:extLst>
          </p:cNvPr>
          <p:cNvSpPr txBox="1">
            <a:spLocks/>
          </p:cNvSpPr>
          <p:nvPr/>
        </p:nvSpPr>
        <p:spPr>
          <a:xfrm>
            <a:off x="8679484" y="658136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45</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AC0AD09-0227-4EE0-8678-A254779945B5}"/>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2" name="Slide Number Placeholder 1">
            <a:extLst>
              <a:ext uri="{FF2B5EF4-FFF2-40B4-BE49-F238E27FC236}">
                <a16:creationId xmlns:a16="http://schemas.microsoft.com/office/drawing/2014/main" id="{769AC6EA-9AB5-7FF8-D0D9-E0A146FF7E88}"/>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45</a:t>
            </a:fld>
            <a:endParaRPr lang="en-IN" dirty="0"/>
          </a:p>
        </p:txBody>
      </p:sp>
    </p:spTree>
    <p:extLst>
      <p:ext uri="{BB962C8B-B14F-4D97-AF65-F5344CB8AC3E}">
        <p14:creationId xmlns:p14="http://schemas.microsoft.com/office/powerpoint/2010/main" val="2357614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8A8B37-009C-45AF-8556-51AAF8D6A790}"/>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4" name="Rectangle: Folded Corner 3">
            <a:extLst>
              <a:ext uri="{FF2B5EF4-FFF2-40B4-BE49-F238E27FC236}">
                <a16:creationId xmlns:a16="http://schemas.microsoft.com/office/drawing/2014/main" id="{DE347F24-C448-46C4-903A-B1C527F4E5E9}"/>
              </a:ext>
            </a:extLst>
          </p:cNvPr>
          <p:cNvSpPr/>
          <p:nvPr/>
        </p:nvSpPr>
        <p:spPr>
          <a:xfrm>
            <a:off x="318054" y="634551"/>
            <a:ext cx="8507892" cy="6128326"/>
          </a:xfrm>
          <a:prstGeom prst="foldedCorner">
            <a:avLst>
              <a:gd name="adj" fmla="val 3746"/>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defRPr/>
            </a:pPr>
            <a:endParaRPr lang="en-US" sz="1050" b="1" dirty="0">
              <a:solidFill>
                <a:prstClr val="black"/>
              </a:solidFill>
              <a:latin typeface="Verdana" panose="020B0604030504040204" pitchFamily="34" charset="0"/>
              <a:ea typeface="Verdana" panose="020B0604030504040204" pitchFamily="34" charset="0"/>
            </a:endParaRPr>
          </a:p>
          <a:p>
            <a:pPr marL="228600" indent="-228600" algn="just">
              <a:lnSpc>
                <a:spcPct val="200000"/>
              </a:lnSpc>
              <a:buFont typeface="Arial" panose="020B0604020202020204" pitchFamily="34" charset="0"/>
              <a:buChar char="•"/>
              <a:defRPr/>
            </a:pPr>
            <a:r>
              <a:rPr lang="en-US" sz="1050" b="1" dirty="0">
                <a:solidFill>
                  <a:prstClr val="black"/>
                </a:solidFill>
                <a:latin typeface="Verdana" panose="020B0604030504040204" pitchFamily="34" charset="0"/>
                <a:ea typeface="Verdana" panose="020B0604030504040204" pitchFamily="34" charset="0"/>
              </a:rPr>
              <a:t>Digitization &amp; Automation: </a:t>
            </a:r>
            <a:r>
              <a:rPr lang="en-IN" sz="1050" dirty="0">
                <a:solidFill>
                  <a:prstClr val="black"/>
                </a:solidFill>
                <a:latin typeface="Verdana" panose="020B0604030504040204" pitchFamily="34" charset="0"/>
                <a:ea typeface="Verdana" panose="020B0604030504040204" pitchFamily="34" charset="0"/>
              </a:rPr>
              <a:t>The automated blending system is made up of sensors, an electrical conductivity (EC) metre, and a programme logic controller (PLC). The term PLC refers to a programmable logic controller. It is a control system that analyses the state of input devices on a continuous basis and makes decisions based on programmes to manage the output device quality. Automation provides increased production speed, lower costs, and greater resource utilisation. This research makes use of an electrical conductivity (EC) metre. Automation is being used by businesses to manufacture more goods in a single blender and to enable for exact sequencing control to produce more product swiftly and safely without having to stop production.</a:t>
            </a:r>
          </a:p>
          <a:p>
            <a:pPr marL="228600" indent="-228600" algn="just">
              <a:lnSpc>
                <a:spcPct val="200000"/>
              </a:lnSpc>
              <a:buFont typeface="Arial" panose="020B0604020202020204" pitchFamily="34" charset="0"/>
              <a:buChar char="•"/>
              <a:defRPr/>
            </a:pPr>
            <a:r>
              <a:rPr lang="en-US" sz="1050" b="1" dirty="0">
                <a:solidFill>
                  <a:prstClr val="black"/>
                </a:solidFill>
                <a:latin typeface="Verdana" panose="020B0604030504040204" pitchFamily="34" charset="0"/>
                <a:ea typeface="Verdana" panose="020B0604030504040204" pitchFamily="34" charset="0"/>
              </a:rPr>
              <a:t>Crystallization Technologies: </a:t>
            </a:r>
            <a:r>
              <a:rPr lang="en-IN" sz="1050" dirty="0">
                <a:solidFill>
                  <a:prstClr val="black"/>
                </a:solidFill>
                <a:latin typeface="Verdana" panose="020B0604030504040204" pitchFamily="34" charset="0"/>
                <a:ea typeface="Verdana" panose="020B0604030504040204" pitchFamily="34" charset="0"/>
              </a:rPr>
              <a:t>A crystallizer unit is commonly used in the crystallisation process, which is followed by solid/liquid separation and drying/cooling processes. Unlike other production methods like granulation, prilling, mixing, or atomization, crystallisation is a highly selective process and a potent separation tool. It serves two important functions:</a:t>
            </a:r>
          </a:p>
          <a:p>
            <a:pPr marL="685800" lvl="1" indent="-228600" algn="just">
              <a:lnSpc>
                <a:spcPct val="20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rPr>
              <a:t>Production of crystals with a controlled size and shape</a:t>
            </a:r>
          </a:p>
          <a:p>
            <a:pPr marL="685800" lvl="1" indent="-228600" algn="just">
              <a:lnSpc>
                <a:spcPct val="20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rPr>
              <a:t>Purification to reach very high purity levels – usually 99 weight percent or higher – and thoroughly remove insoluble impurities.</a:t>
            </a:r>
          </a:p>
          <a:p>
            <a:pPr marL="228600" lvl="1" indent="-228600" algn="just">
              <a:lnSpc>
                <a:spcPct val="20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rPr>
              <a:t>This level of purity can only be achieved through crystallisation. By removing a purge stream from the crystallizer, impurities are diluted. This stops them from co-precipitating with the fertiliser crystals that are required. To further improve and purify the product, further process techniques might be used with the initial crystallisation procedure. For example, a second crystallisation stage reduces waste purge and increases manufacturing yields. It also allows for the use of lower-quality raw materials while still producing higher-value fertiliser products.</a:t>
            </a:r>
            <a:endParaRPr lang="en-US" sz="1050" b="1" dirty="0">
              <a:solidFill>
                <a:prstClr val="black"/>
              </a:solidFill>
              <a:latin typeface="Verdana" panose="020B0604030504040204" pitchFamily="34" charset="0"/>
              <a:ea typeface="Verdana" panose="020B0604030504040204" pitchFamily="34" charset="0"/>
            </a:endParaRPr>
          </a:p>
        </p:txBody>
      </p:sp>
      <p:sp>
        <p:nvSpPr>
          <p:cNvPr id="7" name="Text Placeholder 1">
            <a:extLst>
              <a:ext uri="{FF2B5EF4-FFF2-40B4-BE49-F238E27FC236}">
                <a16:creationId xmlns:a16="http://schemas.microsoft.com/office/drawing/2014/main" id="{984BDD3C-E935-4886-9954-66BB2D427AD3}"/>
              </a:ext>
            </a:extLst>
          </p:cNvPr>
          <p:cNvSpPr txBox="1">
            <a:spLocks/>
          </p:cNvSpPr>
          <p:nvPr/>
        </p:nvSpPr>
        <p:spPr>
          <a:xfrm>
            <a:off x="209571" y="148885"/>
            <a:ext cx="6217170" cy="276999"/>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IN" b="1" kern="0" dirty="0">
                <a:latin typeface="Arial" panose="020B0604020202020204" pitchFamily="34" charset="0"/>
                <a:cs typeface="Arial" panose="020B0604020202020204" pitchFamily="34" charset="0"/>
              </a:rPr>
              <a:t>Future Trends in Production Technology	</a:t>
            </a:r>
          </a:p>
        </p:txBody>
      </p:sp>
      <p:sp>
        <p:nvSpPr>
          <p:cNvPr id="5" name="Slide Number Placeholder 4">
            <a:extLst>
              <a:ext uri="{FF2B5EF4-FFF2-40B4-BE49-F238E27FC236}">
                <a16:creationId xmlns:a16="http://schemas.microsoft.com/office/drawing/2014/main" id="{376326E8-0A1B-0277-CE96-22E16CB7B0EC}"/>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46</a:t>
            </a:fld>
            <a:endParaRPr lang="en-IN" dirty="0"/>
          </a:p>
        </p:txBody>
      </p:sp>
    </p:spTree>
    <p:extLst>
      <p:ext uri="{BB962C8B-B14F-4D97-AF65-F5344CB8AC3E}">
        <p14:creationId xmlns:p14="http://schemas.microsoft.com/office/powerpoint/2010/main" val="2881155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8A8B37-009C-45AF-8556-51AAF8D6A790}"/>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4" name="Rectangle: Folded Corner 3">
            <a:extLst>
              <a:ext uri="{FF2B5EF4-FFF2-40B4-BE49-F238E27FC236}">
                <a16:creationId xmlns:a16="http://schemas.microsoft.com/office/drawing/2014/main" id="{DE347F24-C448-46C4-903A-B1C527F4E5E9}"/>
              </a:ext>
            </a:extLst>
          </p:cNvPr>
          <p:cNvSpPr/>
          <p:nvPr/>
        </p:nvSpPr>
        <p:spPr>
          <a:xfrm>
            <a:off x="209571" y="694394"/>
            <a:ext cx="8714567" cy="6068483"/>
          </a:xfrm>
          <a:prstGeom prst="foldedCorner">
            <a:avLst>
              <a:gd name="adj" fmla="val 8439"/>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200000"/>
              </a:lnSpc>
              <a:defRPr/>
            </a:pPr>
            <a:r>
              <a:rPr lang="en-US" sz="1050" b="1" dirty="0">
                <a:solidFill>
                  <a:prstClr val="black"/>
                </a:solidFill>
                <a:latin typeface="Verdana" panose="020B0604030504040204" pitchFamily="34" charset="0"/>
                <a:ea typeface="Verdana" panose="020B0604030504040204" pitchFamily="34" charset="0"/>
              </a:rPr>
              <a:t>Strategic alliances to provide raw feedstock for production WSF: </a:t>
            </a:r>
          </a:p>
          <a:p>
            <a:pPr marL="228600" indent="-228600" algn="just">
              <a:lnSpc>
                <a:spcPct val="20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rPr>
              <a:t>KBR Technology Ammonia 6000 Complete, single-stream ammonia plant solution based on our proprietary PURIFIER™ technology that expands capacity to 6000 MTPD while using proven and reliable designs, reducing CAPEX, OPEX, and emissions of CO2 and NOx.</a:t>
            </a:r>
            <a:endParaRPr lang="en-US" sz="1050" dirty="0">
              <a:solidFill>
                <a:prstClr val="black"/>
              </a:solidFill>
              <a:latin typeface="Verdana" panose="020B0604030504040204" pitchFamily="34" charset="0"/>
              <a:ea typeface="Verdana" panose="020B0604030504040204" pitchFamily="34" charset="0"/>
            </a:endParaRPr>
          </a:p>
          <a:p>
            <a:pPr marL="228600" indent="-228600" algn="just">
              <a:lnSpc>
                <a:spcPct val="20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rPr>
              <a:t>Kellogg Brown &amp; Root (KBR) and Johnson Matthey (JM) are global leaders in ammonia and methanol technology respectively and have formed an alliance to offer a co-production flowsheet incorporating these leading technologies.</a:t>
            </a:r>
          </a:p>
          <a:p>
            <a:pPr marL="228600" indent="-228600" algn="just">
              <a:lnSpc>
                <a:spcPct val="20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rPr>
              <a:t>The co-production scheme is based on the JM SMR methanol technology and KBR Purifier™ ammonia technology.</a:t>
            </a:r>
          </a:p>
          <a:p>
            <a:pPr marL="228600" indent="-228600" algn="just">
              <a:lnSpc>
                <a:spcPct val="20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rPr>
              <a:t>High mono-pressure and proprietary dual-pressure technologies developed to be energy- and cost-efficient while ensuring high ammonia conversion for facilities with a wide range of production targets. </a:t>
            </a:r>
          </a:p>
          <a:p>
            <a:pPr marL="228600" indent="-228600" algn="just">
              <a:lnSpc>
                <a:spcPct val="200000"/>
              </a:lnSpc>
              <a:buFont typeface="Arial" panose="020B0604020202020204" pitchFamily="34" charset="0"/>
              <a:buChar char="•"/>
              <a:defRPr/>
            </a:pPr>
            <a:endParaRPr lang="en-IN" sz="1050" dirty="0">
              <a:solidFill>
                <a:prstClr val="black"/>
              </a:solidFill>
              <a:latin typeface="Verdana" panose="020B0604030504040204" pitchFamily="34" charset="0"/>
              <a:ea typeface="Verdana" panose="020B0604030504040204" pitchFamily="34" charset="0"/>
            </a:endParaRPr>
          </a:p>
          <a:p>
            <a:pPr algn="just">
              <a:lnSpc>
                <a:spcPct val="200000"/>
              </a:lnSpc>
              <a:defRPr/>
            </a:pPr>
            <a:r>
              <a:rPr lang="en-US" sz="1050" b="1" dirty="0">
                <a:solidFill>
                  <a:prstClr val="black"/>
                </a:solidFill>
                <a:latin typeface="Verdana" panose="020B0604030504040204" pitchFamily="34" charset="0"/>
                <a:ea typeface="Verdana" panose="020B0604030504040204" pitchFamily="34" charset="0"/>
              </a:rPr>
              <a:t>Preference of Blue green Ammonia as feedstock </a:t>
            </a:r>
            <a:endParaRPr lang="en-IN" sz="1050" dirty="0">
              <a:solidFill>
                <a:prstClr val="black"/>
              </a:solidFill>
              <a:latin typeface="Verdana" panose="020B0604030504040204" pitchFamily="34" charset="0"/>
              <a:ea typeface="Verdana" panose="020B0604030504040204" pitchFamily="34" charset="0"/>
            </a:endParaRPr>
          </a:p>
          <a:p>
            <a:pPr marL="228600" indent="-228600" algn="just">
              <a:lnSpc>
                <a:spcPct val="200000"/>
              </a:lnSpc>
              <a:buFont typeface="Arial" panose="020B0604020202020204" pitchFamily="34" charset="0"/>
              <a:buChar char="•"/>
              <a:defRPr/>
            </a:pPr>
            <a:r>
              <a:rPr lang="en-IN" sz="1050" b="1" dirty="0">
                <a:solidFill>
                  <a:prstClr val="black"/>
                </a:solidFill>
                <a:latin typeface="Verdana" panose="020B0604030504040204" pitchFamily="34" charset="0"/>
                <a:ea typeface="Verdana" panose="020B0604030504040204" pitchFamily="34" charset="0"/>
              </a:rPr>
              <a:t>Blue Ammonia:</a:t>
            </a:r>
            <a:r>
              <a:rPr lang="en-IN" sz="1050" dirty="0">
                <a:solidFill>
                  <a:prstClr val="black"/>
                </a:solidFill>
                <a:latin typeface="Verdana" panose="020B0604030504040204" pitchFamily="34" charset="0"/>
                <a:ea typeface="Verdana" panose="020B0604030504040204" pitchFamily="34" charset="0"/>
              </a:rPr>
              <a:t> The Conventional ammonia process is the largest carbon dioxide emitting chemical industry process. KBR’s Blue Ammonia technology is based on the PurifierPlus™ process that uses natural gas to produce ammonia with the capture and sequestration of CO₂.</a:t>
            </a:r>
          </a:p>
          <a:p>
            <a:pPr marL="228600" indent="-228600" algn="just">
              <a:lnSpc>
                <a:spcPct val="200000"/>
              </a:lnSpc>
              <a:buFont typeface="Arial" panose="020B0604020202020204" pitchFamily="34" charset="0"/>
              <a:buChar char="•"/>
              <a:defRPr/>
            </a:pPr>
            <a:r>
              <a:rPr lang="en-US" sz="1050" b="1" dirty="0">
                <a:solidFill>
                  <a:prstClr val="black"/>
                </a:solidFill>
                <a:latin typeface="Verdana" panose="020B0604030504040204" pitchFamily="34" charset="0"/>
                <a:ea typeface="Verdana" panose="020B0604030504040204" pitchFamily="34" charset="0"/>
              </a:rPr>
              <a:t>Green Ammonia: </a:t>
            </a:r>
            <a:r>
              <a:rPr lang="en-IN" sz="1050" dirty="0">
                <a:solidFill>
                  <a:prstClr val="black"/>
                </a:solidFill>
                <a:latin typeface="Verdana" panose="020B0604030504040204" pitchFamily="34" charset="0"/>
                <a:ea typeface="Verdana" panose="020B0604030504040204" pitchFamily="34" charset="0"/>
              </a:rPr>
              <a:t>Ammonia is a pungent gas that is widely used to make agricultural fertilisers. Green ammonia production is where the process of making ammonia is 100% renewable and carbon-free.</a:t>
            </a:r>
            <a:endParaRPr lang="en-US" sz="1050" b="1" dirty="0">
              <a:solidFill>
                <a:prstClr val="black"/>
              </a:solidFill>
              <a:latin typeface="Verdana" panose="020B0604030504040204" pitchFamily="34" charset="0"/>
              <a:ea typeface="Verdana" panose="020B0604030504040204" pitchFamily="34" charset="0"/>
            </a:endParaRPr>
          </a:p>
        </p:txBody>
      </p:sp>
      <p:sp>
        <p:nvSpPr>
          <p:cNvPr id="7" name="Text Placeholder 1">
            <a:extLst>
              <a:ext uri="{FF2B5EF4-FFF2-40B4-BE49-F238E27FC236}">
                <a16:creationId xmlns:a16="http://schemas.microsoft.com/office/drawing/2014/main" id="{984BDD3C-E935-4886-9954-66BB2D427AD3}"/>
              </a:ext>
            </a:extLst>
          </p:cNvPr>
          <p:cNvSpPr txBox="1">
            <a:spLocks/>
          </p:cNvSpPr>
          <p:nvPr/>
        </p:nvSpPr>
        <p:spPr>
          <a:xfrm>
            <a:off x="309043" y="228600"/>
            <a:ext cx="6217170" cy="276999"/>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IN" b="1" kern="0" dirty="0">
                <a:latin typeface="Arial" panose="020B0604020202020204" pitchFamily="34" charset="0"/>
                <a:cs typeface="Arial" panose="020B0604020202020204" pitchFamily="34" charset="0"/>
              </a:rPr>
              <a:t>Future Trends in Production Technology	</a:t>
            </a:r>
          </a:p>
        </p:txBody>
      </p:sp>
      <p:sp>
        <p:nvSpPr>
          <p:cNvPr id="5" name="Slide Number Placeholder 4">
            <a:extLst>
              <a:ext uri="{FF2B5EF4-FFF2-40B4-BE49-F238E27FC236}">
                <a16:creationId xmlns:a16="http://schemas.microsoft.com/office/drawing/2014/main" id="{61E1DC70-C9DA-0074-34C9-68AD51E7FA50}"/>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47</a:t>
            </a:fld>
            <a:endParaRPr lang="en-IN" dirty="0"/>
          </a:p>
        </p:txBody>
      </p:sp>
    </p:spTree>
    <p:extLst>
      <p:ext uri="{BB962C8B-B14F-4D97-AF65-F5344CB8AC3E}">
        <p14:creationId xmlns:p14="http://schemas.microsoft.com/office/powerpoint/2010/main" val="280290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AC0EC2-4C6A-4D70-9E8E-7BBE31CFAC8D}"/>
              </a:ext>
            </a:extLst>
          </p:cNvPr>
          <p:cNvSpPr/>
          <p:nvPr/>
        </p:nvSpPr>
        <p:spPr>
          <a:xfrm>
            <a:off x="0" y="0"/>
            <a:ext cx="6400800" cy="6858000"/>
          </a:xfrm>
          <a:prstGeom prst="rect">
            <a:avLst/>
          </a:prstGeom>
          <a:solidFill>
            <a:srgbClr val="183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8EA7C3E-9ECD-4B5C-B516-1661B5CB9165}"/>
              </a:ext>
            </a:extLst>
          </p:cNvPr>
          <p:cNvSpPr/>
          <p:nvPr/>
        </p:nvSpPr>
        <p:spPr>
          <a:xfrm>
            <a:off x="228599" y="979093"/>
            <a:ext cx="5257801"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prstClr val="white"/>
                </a:solidFill>
                <a:effectLst/>
                <a:uLnTx/>
                <a:uFillTx/>
                <a:latin typeface="Arial" panose="020B0604020202020204" pitchFamily="34" charset="0"/>
                <a:ea typeface="Roboto" pitchFamily="2" charset="0"/>
                <a:cs typeface="Arial" panose="020B0604020202020204" pitchFamily="34" charset="0"/>
              </a:rPr>
              <a:t>Key Success and Risk Factor Assessment</a:t>
            </a:r>
          </a:p>
        </p:txBody>
      </p:sp>
      <p:cxnSp>
        <p:nvCxnSpPr>
          <p:cNvPr id="4" name="Straight Connector 3">
            <a:extLst>
              <a:ext uri="{FF2B5EF4-FFF2-40B4-BE49-F238E27FC236}">
                <a16:creationId xmlns:a16="http://schemas.microsoft.com/office/drawing/2014/main" id="{F047E9B8-0F23-4BB0-9B09-179FBDD20882}"/>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906E081-98D9-4B85-9B55-4D777B1575C9}"/>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06C5804-1A46-4C6D-8AF2-1EEE5B9416A1}"/>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70D423B-C4CA-4A9C-9D51-81767572C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860" y="2532009"/>
            <a:ext cx="6073140" cy="3727938"/>
          </a:xfrm>
          <a:prstGeom prst="rect">
            <a:avLst/>
          </a:prstGeom>
        </p:spPr>
      </p:pic>
      <p:sp>
        <p:nvSpPr>
          <p:cNvPr id="10" name="Footer Placeholder 9">
            <a:extLst>
              <a:ext uri="{FF2B5EF4-FFF2-40B4-BE49-F238E27FC236}">
                <a16:creationId xmlns:a16="http://schemas.microsoft.com/office/drawing/2014/main" id="{B47D12FD-10F0-7F63-AACB-FC6CE70F9BB0}"/>
              </a:ext>
            </a:extLst>
          </p:cNvPr>
          <p:cNvSpPr>
            <a:spLocks noGrp="1"/>
          </p:cNvSpPr>
          <p:nvPr>
            <p:ph type="ftr" sz="quarter" idx="5"/>
          </p:nvPr>
        </p:nvSpPr>
        <p:spPr/>
        <p:txBody>
          <a:bodyPr/>
          <a:lstStyle/>
          <a:p>
            <a:pPr algn="ctr">
              <a:lnSpc>
                <a:spcPct val="100000"/>
              </a:lnSpc>
              <a:spcBef>
                <a:spcPts val="100"/>
              </a:spcBef>
            </a:pPr>
            <a:r>
              <a:rPr lang="en-IN"/>
              <a:t>©</a:t>
            </a:r>
            <a:r>
              <a:rPr lang="en-IN" spc="-50"/>
              <a:t> </a:t>
            </a:r>
            <a:r>
              <a:rPr lang="en-IN" spc="-5"/>
              <a:t>ChemAnalyst</a:t>
            </a:r>
            <a:endParaRPr lang="en-IN" spc="-5" dirty="0"/>
          </a:p>
        </p:txBody>
      </p:sp>
      <p:sp>
        <p:nvSpPr>
          <p:cNvPr id="11" name="Slide Number Placeholder 10">
            <a:extLst>
              <a:ext uri="{FF2B5EF4-FFF2-40B4-BE49-F238E27FC236}">
                <a16:creationId xmlns:a16="http://schemas.microsoft.com/office/drawing/2014/main" id="{4D3A03A2-76F2-81BF-B989-C7BA81596514}"/>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48</a:t>
            </a:fld>
            <a:endParaRPr lang="en-IN" dirty="0"/>
          </a:p>
        </p:txBody>
      </p:sp>
    </p:spTree>
    <p:extLst>
      <p:ext uri="{BB962C8B-B14F-4D97-AF65-F5344CB8AC3E}">
        <p14:creationId xmlns:p14="http://schemas.microsoft.com/office/powerpoint/2010/main" val="1060649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031EE9-DCD9-4DED-B6F6-CC4106AE210F}"/>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3" name="Slide Number Placeholder 2">
            <a:extLst>
              <a:ext uri="{FF2B5EF4-FFF2-40B4-BE49-F238E27FC236}">
                <a16:creationId xmlns:a16="http://schemas.microsoft.com/office/drawing/2014/main" id="{2F9DF916-337A-4329-A7FF-5F598477057D}"/>
              </a:ext>
            </a:extLst>
          </p:cNvPr>
          <p:cNvSpPr>
            <a:spLocks noGrp="1"/>
          </p:cNvSpPr>
          <p:nvPr>
            <p:ph type="sldNum" sz="quarter" idx="7"/>
          </p:nvPr>
        </p:nvSpPr>
        <p:spPr>
          <a:xfrm>
            <a:off x="8816340" y="6703034"/>
            <a:ext cx="216534" cy="153888"/>
          </a:xfrm>
        </p:spPr>
        <p:txBody>
          <a:bodyPr/>
          <a:lstStyle/>
          <a:p>
            <a:pPr marL="38100">
              <a:lnSpc>
                <a:spcPts val="1150"/>
              </a:lnSpc>
            </a:pPr>
            <a:fld id="{81D60167-4931-47E6-BA6A-407CBD079E47}" type="slidenum">
              <a:rPr lang="en-IN" smtClean="0"/>
              <a:pPr marL="38100">
                <a:lnSpc>
                  <a:spcPts val="1150"/>
                </a:lnSpc>
              </a:pPr>
              <a:t>49</a:t>
            </a:fld>
            <a:endParaRPr lang="en-IN" dirty="0"/>
          </a:p>
        </p:txBody>
      </p:sp>
      <p:sp>
        <p:nvSpPr>
          <p:cNvPr id="6" name="Text Placeholder 1">
            <a:extLst>
              <a:ext uri="{FF2B5EF4-FFF2-40B4-BE49-F238E27FC236}">
                <a16:creationId xmlns:a16="http://schemas.microsoft.com/office/drawing/2014/main" id="{37D3A653-2D26-4967-B4EA-F5D3739D604E}"/>
              </a:ext>
            </a:extLst>
          </p:cNvPr>
          <p:cNvSpPr txBox="1">
            <a:spLocks/>
          </p:cNvSpPr>
          <p:nvPr/>
        </p:nvSpPr>
        <p:spPr>
          <a:xfrm>
            <a:off x="381000" y="46351"/>
            <a:ext cx="6019800" cy="553998"/>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IN" b="1" kern="0" dirty="0">
                <a:latin typeface="Arial" panose="020B0604020202020204" pitchFamily="34" charset="0"/>
                <a:cs typeface="Arial" panose="020B0604020202020204" pitchFamily="34" charset="0"/>
              </a:rPr>
              <a:t>Marketing Strategy to be employed for entry and product positioning</a:t>
            </a:r>
          </a:p>
        </p:txBody>
      </p:sp>
      <p:sp>
        <p:nvSpPr>
          <p:cNvPr id="7" name="Rectangle: Folded Corner 6">
            <a:extLst>
              <a:ext uri="{FF2B5EF4-FFF2-40B4-BE49-F238E27FC236}">
                <a16:creationId xmlns:a16="http://schemas.microsoft.com/office/drawing/2014/main" id="{F7B339A7-45BE-4506-B561-E1C3D8F7F3BB}"/>
              </a:ext>
            </a:extLst>
          </p:cNvPr>
          <p:cNvSpPr/>
          <p:nvPr/>
        </p:nvSpPr>
        <p:spPr>
          <a:xfrm>
            <a:off x="209571" y="694394"/>
            <a:ext cx="8714567" cy="6068483"/>
          </a:xfrm>
          <a:prstGeom prst="foldedCorner">
            <a:avLst>
              <a:gd name="adj" fmla="val 8439"/>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200000"/>
              </a:lnSpc>
              <a:buFont typeface="Arial" panose="020B0604020202020204" pitchFamily="34" charset="0"/>
              <a:buChar char="•"/>
              <a:defRPr/>
            </a:pPr>
            <a:r>
              <a:rPr lang="en-IN" sz="1050" b="1" dirty="0">
                <a:solidFill>
                  <a:prstClr val="black"/>
                </a:solidFill>
                <a:latin typeface="Verdana" panose="020B0604030504040204" pitchFamily="34" charset="0"/>
                <a:ea typeface="Verdana" panose="020B0604030504040204" pitchFamily="34" charset="0"/>
              </a:rPr>
              <a:t>Improving Distributor Network:</a:t>
            </a:r>
            <a:r>
              <a:rPr lang="en-IN" sz="1050" dirty="0">
                <a:solidFill>
                  <a:prstClr val="black"/>
                </a:solidFill>
                <a:latin typeface="Verdana" panose="020B0604030504040204" pitchFamily="34" charset="0"/>
                <a:ea typeface="Verdana" panose="020B0604030504040204" pitchFamily="34" charset="0"/>
              </a:rPr>
              <a:t> In order to increase visibility and reach of their products, manufacturers need to significantly focus on resources to develop strong dealer and distributor network. These dealers and distributors are typically multi-branded and are located across metros, cities, towns as well as rural areas.</a:t>
            </a:r>
          </a:p>
          <a:p>
            <a:pPr marL="171450" indent="-171450" algn="just">
              <a:lnSpc>
                <a:spcPct val="20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rPr>
              <a:t>Sales in Tier 2, Tier 3, Tier 4  cities and rural market are highly dependent on relationship of dealers and distributors with further value chain. In these geographies, dealers and distributors have great abilities to influence  customer purchase decisions. These dealers are well integrated with great marketability to improve penetration of brand.</a:t>
            </a:r>
          </a:p>
          <a:p>
            <a:pPr marL="171450" indent="-171450" algn="just">
              <a:lnSpc>
                <a:spcPct val="20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rPr>
              <a:t>The organized players in India have developed a significant market position with the development of an  extensive distribution network through long term relationship with dealers and distributors. Sales incentives, better margins, coupon discounts, payment terms are some of the strategies helping producers to leverage long term relationship with distribution network. Therefore, new entrants or existing companies in resin market are highly recommended to focus  on strengthening distributor network to make strong foothold in the market.  </a:t>
            </a:r>
          </a:p>
          <a:p>
            <a:pPr algn="just">
              <a:lnSpc>
                <a:spcPct val="200000"/>
              </a:lnSpc>
              <a:defRPr/>
            </a:pPr>
            <a:endParaRPr lang="en-US" sz="1050" dirty="0">
              <a:solidFill>
                <a:prstClr val="black"/>
              </a:solidFill>
              <a:latin typeface="Verdana" panose="020B0604030504040204" pitchFamily="34" charset="0"/>
              <a:ea typeface="Verdana" panose="020B0604030504040204" pitchFamily="34" charset="0"/>
            </a:endParaRPr>
          </a:p>
          <a:p>
            <a:pPr marL="171450" indent="-171450" algn="just">
              <a:lnSpc>
                <a:spcPct val="200000"/>
              </a:lnSpc>
              <a:buFont typeface="Arial" panose="020B0604020202020204" pitchFamily="34" charset="0"/>
              <a:buChar char="•"/>
              <a:defRPr/>
            </a:pPr>
            <a:r>
              <a:rPr lang="en-US" sz="1050" b="1" dirty="0">
                <a:solidFill>
                  <a:prstClr val="black"/>
                </a:solidFill>
                <a:latin typeface="Verdana" panose="020B0604030504040204" pitchFamily="34" charset="0"/>
                <a:ea typeface="Verdana" panose="020B0604030504040204" pitchFamily="34" charset="0"/>
              </a:rPr>
              <a:t>Importing Raw Materials: </a:t>
            </a:r>
            <a:r>
              <a:rPr lang="en-US" sz="1050" dirty="0">
                <a:solidFill>
                  <a:prstClr val="black"/>
                </a:solidFill>
                <a:latin typeface="Verdana" panose="020B0604030504040204" pitchFamily="34" charset="0"/>
                <a:ea typeface="Verdana" panose="020B0604030504040204" pitchFamily="34" charset="0"/>
              </a:rPr>
              <a:t>Importing raw materials from countries like China and Europe can</a:t>
            </a:r>
            <a:r>
              <a:rPr lang="en-US" sz="1050" b="1" dirty="0">
                <a:solidFill>
                  <a:prstClr val="black"/>
                </a:solidFill>
                <a:latin typeface="Verdana" panose="020B0604030504040204" pitchFamily="34" charset="0"/>
                <a:ea typeface="Verdana" panose="020B0604030504040204" pitchFamily="34" charset="0"/>
              </a:rPr>
              <a:t> </a:t>
            </a:r>
            <a:r>
              <a:rPr lang="en-US" sz="1050" dirty="0">
                <a:solidFill>
                  <a:prstClr val="black"/>
                </a:solidFill>
                <a:latin typeface="Verdana" panose="020B0604030504040204" pitchFamily="34" charset="0"/>
                <a:ea typeface="Verdana" panose="020B0604030504040204" pitchFamily="34" charset="0"/>
              </a:rPr>
              <a:t>benefit domestic manufacturers as raw materials prices are high which serves as a feedstock to produce water-soluble fertilizers. Due to lower profit margin companies can import raw materials which will allow domestic manufacturers ear good profit margin and decrease the dependency of water-soluble fertilizers from other countries.</a:t>
            </a:r>
          </a:p>
        </p:txBody>
      </p:sp>
    </p:spTree>
    <p:extLst>
      <p:ext uri="{BB962C8B-B14F-4D97-AF65-F5344CB8AC3E}">
        <p14:creationId xmlns:p14="http://schemas.microsoft.com/office/powerpoint/2010/main" val="1034676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23088"/>
            <a:ext cx="6757670" cy="76200"/>
          </a:xfrm>
          <a:custGeom>
            <a:avLst/>
            <a:gdLst/>
            <a:ahLst/>
            <a:cxnLst/>
            <a:rect l="l" t="t" r="r" b="b"/>
            <a:pathLst>
              <a:path w="6757670" h="76200">
                <a:moveTo>
                  <a:pt x="0" y="76199"/>
                </a:moveTo>
                <a:lnTo>
                  <a:pt x="6757416" y="76199"/>
                </a:lnTo>
                <a:lnTo>
                  <a:pt x="6757416" y="0"/>
                </a:lnTo>
                <a:lnTo>
                  <a:pt x="0" y="0"/>
                </a:lnTo>
                <a:lnTo>
                  <a:pt x="0" y="76199"/>
                </a:lnTo>
                <a:close/>
              </a:path>
            </a:pathLst>
          </a:custGeom>
          <a:solidFill>
            <a:srgbClr val="D9D9D9"/>
          </a:solidFill>
        </p:spPr>
        <p:txBody>
          <a:bodyPr wrap="square" lIns="0" tIns="0" rIns="0" bIns="0" rtlCol="0"/>
          <a:lstStyle/>
          <a:p>
            <a:endParaRPr dirty="0"/>
          </a:p>
        </p:txBody>
      </p:sp>
      <p:sp>
        <p:nvSpPr>
          <p:cNvPr id="6" name="object 6"/>
          <p:cNvSpPr/>
          <p:nvPr/>
        </p:nvSpPr>
        <p:spPr>
          <a:xfrm>
            <a:off x="173736" y="103631"/>
            <a:ext cx="4398645" cy="466725"/>
          </a:xfrm>
          <a:custGeom>
            <a:avLst/>
            <a:gdLst/>
            <a:ahLst/>
            <a:cxnLst/>
            <a:rect l="l" t="t" r="r" b="b"/>
            <a:pathLst>
              <a:path w="4398645" h="466725">
                <a:moveTo>
                  <a:pt x="4398264" y="0"/>
                </a:moveTo>
                <a:lnTo>
                  <a:pt x="0" y="0"/>
                </a:lnTo>
                <a:lnTo>
                  <a:pt x="0" y="466344"/>
                </a:lnTo>
                <a:lnTo>
                  <a:pt x="4398264" y="466344"/>
                </a:lnTo>
                <a:lnTo>
                  <a:pt x="4398264" y="0"/>
                </a:lnTo>
                <a:close/>
              </a:path>
            </a:pathLst>
          </a:custGeom>
          <a:solidFill>
            <a:srgbClr val="D9D9D9"/>
          </a:solidFill>
        </p:spPr>
        <p:txBody>
          <a:bodyPr wrap="square" lIns="0" tIns="0" rIns="0" bIns="0" rtlCol="0"/>
          <a:lstStyle/>
          <a:p>
            <a:endParaRPr dirty="0"/>
          </a:p>
        </p:txBody>
      </p:sp>
      <p:sp>
        <p:nvSpPr>
          <p:cNvPr id="7" name="object 7"/>
          <p:cNvSpPr/>
          <p:nvPr/>
        </p:nvSpPr>
        <p:spPr>
          <a:xfrm>
            <a:off x="0" y="6681215"/>
            <a:ext cx="9144000" cy="177165"/>
          </a:xfrm>
          <a:custGeom>
            <a:avLst/>
            <a:gdLst/>
            <a:ahLst/>
            <a:cxnLst/>
            <a:rect l="l" t="t" r="r" b="b"/>
            <a:pathLst>
              <a:path w="9144000" h="177165">
                <a:moveTo>
                  <a:pt x="9144000" y="0"/>
                </a:moveTo>
                <a:lnTo>
                  <a:pt x="0" y="0"/>
                </a:lnTo>
                <a:lnTo>
                  <a:pt x="0" y="176784"/>
                </a:lnTo>
                <a:lnTo>
                  <a:pt x="9144000" y="176784"/>
                </a:lnTo>
                <a:lnTo>
                  <a:pt x="9144000" y="0"/>
                </a:lnTo>
                <a:close/>
              </a:path>
            </a:pathLst>
          </a:custGeom>
          <a:solidFill>
            <a:srgbClr val="071C2C"/>
          </a:solidFill>
        </p:spPr>
        <p:txBody>
          <a:bodyPr wrap="square" lIns="0" tIns="0" rIns="0" bIns="0" rtlCol="0"/>
          <a:lstStyle/>
          <a:p>
            <a:endParaRPr dirty="0"/>
          </a:p>
        </p:txBody>
      </p:sp>
      <p:sp>
        <p:nvSpPr>
          <p:cNvPr id="8" name="object 8"/>
          <p:cNvSpPr txBox="1">
            <a:spLocks noGrp="1"/>
          </p:cNvSpPr>
          <p:nvPr>
            <p:ph type="title"/>
          </p:nvPr>
        </p:nvSpPr>
        <p:spPr>
          <a:xfrm>
            <a:off x="452424" y="198501"/>
            <a:ext cx="3967176" cy="291105"/>
          </a:xfrm>
          <a:prstGeom prst="rect">
            <a:avLst/>
          </a:prstGeom>
        </p:spPr>
        <p:txBody>
          <a:bodyPr vert="horz" wrap="square" lIns="0" tIns="13970" rIns="0" bIns="0" rtlCol="0">
            <a:spAutoFit/>
          </a:bodyPr>
          <a:lstStyle/>
          <a:p>
            <a:pPr algn="l" rtl="0">
              <a:spcBef>
                <a:spcPts val="110"/>
              </a:spcBef>
              <a:defRPr/>
            </a:pPr>
            <a:r>
              <a:rPr lang="en-US" sz="1800" kern="1200" dirty="0">
                <a:solidFill>
                  <a:schemeClr val="tx1"/>
                </a:solidFill>
                <a:latin typeface="+mn-lt"/>
                <a:ea typeface="+mn-ea"/>
                <a:cs typeface="+mn-cs"/>
              </a:rPr>
              <a:t>Target Market</a:t>
            </a:r>
            <a:r>
              <a:rPr sz="1800" kern="1200" dirty="0">
                <a:solidFill>
                  <a:schemeClr val="tx1"/>
                </a:solidFill>
                <a:latin typeface="+mn-lt"/>
                <a:ea typeface="+mn-ea"/>
                <a:cs typeface="+mn-cs"/>
              </a:rPr>
              <a:t>: </a:t>
            </a:r>
            <a:r>
              <a:rPr lang="en-IN" sz="1800" kern="1200" dirty="0">
                <a:solidFill>
                  <a:schemeClr val="tx1"/>
                </a:solidFill>
                <a:latin typeface="+mn-lt"/>
                <a:ea typeface="+mn-ea"/>
                <a:cs typeface="+mn-cs"/>
              </a:rPr>
              <a:t>WSF</a:t>
            </a:r>
            <a:endParaRPr sz="1800" kern="1200" dirty="0">
              <a:solidFill>
                <a:schemeClr val="tx1"/>
              </a:solidFill>
              <a:latin typeface="+mn-lt"/>
              <a:ea typeface="+mn-ea"/>
              <a:cs typeface="+mn-cs"/>
            </a:endParaRPr>
          </a:p>
        </p:txBody>
      </p:sp>
      <p:grpSp>
        <p:nvGrpSpPr>
          <p:cNvPr id="9" name="object 9"/>
          <p:cNvGrpSpPr/>
          <p:nvPr/>
        </p:nvGrpSpPr>
        <p:grpSpPr>
          <a:xfrm>
            <a:off x="42544" y="629400"/>
            <a:ext cx="8680956" cy="1546170"/>
            <a:chOff x="0" y="908302"/>
            <a:chExt cx="8680956" cy="1650493"/>
          </a:xfrm>
        </p:grpSpPr>
        <p:sp>
          <p:nvSpPr>
            <p:cNvPr id="11" name="object 11"/>
            <p:cNvSpPr/>
            <p:nvPr/>
          </p:nvSpPr>
          <p:spPr>
            <a:xfrm>
              <a:off x="0" y="1369080"/>
              <a:ext cx="320040" cy="853440"/>
            </a:xfrm>
            <a:custGeom>
              <a:avLst/>
              <a:gdLst/>
              <a:ahLst/>
              <a:cxnLst/>
              <a:rect l="l" t="t" r="r" b="b"/>
              <a:pathLst>
                <a:path w="320040" h="853439">
                  <a:moveTo>
                    <a:pt x="320040" y="0"/>
                  </a:moveTo>
                  <a:lnTo>
                    <a:pt x="0" y="0"/>
                  </a:lnTo>
                  <a:lnTo>
                    <a:pt x="0" y="853439"/>
                  </a:lnTo>
                  <a:lnTo>
                    <a:pt x="320040" y="853439"/>
                  </a:lnTo>
                  <a:lnTo>
                    <a:pt x="320040" y="0"/>
                  </a:lnTo>
                  <a:close/>
                </a:path>
              </a:pathLst>
            </a:custGeom>
            <a:solidFill>
              <a:srgbClr val="ACB8C9"/>
            </a:solidFill>
          </p:spPr>
          <p:txBody>
            <a:bodyPr wrap="square" lIns="0" tIns="0" rIns="0" bIns="0" rtlCol="0"/>
            <a:lstStyle/>
            <a:p>
              <a:endParaRPr dirty="0"/>
            </a:p>
          </p:txBody>
        </p:sp>
        <p:sp>
          <p:nvSpPr>
            <p:cNvPr id="10" name="object 10"/>
            <p:cNvSpPr/>
            <p:nvPr/>
          </p:nvSpPr>
          <p:spPr>
            <a:xfrm>
              <a:off x="109727" y="908302"/>
              <a:ext cx="8571229" cy="1650493"/>
            </a:xfrm>
            <a:custGeom>
              <a:avLst/>
              <a:gdLst/>
              <a:ahLst/>
              <a:cxnLst/>
              <a:rect l="l" t="t" r="r" b="b"/>
              <a:pathLst>
                <a:path w="8525510" h="1179830">
                  <a:moveTo>
                    <a:pt x="8525256" y="0"/>
                  </a:moveTo>
                  <a:lnTo>
                    <a:pt x="0" y="0"/>
                  </a:lnTo>
                  <a:lnTo>
                    <a:pt x="0" y="1179576"/>
                  </a:lnTo>
                  <a:lnTo>
                    <a:pt x="8525256" y="1179576"/>
                  </a:lnTo>
                  <a:lnTo>
                    <a:pt x="8525256" y="0"/>
                  </a:lnTo>
                  <a:close/>
                </a:path>
              </a:pathLst>
            </a:custGeom>
            <a:solidFill>
              <a:srgbClr val="333E50"/>
            </a:solidFill>
          </p:spPr>
          <p:txBody>
            <a:bodyPr wrap="square" lIns="0" tIns="0" rIns="0" bIns="0" rtlCol="0"/>
            <a:lstStyle/>
            <a:p>
              <a:endParaRPr dirty="0"/>
            </a:p>
          </p:txBody>
        </p:sp>
      </p:grpSp>
      <p:sp>
        <p:nvSpPr>
          <p:cNvPr id="12" name="object 12"/>
          <p:cNvSpPr txBox="1"/>
          <p:nvPr/>
        </p:nvSpPr>
        <p:spPr>
          <a:xfrm>
            <a:off x="185799" y="811868"/>
            <a:ext cx="8418575" cy="953787"/>
          </a:xfrm>
          <a:prstGeom prst="rect">
            <a:avLst/>
          </a:prstGeom>
        </p:spPr>
        <p:txBody>
          <a:bodyPr vert="horz" wrap="square" lIns="0" tIns="13970" rIns="0" bIns="0" rtlCol="0">
            <a:spAutoFit/>
          </a:bodyPr>
          <a:lstStyle/>
          <a:p>
            <a:pPr marL="12700" marR="5080" algn="just">
              <a:lnSpc>
                <a:spcPct val="99200"/>
              </a:lnSpc>
              <a:spcBef>
                <a:spcPts val="110"/>
              </a:spcBef>
            </a:pPr>
            <a:r>
              <a:rPr lang="en-US" sz="1200" spc="-5" dirty="0">
                <a:solidFill>
                  <a:srgbClr val="FFFFFF"/>
                </a:solidFill>
                <a:latin typeface="Arial MT"/>
                <a:cs typeface="Arial MT"/>
              </a:rPr>
              <a:t>WSF (Water Soluble Fertilizers) are fertilizers that are completely soluble in the water and are readily available for absorption by plants. They are easy to apply with minimum efforts such as Foliar Spray and Fertigation avoiding evaporation, leaching or water-runoff especially for hydroponics and drip irrigation method-based farming</a:t>
            </a:r>
          </a:p>
          <a:p>
            <a:pPr marL="12700" marR="5080" algn="just">
              <a:lnSpc>
                <a:spcPct val="99200"/>
              </a:lnSpc>
              <a:spcBef>
                <a:spcPts val="110"/>
              </a:spcBef>
            </a:pPr>
            <a:endParaRPr lang="en-US" sz="1200" spc="-5" dirty="0">
              <a:solidFill>
                <a:srgbClr val="FFFFFF"/>
              </a:solidFill>
              <a:latin typeface="Arial MT"/>
              <a:cs typeface="Arial MT"/>
            </a:endParaRPr>
          </a:p>
          <a:p>
            <a:pPr marL="12700" marR="5080" algn="just">
              <a:lnSpc>
                <a:spcPct val="99200"/>
              </a:lnSpc>
              <a:spcBef>
                <a:spcPts val="110"/>
              </a:spcBef>
            </a:pPr>
            <a:r>
              <a:rPr lang="en-US" sz="1200" spc="-5" dirty="0">
                <a:solidFill>
                  <a:srgbClr val="FFFFFF"/>
                </a:solidFill>
                <a:latin typeface="Arial MT"/>
              </a:rPr>
              <a:t>Key end uses of WSF include </a:t>
            </a:r>
            <a:r>
              <a:rPr lang="en-US" sz="1200" spc="-5" dirty="0">
                <a:solidFill>
                  <a:srgbClr val="FFFFFF"/>
                </a:solidFill>
                <a:latin typeface="Arial MT"/>
                <a:cs typeface="Arial MT"/>
              </a:rPr>
              <a:t>foliage crops, field &amp; cash crops, fruits &amp; vegetables, gardening &amp; horticulture</a:t>
            </a:r>
            <a:endParaRPr lang="en-US" sz="1200" spc="-5" dirty="0">
              <a:solidFill>
                <a:srgbClr val="FFFFFF"/>
              </a:solidFill>
              <a:latin typeface="Arial MT"/>
            </a:endParaRPr>
          </a:p>
        </p:txBody>
      </p:sp>
      <p:sp>
        <p:nvSpPr>
          <p:cNvPr id="13" name="object 13"/>
          <p:cNvSpPr txBox="1"/>
          <p:nvPr/>
        </p:nvSpPr>
        <p:spPr>
          <a:xfrm>
            <a:off x="7141211" y="2656413"/>
            <a:ext cx="1774189" cy="2785378"/>
          </a:xfrm>
          <a:prstGeom prst="rect">
            <a:avLst/>
          </a:prstGeom>
          <a:ln w="18288">
            <a:solidFill>
              <a:srgbClr val="333E50"/>
            </a:solidFill>
          </a:ln>
        </p:spPr>
        <p:txBody>
          <a:bodyPr vert="horz" wrap="square" lIns="0" tIns="0" rIns="0" bIns="0" rtlCol="0">
            <a:spAutoFit/>
          </a:bodyPr>
          <a:lstStyle/>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nSpc>
                <a:spcPct val="100000"/>
              </a:lnSpc>
            </a:pPr>
            <a:endParaRPr sz="1100" dirty="0">
              <a:latin typeface="Times New Roman"/>
              <a:cs typeface="Times New Roman"/>
            </a:endParaRPr>
          </a:p>
          <a:p>
            <a:pPr algn="ctr">
              <a:spcBef>
                <a:spcPts val="1080"/>
              </a:spcBef>
            </a:pPr>
            <a:r>
              <a:rPr lang="en-IN" sz="900" b="1" spc="5" dirty="0">
                <a:solidFill>
                  <a:srgbClr val="3A3838"/>
                </a:solidFill>
                <a:latin typeface="Verdana"/>
              </a:rPr>
              <a:t>Base Year</a:t>
            </a:r>
          </a:p>
          <a:p>
            <a:pPr marL="2540" algn="ctr">
              <a:spcBef>
                <a:spcPts val="975"/>
              </a:spcBef>
            </a:pPr>
            <a:r>
              <a:rPr lang="en-IN" sz="1050" b="1" spc="-10" dirty="0">
                <a:solidFill>
                  <a:srgbClr val="1E5C60"/>
                </a:solidFill>
                <a:latin typeface="Verdana"/>
              </a:rPr>
              <a:t>2017-2020</a:t>
            </a:r>
            <a:endParaRPr lang="en-IN" sz="1500" dirty="0">
              <a:latin typeface="Times New Roman"/>
              <a:cs typeface="Times New Roman"/>
            </a:endParaRPr>
          </a:p>
          <a:p>
            <a:pPr algn="ctr">
              <a:lnSpc>
                <a:spcPct val="100000"/>
              </a:lnSpc>
              <a:spcBef>
                <a:spcPts val="1080"/>
              </a:spcBef>
            </a:pPr>
            <a:r>
              <a:rPr sz="900" b="1" spc="5" dirty="0">
                <a:solidFill>
                  <a:srgbClr val="3A3838"/>
                </a:solidFill>
                <a:latin typeface="Verdana"/>
                <a:cs typeface="Verdana"/>
              </a:rPr>
              <a:t>Base</a:t>
            </a:r>
            <a:r>
              <a:rPr sz="900" b="1" spc="-65" dirty="0">
                <a:solidFill>
                  <a:srgbClr val="3A3838"/>
                </a:solidFill>
                <a:latin typeface="Verdana"/>
                <a:cs typeface="Verdana"/>
              </a:rPr>
              <a:t> </a:t>
            </a:r>
            <a:r>
              <a:rPr sz="900" b="1" dirty="0">
                <a:solidFill>
                  <a:srgbClr val="3A3838"/>
                </a:solidFill>
                <a:latin typeface="Verdana"/>
                <a:cs typeface="Verdana"/>
              </a:rPr>
              <a:t>Year</a:t>
            </a:r>
            <a:endParaRPr sz="900" dirty="0">
              <a:latin typeface="Verdana"/>
              <a:cs typeface="Verdana"/>
            </a:endParaRPr>
          </a:p>
          <a:p>
            <a:pPr marL="2540" algn="ctr">
              <a:lnSpc>
                <a:spcPct val="100000"/>
              </a:lnSpc>
              <a:spcBef>
                <a:spcPts val="975"/>
              </a:spcBef>
            </a:pPr>
            <a:r>
              <a:rPr sz="1050" b="1" spc="-10" dirty="0">
                <a:solidFill>
                  <a:srgbClr val="1E5C60"/>
                </a:solidFill>
                <a:latin typeface="Verdana"/>
                <a:cs typeface="Verdana"/>
              </a:rPr>
              <a:t>20</a:t>
            </a:r>
            <a:r>
              <a:rPr lang="en-US" sz="1050" b="1" spc="-10" dirty="0">
                <a:solidFill>
                  <a:srgbClr val="1E5C60"/>
                </a:solidFill>
                <a:latin typeface="Verdana"/>
                <a:cs typeface="Verdana"/>
              </a:rPr>
              <a:t>21</a:t>
            </a:r>
            <a:endParaRPr sz="1050" dirty="0">
              <a:latin typeface="Verdana"/>
              <a:cs typeface="Verdana"/>
            </a:endParaRPr>
          </a:p>
          <a:p>
            <a:pPr algn="ctr">
              <a:lnSpc>
                <a:spcPct val="100000"/>
              </a:lnSpc>
              <a:spcBef>
                <a:spcPts val="1100"/>
              </a:spcBef>
            </a:pPr>
            <a:r>
              <a:rPr sz="900" b="1" dirty="0">
                <a:solidFill>
                  <a:srgbClr val="3A3838"/>
                </a:solidFill>
                <a:latin typeface="Verdana"/>
                <a:cs typeface="Verdana"/>
              </a:rPr>
              <a:t>Estimated</a:t>
            </a:r>
            <a:r>
              <a:rPr sz="900" b="1" spc="-65" dirty="0">
                <a:solidFill>
                  <a:srgbClr val="3A3838"/>
                </a:solidFill>
                <a:latin typeface="Verdana"/>
                <a:cs typeface="Verdana"/>
              </a:rPr>
              <a:t> </a:t>
            </a:r>
            <a:r>
              <a:rPr sz="900" b="1" dirty="0">
                <a:solidFill>
                  <a:srgbClr val="3A3838"/>
                </a:solidFill>
                <a:latin typeface="Verdana"/>
                <a:cs typeface="Verdana"/>
              </a:rPr>
              <a:t>Year</a:t>
            </a:r>
            <a:endParaRPr sz="900" dirty="0">
              <a:latin typeface="Verdana"/>
              <a:cs typeface="Verdana"/>
            </a:endParaRPr>
          </a:p>
          <a:p>
            <a:pPr marL="2540" algn="ctr">
              <a:lnSpc>
                <a:spcPct val="100000"/>
              </a:lnSpc>
              <a:spcBef>
                <a:spcPts val="955"/>
              </a:spcBef>
            </a:pPr>
            <a:r>
              <a:rPr sz="1050" b="1" spc="-10" dirty="0">
                <a:solidFill>
                  <a:srgbClr val="1E5C60"/>
                </a:solidFill>
                <a:latin typeface="Verdana"/>
                <a:cs typeface="Verdana"/>
              </a:rPr>
              <a:t>202</a:t>
            </a:r>
            <a:r>
              <a:rPr lang="en-US" sz="1050" b="1" spc="-10" dirty="0">
                <a:solidFill>
                  <a:srgbClr val="1E5C60"/>
                </a:solidFill>
                <a:latin typeface="Verdana"/>
                <a:cs typeface="Verdana"/>
              </a:rPr>
              <a:t>2</a:t>
            </a:r>
            <a:endParaRPr sz="1050" dirty="0">
              <a:latin typeface="Verdana"/>
              <a:cs typeface="Verdana"/>
            </a:endParaRPr>
          </a:p>
          <a:p>
            <a:pPr algn="ctr">
              <a:lnSpc>
                <a:spcPct val="100000"/>
              </a:lnSpc>
              <a:spcBef>
                <a:spcPts val="1100"/>
              </a:spcBef>
            </a:pPr>
            <a:r>
              <a:rPr sz="900" b="1" spc="5" dirty="0">
                <a:solidFill>
                  <a:srgbClr val="3A3838"/>
                </a:solidFill>
                <a:latin typeface="Verdana"/>
                <a:cs typeface="Verdana"/>
              </a:rPr>
              <a:t>F</a:t>
            </a:r>
            <a:r>
              <a:rPr sz="900" b="1" dirty="0">
                <a:solidFill>
                  <a:srgbClr val="3A3838"/>
                </a:solidFill>
                <a:latin typeface="Verdana"/>
                <a:cs typeface="Verdana"/>
              </a:rPr>
              <a:t>or</a:t>
            </a:r>
            <a:r>
              <a:rPr sz="900" b="1" spc="-5" dirty="0">
                <a:solidFill>
                  <a:srgbClr val="3A3838"/>
                </a:solidFill>
                <a:latin typeface="Verdana"/>
                <a:cs typeface="Verdana"/>
              </a:rPr>
              <a:t>e</a:t>
            </a:r>
            <a:r>
              <a:rPr sz="900" b="1" spc="-10" dirty="0">
                <a:solidFill>
                  <a:srgbClr val="3A3838"/>
                </a:solidFill>
                <a:latin typeface="Verdana"/>
                <a:cs typeface="Verdana"/>
              </a:rPr>
              <a:t>ca</a:t>
            </a:r>
            <a:r>
              <a:rPr sz="900" b="1" spc="10" dirty="0">
                <a:solidFill>
                  <a:srgbClr val="3A3838"/>
                </a:solidFill>
                <a:latin typeface="Verdana"/>
                <a:cs typeface="Verdana"/>
              </a:rPr>
              <a:t>s</a:t>
            </a:r>
            <a:r>
              <a:rPr sz="900" b="1" spc="5" dirty="0">
                <a:solidFill>
                  <a:srgbClr val="3A3838"/>
                </a:solidFill>
                <a:latin typeface="Verdana"/>
                <a:cs typeface="Verdana"/>
              </a:rPr>
              <a:t>t</a:t>
            </a:r>
            <a:r>
              <a:rPr sz="900" b="1" spc="-55" dirty="0">
                <a:solidFill>
                  <a:srgbClr val="3A3838"/>
                </a:solidFill>
                <a:latin typeface="Verdana"/>
                <a:cs typeface="Verdana"/>
              </a:rPr>
              <a:t> </a:t>
            </a:r>
            <a:r>
              <a:rPr sz="900" b="1" spc="10" dirty="0">
                <a:solidFill>
                  <a:srgbClr val="3A3838"/>
                </a:solidFill>
                <a:latin typeface="Verdana"/>
                <a:cs typeface="Verdana"/>
              </a:rPr>
              <a:t>P</a:t>
            </a:r>
            <a:r>
              <a:rPr sz="900" b="1" spc="-5" dirty="0">
                <a:solidFill>
                  <a:srgbClr val="3A3838"/>
                </a:solidFill>
                <a:latin typeface="Verdana"/>
                <a:cs typeface="Verdana"/>
              </a:rPr>
              <a:t>e</a:t>
            </a:r>
            <a:r>
              <a:rPr sz="900" b="1" dirty="0">
                <a:solidFill>
                  <a:srgbClr val="3A3838"/>
                </a:solidFill>
                <a:latin typeface="Verdana"/>
                <a:cs typeface="Verdana"/>
              </a:rPr>
              <a:t>rio</a:t>
            </a:r>
            <a:r>
              <a:rPr sz="900" b="1" spc="10" dirty="0">
                <a:solidFill>
                  <a:srgbClr val="3A3838"/>
                </a:solidFill>
                <a:latin typeface="Verdana"/>
                <a:cs typeface="Verdana"/>
              </a:rPr>
              <a:t>d</a:t>
            </a:r>
            <a:endParaRPr sz="900" dirty="0">
              <a:latin typeface="Verdana"/>
              <a:cs typeface="Verdana"/>
            </a:endParaRPr>
          </a:p>
          <a:p>
            <a:pPr marL="2540" algn="ctr">
              <a:lnSpc>
                <a:spcPct val="100000"/>
              </a:lnSpc>
              <a:spcBef>
                <a:spcPts val="980"/>
              </a:spcBef>
            </a:pPr>
            <a:r>
              <a:rPr sz="1050" b="1" spc="-5" dirty="0">
                <a:solidFill>
                  <a:srgbClr val="1E5C60"/>
                </a:solidFill>
                <a:latin typeface="Verdana"/>
                <a:cs typeface="Verdana"/>
              </a:rPr>
              <a:t>202</a:t>
            </a:r>
            <a:r>
              <a:rPr lang="en-US" sz="1050" b="1" spc="-5" dirty="0">
                <a:solidFill>
                  <a:srgbClr val="1E5C60"/>
                </a:solidFill>
                <a:latin typeface="Verdana"/>
                <a:cs typeface="Verdana"/>
              </a:rPr>
              <a:t>3</a:t>
            </a:r>
            <a:r>
              <a:rPr sz="1050" b="1" spc="-10" dirty="0">
                <a:solidFill>
                  <a:srgbClr val="1E5C60"/>
                </a:solidFill>
                <a:latin typeface="Verdana"/>
                <a:cs typeface="Verdana"/>
              </a:rPr>
              <a:t> </a:t>
            </a:r>
            <a:r>
              <a:rPr sz="1050" b="1" dirty="0">
                <a:solidFill>
                  <a:srgbClr val="1E5C60"/>
                </a:solidFill>
                <a:latin typeface="Verdana"/>
                <a:cs typeface="Verdana"/>
              </a:rPr>
              <a:t>–</a:t>
            </a:r>
            <a:r>
              <a:rPr sz="1050" b="1" spc="-35" dirty="0">
                <a:solidFill>
                  <a:srgbClr val="1E5C60"/>
                </a:solidFill>
                <a:latin typeface="Verdana"/>
                <a:cs typeface="Verdana"/>
              </a:rPr>
              <a:t> </a:t>
            </a:r>
            <a:r>
              <a:rPr sz="1050" b="1" spc="-10" dirty="0">
                <a:solidFill>
                  <a:srgbClr val="1E5C60"/>
                </a:solidFill>
                <a:latin typeface="Verdana"/>
                <a:cs typeface="Verdana"/>
              </a:rPr>
              <a:t>20</a:t>
            </a:r>
            <a:r>
              <a:rPr lang="en-US" sz="1050" b="1" spc="-10" dirty="0">
                <a:solidFill>
                  <a:srgbClr val="1E5C60"/>
                </a:solidFill>
                <a:latin typeface="Verdana"/>
                <a:cs typeface="Verdana"/>
              </a:rPr>
              <a:t>35</a:t>
            </a:r>
            <a:endParaRPr sz="1050" dirty="0">
              <a:latin typeface="Verdana"/>
              <a:cs typeface="Verdana"/>
            </a:endParaRPr>
          </a:p>
        </p:txBody>
      </p:sp>
      <p:sp>
        <p:nvSpPr>
          <p:cNvPr id="14" name="object 14"/>
          <p:cNvSpPr txBox="1"/>
          <p:nvPr/>
        </p:nvSpPr>
        <p:spPr>
          <a:xfrm>
            <a:off x="7461250" y="2743200"/>
            <a:ext cx="1073150" cy="360045"/>
          </a:xfrm>
          <a:prstGeom prst="rect">
            <a:avLst/>
          </a:prstGeom>
          <a:solidFill>
            <a:srgbClr val="333E50"/>
          </a:solidFill>
        </p:spPr>
        <p:txBody>
          <a:bodyPr vert="horz" wrap="square" lIns="0" tIns="88265" rIns="0" bIns="0" rtlCol="0">
            <a:spAutoFit/>
          </a:bodyPr>
          <a:lstStyle/>
          <a:p>
            <a:pPr marL="208915">
              <a:lnSpc>
                <a:spcPct val="100000"/>
              </a:lnSpc>
              <a:spcBef>
                <a:spcPts val="695"/>
              </a:spcBef>
            </a:pPr>
            <a:r>
              <a:rPr sz="1100" b="1" dirty="0">
                <a:solidFill>
                  <a:srgbClr val="FFFFFF"/>
                </a:solidFill>
                <a:latin typeface="Calibri"/>
                <a:cs typeface="Calibri"/>
              </a:rPr>
              <a:t>Year</a:t>
            </a:r>
            <a:r>
              <a:rPr sz="1100" b="1" spc="-50" dirty="0">
                <a:solidFill>
                  <a:srgbClr val="FFFFFF"/>
                </a:solidFill>
                <a:latin typeface="Calibri"/>
                <a:cs typeface="Calibri"/>
              </a:rPr>
              <a:t> </a:t>
            </a:r>
            <a:r>
              <a:rPr sz="1100" b="1" dirty="0">
                <a:solidFill>
                  <a:srgbClr val="FFFFFF"/>
                </a:solidFill>
                <a:latin typeface="Calibri"/>
                <a:cs typeface="Calibri"/>
              </a:rPr>
              <a:t>Range</a:t>
            </a:r>
            <a:endParaRPr sz="1100" dirty="0">
              <a:latin typeface="Calibri"/>
              <a:cs typeface="Calibri"/>
            </a:endParaRPr>
          </a:p>
        </p:txBody>
      </p:sp>
      <p:grpSp>
        <p:nvGrpSpPr>
          <p:cNvPr id="15" name="object 15"/>
          <p:cNvGrpSpPr/>
          <p:nvPr/>
        </p:nvGrpSpPr>
        <p:grpSpPr>
          <a:xfrm>
            <a:off x="320040" y="2313464"/>
            <a:ext cx="6586728" cy="4184133"/>
            <a:chOff x="0" y="2680895"/>
            <a:chExt cx="6626859" cy="3592143"/>
          </a:xfrm>
        </p:grpSpPr>
        <p:sp>
          <p:nvSpPr>
            <p:cNvPr id="16" name="object 16"/>
            <p:cNvSpPr/>
            <p:nvPr/>
          </p:nvSpPr>
          <p:spPr>
            <a:xfrm>
              <a:off x="0" y="2770098"/>
              <a:ext cx="6626859" cy="3502940"/>
            </a:xfrm>
            <a:custGeom>
              <a:avLst/>
              <a:gdLst/>
              <a:ahLst/>
              <a:cxnLst/>
              <a:rect l="l" t="t" r="r" b="b"/>
              <a:pathLst>
                <a:path w="6626859" h="3450590">
                  <a:moveTo>
                    <a:pt x="6626352" y="0"/>
                  </a:moveTo>
                  <a:lnTo>
                    <a:pt x="0" y="0"/>
                  </a:lnTo>
                  <a:lnTo>
                    <a:pt x="0" y="3450336"/>
                  </a:lnTo>
                  <a:lnTo>
                    <a:pt x="6626352" y="3450336"/>
                  </a:lnTo>
                  <a:lnTo>
                    <a:pt x="6626352" y="0"/>
                  </a:lnTo>
                  <a:close/>
                </a:path>
              </a:pathLst>
            </a:custGeom>
            <a:solidFill>
              <a:schemeClr val="bg2"/>
            </a:solidFill>
          </p:spPr>
          <p:txBody>
            <a:bodyPr wrap="square" lIns="0" tIns="0" rIns="0" bIns="0" rtlCol="0"/>
            <a:lstStyle/>
            <a:p>
              <a:endParaRPr dirty="0"/>
            </a:p>
          </p:txBody>
        </p:sp>
        <p:sp>
          <p:nvSpPr>
            <p:cNvPr id="17" name="object 17"/>
            <p:cNvSpPr/>
            <p:nvPr/>
          </p:nvSpPr>
          <p:spPr>
            <a:xfrm>
              <a:off x="2396120" y="2680895"/>
              <a:ext cx="2280285" cy="368935"/>
            </a:xfrm>
            <a:custGeom>
              <a:avLst/>
              <a:gdLst/>
              <a:ahLst/>
              <a:cxnLst/>
              <a:rect l="l" t="t" r="r" b="b"/>
              <a:pathLst>
                <a:path w="2280285" h="368935">
                  <a:moveTo>
                    <a:pt x="2279904" y="0"/>
                  </a:moveTo>
                  <a:lnTo>
                    <a:pt x="0" y="0"/>
                  </a:lnTo>
                  <a:lnTo>
                    <a:pt x="0" y="368808"/>
                  </a:lnTo>
                  <a:lnTo>
                    <a:pt x="2279904" y="368808"/>
                  </a:lnTo>
                  <a:lnTo>
                    <a:pt x="2279904" y="0"/>
                  </a:lnTo>
                  <a:close/>
                </a:path>
              </a:pathLst>
            </a:custGeom>
            <a:solidFill>
              <a:srgbClr val="8496AF"/>
            </a:solidFill>
          </p:spPr>
          <p:txBody>
            <a:bodyPr wrap="square" lIns="0" tIns="0" rIns="0" bIns="0" rtlCol="0"/>
            <a:lstStyle/>
            <a:p>
              <a:endParaRPr dirty="0"/>
            </a:p>
          </p:txBody>
        </p:sp>
      </p:grpSp>
      <p:sp>
        <p:nvSpPr>
          <p:cNvPr id="18" name="object 18"/>
          <p:cNvSpPr txBox="1"/>
          <p:nvPr/>
        </p:nvSpPr>
        <p:spPr>
          <a:xfrm>
            <a:off x="3032125" y="2371118"/>
            <a:ext cx="1616075" cy="238125"/>
          </a:xfrm>
          <a:prstGeom prst="rect">
            <a:avLst/>
          </a:prstGeom>
        </p:spPr>
        <p:txBody>
          <a:bodyPr vert="horz" wrap="square" lIns="0" tIns="11430" rIns="0" bIns="0" rtlCol="0">
            <a:spAutoFit/>
          </a:bodyPr>
          <a:lstStyle/>
          <a:p>
            <a:pPr marL="12700">
              <a:lnSpc>
                <a:spcPct val="100000"/>
              </a:lnSpc>
              <a:spcBef>
                <a:spcPts val="90"/>
              </a:spcBef>
            </a:pPr>
            <a:r>
              <a:rPr sz="1400" b="1" spc="-10" dirty="0">
                <a:solidFill>
                  <a:srgbClr val="FFFFFF"/>
                </a:solidFill>
                <a:latin typeface="Calibri"/>
                <a:cs typeface="Calibri"/>
              </a:rPr>
              <a:t>Market</a:t>
            </a:r>
            <a:r>
              <a:rPr sz="1400" b="1" spc="-65" dirty="0">
                <a:solidFill>
                  <a:srgbClr val="FFFFFF"/>
                </a:solidFill>
                <a:latin typeface="Calibri"/>
                <a:cs typeface="Calibri"/>
              </a:rPr>
              <a:t> </a:t>
            </a:r>
            <a:r>
              <a:rPr sz="1400" b="1" spc="-15" dirty="0">
                <a:solidFill>
                  <a:srgbClr val="FFFFFF"/>
                </a:solidFill>
                <a:latin typeface="Calibri"/>
                <a:cs typeface="Calibri"/>
              </a:rPr>
              <a:t>Segmentation</a:t>
            </a:r>
            <a:endParaRPr sz="1400" dirty="0">
              <a:latin typeface="Calibri"/>
              <a:cs typeface="Calibri"/>
            </a:endParaRPr>
          </a:p>
        </p:txBody>
      </p:sp>
      <p:sp>
        <p:nvSpPr>
          <p:cNvPr id="24" name="object 24"/>
          <p:cNvSpPr txBox="1">
            <a:spLocks noGrp="1"/>
          </p:cNvSpPr>
          <p:nvPr>
            <p:ph type="ftr" sz="quarter" idx="5"/>
          </p:nvPr>
        </p:nvSpPr>
        <p:spPr>
          <a:xfrm>
            <a:off x="138099" y="6717218"/>
            <a:ext cx="628650" cy="105157"/>
          </a:xfrm>
          <a:prstGeom prst="rect">
            <a:avLst/>
          </a:prstGeom>
        </p:spPr>
        <p:txBody>
          <a:bodyPr vert="horz" wrap="square" lIns="0" tIns="12700" rIns="0" bIns="0" rtlCol="0">
            <a:spAutoFit/>
          </a:bodyPr>
          <a:lstStyle/>
          <a:p>
            <a:pPr algn="ctr">
              <a:lnSpc>
                <a:spcPct val="100000"/>
              </a:lnSpc>
              <a:spcBef>
                <a:spcPts val="100"/>
              </a:spcBef>
            </a:pPr>
            <a:r>
              <a:rPr dirty="0"/>
              <a:t>©</a:t>
            </a:r>
            <a:r>
              <a:rPr spc="-50" dirty="0"/>
              <a:t> </a:t>
            </a:r>
            <a:r>
              <a:rPr lang="en-IN" spc="-5" dirty="0"/>
              <a:t>ChemAnalyst</a:t>
            </a:r>
            <a:endParaRPr spc="-5" dirty="0"/>
          </a:p>
        </p:txBody>
      </p:sp>
      <p:sp>
        <p:nvSpPr>
          <p:cNvPr id="20" name="object 20"/>
          <p:cNvSpPr txBox="1"/>
          <p:nvPr/>
        </p:nvSpPr>
        <p:spPr>
          <a:xfrm>
            <a:off x="5486400" y="2831670"/>
            <a:ext cx="1271270" cy="1269578"/>
          </a:xfrm>
          <a:prstGeom prst="rect">
            <a:avLst/>
          </a:prstGeom>
        </p:spPr>
        <p:txBody>
          <a:bodyPr vert="horz" wrap="square" lIns="0" tIns="99060" rIns="0" bIns="0" rtlCol="0">
            <a:spAutoFit/>
          </a:bodyPr>
          <a:lstStyle/>
          <a:p>
            <a:pPr marL="52069" algn="ctr">
              <a:lnSpc>
                <a:spcPct val="100000"/>
              </a:lnSpc>
              <a:spcBef>
                <a:spcPts val="780"/>
              </a:spcBef>
            </a:pPr>
            <a:r>
              <a:rPr lang="en-US" sz="1000" b="1" dirty="0">
                <a:solidFill>
                  <a:srgbClr val="333E50"/>
                </a:solidFill>
                <a:latin typeface="Segoe UI"/>
                <a:cs typeface="Segoe UI"/>
              </a:rPr>
              <a:t>     India Market </a:t>
            </a:r>
            <a:r>
              <a:rPr sz="1000" b="1" dirty="0">
                <a:solidFill>
                  <a:srgbClr val="333E50"/>
                </a:solidFill>
                <a:latin typeface="Segoe UI"/>
                <a:cs typeface="Segoe UI"/>
              </a:rPr>
              <a:t>Region</a:t>
            </a:r>
            <a:r>
              <a:rPr lang="en-US" sz="1000" b="1" dirty="0">
                <a:solidFill>
                  <a:srgbClr val="333E50"/>
                </a:solidFill>
                <a:latin typeface="Segoe UI"/>
                <a:cs typeface="Segoe UI"/>
              </a:rPr>
              <a:t>s</a:t>
            </a:r>
            <a:endParaRPr sz="1000" dirty="0">
              <a:latin typeface="Segoe UI"/>
              <a:cs typeface="Segoe UI"/>
            </a:endParaRPr>
          </a:p>
          <a:p>
            <a:pPr marL="183515" lvl="1" indent="-171450">
              <a:spcBef>
                <a:spcPts val="620"/>
              </a:spcBef>
              <a:buFont typeface="Arial MT"/>
              <a:buChar char="•"/>
              <a:tabLst>
                <a:tab pos="183515" algn="l"/>
                <a:tab pos="184150" algn="l"/>
              </a:tabLst>
            </a:pPr>
            <a:r>
              <a:rPr lang="en-US" sz="900" spc="-5" dirty="0">
                <a:solidFill>
                  <a:srgbClr val="333E50"/>
                </a:solidFill>
                <a:latin typeface="Segoe UI"/>
                <a:cs typeface="Segoe UI"/>
              </a:rPr>
              <a:t>North India</a:t>
            </a:r>
          </a:p>
          <a:p>
            <a:pPr marL="183515" lvl="1" indent="-171450">
              <a:spcBef>
                <a:spcPts val="620"/>
              </a:spcBef>
              <a:buFont typeface="Arial MT"/>
              <a:buChar char="•"/>
              <a:tabLst>
                <a:tab pos="183515" algn="l"/>
                <a:tab pos="184150" algn="l"/>
              </a:tabLst>
            </a:pPr>
            <a:r>
              <a:rPr lang="en-US" sz="900" spc="-5" dirty="0">
                <a:solidFill>
                  <a:srgbClr val="333E50"/>
                </a:solidFill>
                <a:latin typeface="Segoe UI"/>
                <a:cs typeface="Segoe UI"/>
              </a:rPr>
              <a:t>South India</a:t>
            </a:r>
          </a:p>
          <a:p>
            <a:pPr marL="183515" lvl="1" indent="-171450">
              <a:spcBef>
                <a:spcPts val="620"/>
              </a:spcBef>
              <a:buFont typeface="Arial MT"/>
              <a:buChar char="•"/>
              <a:tabLst>
                <a:tab pos="183515" algn="l"/>
                <a:tab pos="184150" algn="l"/>
              </a:tabLst>
            </a:pPr>
            <a:r>
              <a:rPr lang="en-US" sz="900" spc="-5" dirty="0">
                <a:solidFill>
                  <a:srgbClr val="333E50"/>
                </a:solidFill>
                <a:latin typeface="Segoe UI"/>
                <a:cs typeface="Segoe UI"/>
              </a:rPr>
              <a:t>East India</a:t>
            </a:r>
          </a:p>
          <a:p>
            <a:pPr marL="183515" lvl="1" indent="-171450">
              <a:spcBef>
                <a:spcPts val="620"/>
              </a:spcBef>
              <a:buFont typeface="Arial MT"/>
              <a:buChar char="•"/>
              <a:tabLst>
                <a:tab pos="183515" algn="l"/>
                <a:tab pos="184150" algn="l"/>
              </a:tabLst>
            </a:pPr>
            <a:r>
              <a:rPr lang="en-US" sz="900" spc="-5" dirty="0">
                <a:solidFill>
                  <a:srgbClr val="333E50"/>
                </a:solidFill>
                <a:latin typeface="Segoe UI"/>
                <a:cs typeface="Segoe UI"/>
              </a:rPr>
              <a:t>West India</a:t>
            </a:r>
          </a:p>
        </p:txBody>
      </p:sp>
      <p:sp>
        <p:nvSpPr>
          <p:cNvPr id="23" name="object 23"/>
          <p:cNvSpPr txBox="1"/>
          <p:nvPr/>
        </p:nvSpPr>
        <p:spPr>
          <a:xfrm>
            <a:off x="2882576" y="2881094"/>
            <a:ext cx="2085549" cy="1393330"/>
          </a:xfrm>
          <a:prstGeom prst="rect">
            <a:avLst/>
          </a:prstGeom>
        </p:spPr>
        <p:txBody>
          <a:bodyPr vert="horz" wrap="square" lIns="0" tIns="13335" rIns="0" bIns="0" rtlCol="0">
            <a:spAutoFit/>
          </a:bodyPr>
          <a:lstStyle/>
          <a:p>
            <a:pPr marL="12700">
              <a:lnSpc>
                <a:spcPct val="100000"/>
              </a:lnSpc>
              <a:spcBef>
                <a:spcPts val="105"/>
              </a:spcBef>
            </a:pPr>
            <a:r>
              <a:rPr lang="en-US" sz="1000" b="1" spc="5" dirty="0">
                <a:solidFill>
                  <a:srgbClr val="333E50"/>
                </a:solidFill>
                <a:latin typeface="Segoe UI"/>
                <a:cs typeface="Segoe UI"/>
              </a:rPr>
              <a:t>         Type</a:t>
            </a:r>
            <a:endParaRPr sz="1000" dirty="0">
              <a:latin typeface="Segoe UI"/>
              <a:cs typeface="Segoe UI"/>
            </a:endParaRPr>
          </a:p>
          <a:p>
            <a:pPr marL="182880" indent="-170815">
              <a:lnSpc>
                <a:spcPct val="100000"/>
              </a:lnSpc>
              <a:spcBef>
                <a:spcPts val="400"/>
              </a:spcBef>
              <a:buFont typeface="Arial MT"/>
              <a:buChar char="•"/>
              <a:tabLst>
                <a:tab pos="182880" algn="l"/>
                <a:tab pos="183515" algn="l"/>
              </a:tabLst>
            </a:pPr>
            <a:r>
              <a:rPr lang="en-IN" sz="900" dirty="0">
                <a:solidFill>
                  <a:srgbClr val="333E50"/>
                </a:solidFill>
                <a:latin typeface="Verdana"/>
                <a:cs typeface="Verdana"/>
              </a:rPr>
              <a:t>Mono Ammonium Phosphate (12-61-0)</a:t>
            </a:r>
          </a:p>
          <a:p>
            <a:pPr marL="182880" indent="-170815">
              <a:lnSpc>
                <a:spcPct val="100000"/>
              </a:lnSpc>
              <a:spcBef>
                <a:spcPts val="400"/>
              </a:spcBef>
              <a:buFont typeface="Arial MT"/>
              <a:buChar char="•"/>
              <a:tabLst>
                <a:tab pos="182880" algn="l"/>
                <a:tab pos="183515" algn="l"/>
              </a:tabLst>
            </a:pPr>
            <a:r>
              <a:rPr lang="en-IN" sz="900" dirty="0">
                <a:solidFill>
                  <a:srgbClr val="333E50"/>
                </a:solidFill>
                <a:latin typeface="Verdana"/>
                <a:cs typeface="Verdana"/>
              </a:rPr>
              <a:t>Mono Potassium Phosphate (0-52-34)</a:t>
            </a:r>
          </a:p>
          <a:p>
            <a:pPr marL="182880" indent="-170815">
              <a:lnSpc>
                <a:spcPct val="100000"/>
              </a:lnSpc>
              <a:spcBef>
                <a:spcPts val="400"/>
              </a:spcBef>
              <a:buFont typeface="Arial MT"/>
              <a:buChar char="•"/>
              <a:tabLst>
                <a:tab pos="182880" algn="l"/>
                <a:tab pos="183515" algn="l"/>
              </a:tabLst>
            </a:pPr>
            <a:r>
              <a:rPr lang="en-IN" sz="900" dirty="0">
                <a:solidFill>
                  <a:srgbClr val="333E50"/>
                </a:solidFill>
                <a:latin typeface="Verdana"/>
                <a:cs typeface="Verdana"/>
              </a:rPr>
              <a:t>Potassium Nitrate (13-0-45)</a:t>
            </a:r>
          </a:p>
          <a:p>
            <a:pPr marL="182880" indent="-170815">
              <a:lnSpc>
                <a:spcPct val="100000"/>
              </a:lnSpc>
              <a:spcBef>
                <a:spcPts val="400"/>
              </a:spcBef>
              <a:buFont typeface="Arial MT"/>
              <a:buChar char="•"/>
              <a:tabLst>
                <a:tab pos="182880" algn="l"/>
                <a:tab pos="183515" algn="l"/>
              </a:tabLst>
            </a:pPr>
            <a:r>
              <a:rPr lang="en-IN" sz="900" dirty="0">
                <a:solidFill>
                  <a:srgbClr val="333E50"/>
                </a:solidFill>
                <a:latin typeface="Verdana"/>
                <a:cs typeface="Verdana"/>
              </a:rPr>
              <a:t>Potassium Sulphate (0-0-50)</a:t>
            </a:r>
          </a:p>
          <a:p>
            <a:pPr marL="182880" indent="-170815">
              <a:lnSpc>
                <a:spcPct val="100000"/>
              </a:lnSpc>
              <a:spcBef>
                <a:spcPts val="400"/>
              </a:spcBef>
              <a:buFont typeface="Arial MT"/>
              <a:buChar char="•"/>
              <a:tabLst>
                <a:tab pos="182880" algn="l"/>
                <a:tab pos="183515" algn="l"/>
              </a:tabLst>
            </a:pPr>
            <a:r>
              <a:rPr lang="en-IN" sz="900" dirty="0">
                <a:solidFill>
                  <a:srgbClr val="333E50"/>
                </a:solidFill>
                <a:latin typeface="Verdana"/>
                <a:cs typeface="Verdana"/>
              </a:rPr>
              <a:t>Calcium Nitrate (15.5-0-0-19)</a:t>
            </a:r>
          </a:p>
        </p:txBody>
      </p:sp>
      <p:pic>
        <p:nvPicPr>
          <p:cNvPr id="26" name="Picture 25" descr="Text&#10;&#10;Description automatically generated">
            <a:extLst>
              <a:ext uri="{FF2B5EF4-FFF2-40B4-BE49-F238E27FC236}">
                <a16:creationId xmlns:a16="http://schemas.microsoft.com/office/drawing/2014/main" id="{47F1810E-8453-43D7-AFD0-F435021BD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902" y="59032"/>
            <a:ext cx="2028825" cy="523875"/>
          </a:xfrm>
          <a:prstGeom prst="rect">
            <a:avLst/>
          </a:prstGeom>
        </p:spPr>
      </p:pic>
      <p:pic>
        <p:nvPicPr>
          <p:cNvPr id="5" name="Picture 4" descr="A picture containing kitchenware, pan&#10;&#10;Description automatically generated">
            <a:extLst>
              <a:ext uri="{FF2B5EF4-FFF2-40B4-BE49-F238E27FC236}">
                <a16:creationId xmlns:a16="http://schemas.microsoft.com/office/drawing/2014/main" id="{0F29A921-2729-4C16-8D09-F56F3A7D929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8787" y="2881094"/>
            <a:ext cx="2266477" cy="2306067"/>
          </a:xfrm>
          <a:prstGeom prst="rect">
            <a:avLst/>
          </a:prstGeom>
          <a:scene3d>
            <a:camera prst="orthographicFront"/>
            <a:lightRig rig="threePt" dir="t"/>
          </a:scene3d>
          <a:sp3d>
            <a:bevelT w="165100" prst="coolSlant"/>
          </a:sp3d>
        </p:spPr>
      </p:pic>
      <p:sp>
        <p:nvSpPr>
          <p:cNvPr id="27" name="object 23">
            <a:extLst>
              <a:ext uri="{FF2B5EF4-FFF2-40B4-BE49-F238E27FC236}">
                <a16:creationId xmlns:a16="http://schemas.microsoft.com/office/drawing/2014/main" id="{700B34D6-B36A-46C0-9FF6-056F2EC35E88}"/>
              </a:ext>
            </a:extLst>
          </p:cNvPr>
          <p:cNvSpPr txBox="1"/>
          <p:nvPr/>
        </p:nvSpPr>
        <p:spPr>
          <a:xfrm>
            <a:off x="4007755" y="4687938"/>
            <a:ext cx="2085549" cy="926536"/>
          </a:xfrm>
          <a:prstGeom prst="rect">
            <a:avLst/>
          </a:prstGeom>
        </p:spPr>
        <p:txBody>
          <a:bodyPr vert="horz" wrap="square" lIns="0" tIns="13335" rIns="0" bIns="0" rtlCol="0">
            <a:spAutoFit/>
          </a:bodyPr>
          <a:lstStyle/>
          <a:p>
            <a:pPr marL="12700">
              <a:lnSpc>
                <a:spcPct val="100000"/>
              </a:lnSpc>
              <a:spcBef>
                <a:spcPts val="105"/>
              </a:spcBef>
            </a:pPr>
            <a:r>
              <a:rPr lang="en-US" sz="1000" b="1" spc="5" dirty="0">
                <a:solidFill>
                  <a:srgbClr val="333E50"/>
                </a:solidFill>
                <a:latin typeface="Segoe UI"/>
                <a:cs typeface="Segoe UI"/>
              </a:rPr>
              <a:t>         Application</a:t>
            </a:r>
            <a:endParaRPr sz="1000" dirty="0">
              <a:latin typeface="Segoe UI"/>
              <a:cs typeface="Segoe UI"/>
            </a:endParaRPr>
          </a:p>
          <a:p>
            <a:pPr marL="182880" indent="-170815">
              <a:lnSpc>
                <a:spcPct val="100000"/>
              </a:lnSpc>
              <a:spcBef>
                <a:spcPts val="400"/>
              </a:spcBef>
              <a:buFont typeface="Arial MT"/>
              <a:buChar char="•"/>
              <a:tabLst>
                <a:tab pos="182880" algn="l"/>
                <a:tab pos="183515" algn="l"/>
              </a:tabLst>
            </a:pPr>
            <a:r>
              <a:rPr lang="en-IN" sz="900" dirty="0">
                <a:solidFill>
                  <a:srgbClr val="333E50"/>
                </a:solidFill>
                <a:latin typeface="Verdana"/>
                <a:cs typeface="Verdana"/>
              </a:rPr>
              <a:t>Foliage Crops</a:t>
            </a:r>
          </a:p>
          <a:p>
            <a:pPr marL="182880" indent="-170815">
              <a:lnSpc>
                <a:spcPct val="100000"/>
              </a:lnSpc>
              <a:spcBef>
                <a:spcPts val="400"/>
              </a:spcBef>
              <a:buFont typeface="Arial MT"/>
              <a:buChar char="•"/>
              <a:tabLst>
                <a:tab pos="182880" algn="l"/>
                <a:tab pos="183515" algn="l"/>
              </a:tabLst>
            </a:pPr>
            <a:r>
              <a:rPr lang="en-IN" sz="900" dirty="0">
                <a:solidFill>
                  <a:srgbClr val="333E50"/>
                </a:solidFill>
                <a:latin typeface="Verdana"/>
                <a:cs typeface="Verdana"/>
              </a:rPr>
              <a:t>Field &amp; Cash Crops</a:t>
            </a:r>
          </a:p>
          <a:p>
            <a:pPr marL="182880" indent="-170815">
              <a:lnSpc>
                <a:spcPct val="100000"/>
              </a:lnSpc>
              <a:spcBef>
                <a:spcPts val="400"/>
              </a:spcBef>
              <a:buFont typeface="Arial MT"/>
              <a:buChar char="•"/>
              <a:tabLst>
                <a:tab pos="182880" algn="l"/>
                <a:tab pos="183515" algn="l"/>
              </a:tabLst>
            </a:pPr>
            <a:r>
              <a:rPr lang="en-IN" sz="900" dirty="0">
                <a:solidFill>
                  <a:srgbClr val="333E50"/>
                </a:solidFill>
                <a:latin typeface="Verdana"/>
                <a:cs typeface="Verdana"/>
              </a:rPr>
              <a:t>Fruits &amp; Vegetables</a:t>
            </a:r>
          </a:p>
          <a:p>
            <a:pPr marL="182880" indent="-170815">
              <a:lnSpc>
                <a:spcPct val="100000"/>
              </a:lnSpc>
              <a:spcBef>
                <a:spcPts val="400"/>
              </a:spcBef>
              <a:buFont typeface="Arial MT"/>
              <a:buChar char="•"/>
              <a:tabLst>
                <a:tab pos="182880" algn="l"/>
                <a:tab pos="183515" algn="l"/>
              </a:tabLst>
            </a:pPr>
            <a:r>
              <a:rPr lang="en-IN" sz="900" dirty="0">
                <a:solidFill>
                  <a:srgbClr val="333E50"/>
                </a:solidFill>
                <a:latin typeface="Verdana"/>
                <a:cs typeface="Verdana"/>
              </a:rPr>
              <a:t>Gardening &amp; Horticulture</a:t>
            </a:r>
          </a:p>
        </p:txBody>
      </p:sp>
      <p:sp>
        <p:nvSpPr>
          <p:cNvPr id="3" name="Slide Number Placeholder 2">
            <a:extLst>
              <a:ext uri="{FF2B5EF4-FFF2-40B4-BE49-F238E27FC236}">
                <a16:creationId xmlns:a16="http://schemas.microsoft.com/office/drawing/2014/main" id="{06F3AD7E-39D7-40F3-A654-6D9579E97B59}"/>
              </a:ext>
            </a:extLst>
          </p:cNvPr>
          <p:cNvSpPr>
            <a:spLocks noGrp="1"/>
          </p:cNvSpPr>
          <p:nvPr>
            <p:ph type="sldNum" sz="quarter" idx="7"/>
          </p:nvPr>
        </p:nvSpPr>
        <p:spPr/>
        <p:txBody>
          <a:bodyPr/>
          <a:lstStyle/>
          <a:p>
            <a:pPr marL="38100">
              <a:lnSpc>
                <a:spcPts val="1150"/>
              </a:lnSpc>
            </a:pPr>
            <a:fld id="{81D60167-4931-47E6-BA6A-407CBD079E47}" type="slidenum">
              <a:rPr lang="en-IN" smtClean="0"/>
              <a:t>5</a:t>
            </a:fld>
            <a:endParaRPr lang="en-I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031EE9-DCD9-4DED-B6F6-CC4106AE210F}"/>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3" name="Slide Number Placeholder 2">
            <a:extLst>
              <a:ext uri="{FF2B5EF4-FFF2-40B4-BE49-F238E27FC236}">
                <a16:creationId xmlns:a16="http://schemas.microsoft.com/office/drawing/2014/main" id="{2F9DF916-337A-4329-A7FF-5F598477057D}"/>
              </a:ext>
            </a:extLst>
          </p:cNvPr>
          <p:cNvSpPr>
            <a:spLocks noGrp="1"/>
          </p:cNvSpPr>
          <p:nvPr>
            <p:ph type="sldNum" sz="quarter" idx="7"/>
          </p:nvPr>
        </p:nvSpPr>
        <p:spPr>
          <a:xfrm>
            <a:off x="8816340" y="6703034"/>
            <a:ext cx="216534" cy="153888"/>
          </a:xfrm>
        </p:spPr>
        <p:txBody>
          <a:bodyPr/>
          <a:lstStyle/>
          <a:p>
            <a:pPr marL="38100">
              <a:lnSpc>
                <a:spcPts val="1150"/>
              </a:lnSpc>
            </a:pPr>
            <a:fld id="{81D60167-4931-47E6-BA6A-407CBD079E47}" type="slidenum">
              <a:rPr lang="en-IN" smtClean="0"/>
              <a:pPr marL="38100">
                <a:lnSpc>
                  <a:spcPts val="1150"/>
                </a:lnSpc>
              </a:pPr>
              <a:t>50</a:t>
            </a:fld>
            <a:endParaRPr lang="en-IN" dirty="0"/>
          </a:p>
        </p:txBody>
      </p:sp>
      <p:sp>
        <p:nvSpPr>
          <p:cNvPr id="6" name="Text Placeholder 1">
            <a:extLst>
              <a:ext uri="{FF2B5EF4-FFF2-40B4-BE49-F238E27FC236}">
                <a16:creationId xmlns:a16="http://schemas.microsoft.com/office/drawing/2014/main" id="{37D3A653-2D26-4967-B4EA-F5D3739D604E}"/>
              </a:ext>
            </a:extLst>
          </p:cNvPr>
          <p:cNvSpPr txBox="1">
            <a:spLocks/>
          </p:cNvSpPr>
          <p:nvPr/>
        </p:nvSpPr>
        <p:spPr>
          <a:xfrm>
            <a:off x="381000" y="228600"/>
            <a:ext cx="6217170" cy="276999"/>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IN" b="1" kern="0" dirty="0">
                <a:latin typeface="Arial" panose="020B0604020202020204" pitchFamily="34" charset="0"/>
                <a:cs typeface="Arial" panose="020B0604020202020204" pitchFamily="34" charset="0"/>
              </a:rPr>
              <a:t>Market Adoption and Resistance to New Technology</a:t>
            </a:r>
          </a:p>
        </p:txBody>
      </p:sp>
      <p:sp>
        <p:nvSpPr>
          <p:cNvPr id="7" name="Rectangle: Folded Corner 6">
            <a:extLst>
              <a:ext uri="{FF2B5EF4-FFF2-40B4-BE49-F238E27FC236}">
                <a16:creationId xmlns:a16="http://schemas.microsoft.com/office/drawing/2014/main" id="{F7B339A7-45BE-4506-B561-E1C3D8F7F3BB}"/>
              </a:ext>
            </a:extLst>
          </p:cNvPr>
          <p:cNvSpPr/>
          <p:nvPr/>
        </p:nvSpPr>
        <p:spPr>
          <a:xfrm>
            <a:off x="209571" y="694394"/>
            <a:ext cx="8714567" cy="6068483"/>
          </a:xfrm>
          <a:prstGeom prst="foldedCorner">
            <a:avLst>
              <a:gd name="adj" fmla="val 8439"/>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200000"/>
              </a:lnSpc>
              <a:buFont typeface="Arial" panose="020B0604020202020204" pitchFamily="34" charset="0"/>
              <a:buChar char="•"/>
              <a:defRPr/>
            </a:pPr>
            <a:r>
              <a:rPr lang="en-IN" sz="1050" b="1" dirty="0">
                <a:solidFill>
                  <a:prstClr val="black"/>
                </a:solidFill>
                <a:latin typeface="Verdana" panose="020B0604030504040204" pitchFamily="34" charset="0"/>
                <a:ea typeface="Verdana" panose="020B0604030504040204" pitchFamily="34" charset="0"/>
              </a:rPr>
              <a:t>Increasing demand of Nano Urea:</a:t>
            </a:r>
            <a:r>
              <a:rPr lang="en-IN" sz="1050" dirty="0">
                <a:solidFill>
                  <a:prstClr val="black"/>
                </a:solidFill>
                <a:latin typeface="Verdana" panose="020B0604030504040204" pitchFamily="34" charset="0"/>
                <a:ea typeface="Verdana" panose="020B0604030504040204" pitchFamily="34" charset="0"/>
              </a:rPr>
              <a:t> Increasing production of Nano-Urea is one of the major threats as it is expected to replace the usage of urea granules as well as impact the growth of water-soluble fertilizers as one of the most widely used fertilisers in farmlands across the world. Nano urea liquid is expected to potentially replace 13.7 million tonnes of conventional urea usage by 2023. Conventional granular urea is one of the most important nitrogenous fertilisers in the country, with a high nitrogen content of 46 per cent, and is available at one of the lowest market prices.</a:t>
            </a:r>
          </a:p>
          <a:p>
            <a:pPr marL="171450" indent="-171450" algn="just">
              <a:lnSpc>
                <a:spcPct val="200000"/>
              </a:lnSpc>
              <a:buFont typeface="Arial" panose="020B0604020202020204" pitchFamily="34" charset="0"/>
              <a:buChar char="•"/>
              <a:defRPr/>
            </a:pPr>
            <a:endParaRPr lang="en-IN" sz="1050" dirty="0">
              <a:solidFill>
                <a:prstClr val="black"/>
              </a:solidFill>
              <a:latin typeface="Verdana" panose="020B0604030504040204" pitchFamily="34" charset="0"/>
              <a:ea typeface="Verdana" panose="020B0604030504040204" pitchFamily="34" charset="0"/>
            </a:endParaRPr>
          </a:p>
          <a:p>
            <a:pPr marL="171450" indent="-171450" algn="just">
              <a:lnSpc>
                <a:spcPct val="200000"/>
              </a:lnSpc>
              <a:buFont typeface="Arial" panose="020B0604020202020204" pitchFamily="34" charset="0"/>
              <a:buChar char="•"/>
              <a:defRPr/>
            </a:pPr>
            <a:r>
              <a:rPr lang="en-IN" sz="1050" b="1" dirty="0">
                <a:solidFill>
                  <a:prstClr val="black"/>
                </a:solidFill>
                <a:latin typeface="Verdana" panose="020B0604030504040204" pitchFamily="34" charset="0"/>
                <a:ea typeface="Verdana" panose="020B0604030504040204" pitchFamily="34" charset="0"/>
              </a:rPr>
              <a:t>High Raw Material Price:</a:t>
            </a:r>
            <a:r>
              <a:rPr lang="en-IN" sz="1050" dirty="0">
                <a:solidFill>
                  <a:prstClr val="black"/>
                </a:solidFill>
                <a:latin typeface="Verdana" panose="020B0604030504040204" pitchFamily="34" charset="0"/>
                <a:ea typeface="Verdana" panose="020B0604030504040204" pitchFamily="34" charset="0"/>
              </a:rPr>
              <a:t> Raw material prices are extremely high in the country which are used as a feedstock to produce water-soluble fertilizer such as nitric acid, phosphoric acid. High raw material prices is one of the major factor hindering the production volume of water-soluble fertilizers in India. For Instance, Calcium Nitrate is produced in both forms in India, crystal as well as granular, Out of which granular is majorly used as a fertilizer but lack of quality due to higher prices of raw material and lack of infrastructure and climatic conditions are one of the reasons affecting the production of water-soluble fertilizers in India. </a:t>
            </a:r>
          </a:p>
          <a:p>
            <a:pPr marL="171450" indent="-171450" algn="just">
              <a:lnSpc>
                <a:spcPct val="200000"/>
              </a:lnSpc>
              <a:buFont typeface="Arial" panose="020B0604020202020204" pitchFamily="34" charset="0"/>
              <a:buChar char="•"/>
              <a:defRPr/>
            </a:pPr>
            <a:endParaRPr lang="en-US" sz="1050" dirty="0">
              <a:solidFill>
                <a:prstClr val="black"/>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29180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918A8F-2461-4F8F-B13C-9D1F92ECB90D}"/>
              </a:ext>
            </a:extLst>
          </p:cNvPr>
          <p:cNvSpPr/>
          <p:nvPr/>
        </p:nvSpPr>
        <p:spPr>
          <a:xfrm>
            <a:off x="1" y="762000"/>
            <a:ext cx="9144000" cy="59435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63977FA2-2584-483B-BEA5-C4C09F2B1DB2}"/>
              </a:ext>
            </a:extLst>
          </p:cNvPr>
          <p:cNvSpPr/>
          <p:nvPr/>
        </p:nvSpPr>
        <p:spPr>
          <a:xfrm>
            <a:off x="219862" y="188987"/>
            <a:ext cx="6007101" cy="307777"/>
          </a:xfrm>
          <a:prstGeom prst="rect">
            <a:avLst/>
          </a:prstGeom>
        </p:spPr>
        <p:txBody>
          <a:bodyPr wrap="square" lIns="0" tIns="0" rIns="0" bIns="0">
            <a:spAutoFit/>
          </a:bodyPr>
          <a:lstStyle/>
          <a:p>
            <a:pPr algn="ctr"/>
            <a:r>
              <a:rPr lang="en-US" sz="2000" b="1" dirty="0">
                <a:solidFill>
                  <a:prstClr val="black"/>
                </a:solidFill>
                <a:latin typeface="Arial" panose="020B0604020202020204" pitchFamily="34" charset="0"/>
                <a:cs typeface="Arial" panose="020B0604020202020204" pitchFamily="34" charset="0"/>
              </a:rPr>
              <a:t>Market Dynamics</a:t>
            </a:r>
          </a:p>
        </p:txBody>
      </p:sp>
      <p:cxnSp>
        <p:nvCxnSpPr>
          <p:cNvPr id="11" name="Straight Connector 10">
            <a:extLst>
              <a:ext uri="{FF2B5EF4-FFF2-40B4-BE49-F238E27FC236}">
                <a16:creationId xmlns:a16="http://schemas.microsoft.com/office/drawing/2014/main" id="{E46E7EE7-1768-4614-9001-7E82684FA105}"/>
              </a:ext>
            </a:extLst>
          </p:cNvPr>
          <p:cNvCxnSpPr/>
          <p:nvPr/>
        </p:nvCxnSpPr>
        <p:spPr>
          <a:xfrm>
            <a:off x="0" y="4191000"/>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7AA16-C025-4673-A9A9-D4A803D907FA}"/>
              </a:ext>
            </a:extLst>
          </p:cNvPr>
          <p:cNvCxnSpPr/>
          <p:nvPr/>
        </p:nvCxnSpPr>
        <p:spPr>
          <a:xfrm>
            <a:off x="0" y="439597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E3F824-2743-43B8-AB46-776988FBFED4}"/>
              </a:ext>
            </a:extLst>
          </p:cNvPr>
          <p:cNvCxnSpPr/>
          <p:nvPr/>
        </p:nvCxnSpPr>
        <p:spPr>
          <a:xfrm>
            <a:off x="0" y="4609338"/>
            <a:ext cx="30708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A905C06B-6E5F-438F-9AF1-632C87CA00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070860" y="1899141"/>
            <a:ext cx="6073140" cy="397976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8E740CE-5F6C-445C-83CC-03CD3BD814E6}"/>
              </a:ext>
            </a:extLst>
          </p:cNvPr>
          <p:cNvSpPr>
            <a:spLocks noGrp="1"/>
          </p:cNvSpPr>
          <p:nvPr>
            <p:ph type="ftr" sz="quarter" idx="5"/>
          </p:nvPr>
        </p:nvSpPr>
        <p:spPr>
          <a:xfrm>
            <a:off x="219862" y="6576680"/>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6" name="Slide Number Placeholder 5">
            <a:extLst>
              <a:ext uri="{FF2B5EF4-FFF2-40B4-BE49-F238E27FC236}">
                <a16:creationId xmlns:a16="http://schemas.microsoft.com/office/drawing/2014/main" id="{70F12E96-6092-0346-65A2-08C891CA47D8}"/>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51</a:t>
            </a:fld>
            <a:endParaRPr lang="en-IN" dirty="0"/>
          </a:p>
        </p:txBody>
      </p:sp>
    </p:spTree>
    <p:extLst>
      <p:ext uri="{BB962C8B-B14F-4D97-AF65-F5344CB8AC3E}">
        <p14:creationId xmlns:p14="http://schemas.microsoft.com/office/powerpoint/2010/main" val="9340028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A87E88-DD43-49EB-B548-84221F772513}"/>
              </a:ext>
            </a:extLst>
          </p:cNvPr>
          <p:cNvSpPr>
            <a:spLocks noGrp="1"/>
          </p:cNvSpPr>
          <p:nvPr>
            <p:ph type="body" sz="quarter" idx="4294967295"/>
          </p:nvPr>
        </p:nvSpPr>
        <p:spPr>
          <a:xfrm>
            <a:off x="219862" y="177773"/>
            <a:ext cx="7862888" cy="246221"/>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Market Drivers (1/3</a:t>
            </a:r>
            <a:r>
              <a:rPr lang="en-US" sz="1600" b="1" kern="1200">
                <a:solidFill>
                  <a:prstClr val="black"/>
                </a:solidFill>
                <a:latin typeface="Arial" panose="020B0604020202020204" pitchFamily="34" charset="0"/>
                <a:cs typeface="Arial" panose="020B0604020202020204" pitchFamily="34" charset="0"/>
              </a:rPr>
              <a:t>) </a:t>
            </a:r>
            <a:endParaRPr lang="en-US" sz="1600" b="1" kern="1200" dirty="0">
              <a:solidFill>
                <a:prstClr val="black"/>
              </a:solidFill>
              <a:latin typeface="Arial" panose="020B0604020202020204" pitchFamily="34" charset="0"/>
              <a:cs typeface="Arial" panose="020B0604020202020204" pitchFamily="34" charset="0"/>
            </a:endParaRPr>
          </a:p>
        </p:txBody>
      </p:sp>
      <p:sp>
        <p:nvSpPr>
          <p:cNvPr id="42" name="Subtitle 2">
            <a:extLst>
              <a:ext uri="{FF2B5EF4-FFF2-40B4-BE49-F238E27FC236}">
                <a16:creationId xmlns:a16="http://schemas.microsoft.com/office/drawing/2014/main" id="{1BB0E915-4850-46A3-BE37-833BE7B32239}"/>
              </a:ext>
            </a:extLst>
          </p:cNvPr>
          <p:cNvSpPr>
            <a:spLocks noGrp="1"/>
          </p:cNvSpPr>
          <p:nvPr>
            <p:ph type="subTitle" idx="4294967295"/>
          </p:nvPr>
        </p:nvSpPr>
        <p:spPr>
          <a:xfrm>
            <a:off x="3839982" y="742811"/>
            <a:ext cx="5102225" cy="5670550"/>
          </a:xfrm>
        </p:spPr>
        <p:txBody>
          <a:bodyPr>
            <a:noAutofit/>
          </a:bodyPr>
          <a:lstStyle/>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Every second, thousands of tonnes of topsoil are lost, and arable land diminishes by thousands of hectares. A billion hectares of land have been rendered useless for agriculture due to erosion itself.</a:t>
            </a:r>
          </a:p>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In an industrialised society, environmental conservation is critical. Fertilizer use in agriculture can be extremely beneficial to food production,. As a result, there has been a growth in the use of water soluble fertilizers that have no or low impact on the environment and helps to reduce the nutrient deficiency.</a:t>
            </a:r>
          </a:p>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Water soluble fertilizers (WSF) ensure that the precise amount of nutrients is supplied according to crop’s requirements, resulting in better yield productivity in less area.</a:t>
            </a:r>
          </a:p>
          <a:p>
            <a:pPr algn="just">
              <a:lnSpc>
                <a:spcPct val="150000"/>
              </a:lnSpc>
            </a:pPr>
            <a:endPar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Fertigation is one of the applications of WSF. Under fertigation, fertilizers are incorporated within the irrigation water, ensuring nutrients are distributed evenly in the soil. This method increases the efficiency of fertilizers, which eventually leads to 25-50% higher yields.</a:t>
            </a:r>
          </a:p>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Water saving and yield under drip-fertigation systems for some of the crops:</a:t>
            </a:r>
          </a:p>
          <a:p>
            <a:pPr marL="628650" lvl="1" indent="-171450" algn="just">
              <a:lnSpc>
                <a:spcPct val="150000"/>
              </a:lnSpc>
              <a:buFont typeface="Courier New" panose="02070309020205020404" pitchFamily="49" charset="0"/>
              <a:buChar char="o"/>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Banana production – About 35% of the water can be saved and yield can be increased up to 37 tons per hectare (t/ha) as compared to 26 t/ha by conventional system.</a:t>
            </a:r>
          </a:p>
          <a:p>
            <a:pPr marL="628650" lvl="1" indent="-171450" algn="just">
              <a:lnSpc>
                <a:spcPct val="150000"/>
              </a:lnSpc>
              <a:buFont typeface="Courier New" panose="02070309020205020404" pitchFamily="49" charset="0"/>
              <a:buChar char="o"/>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Sugarcane – About 29% of the water can be saved and yield can be increased up to 207t/ha as compared to 120 t/ha by conventional system.</a:t>
            </a:r>
          </a:p>
        </p:txBody>
      </p:sp>
      <p:sp>
        <p:nvSpPr>
          <p:cNvPr id="18" name="Block Arc 17">
            <a:extLst>
              <a:ext uri="{FF2B5EF4-FFF2-40B4-BE49-F238E27FC236}">
                <a16:creationId xmlns:a16="http://schemas.microsoft.com/office/drawing/2014/main" id="{504A348E-99A7-4DA8-ABA5-05037A215575}"/>
              </a:ext>
            </a:extLst>
          </p:cNvPr>
          <p:cNvSpPr/>
          <p:nvPr/>
        </p:nvSpPr>
        <p:spPr>
          <a:xfrm>
            <a:off x="-1539768" y="2091164"/>
            <a:ext cx="3167844" cy="3167844"/>
          </a:xfrm>
          <a:prstGeom prst="blockArc">
            <a:avLst>
              <a:gd name="adj1" fmla="val 16173961"/>
              <a:gd name="adj2" fmla="val 5453715"/>
              <a:gd name="adj3" fmla="val 11604"/>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mn-cs"/>
            </a:endParaRPr>
          </a:p>
        </p:txBody>
      </p:sp>
      <p:sp>
        <p:nvSpPr>
          <p:cNvPr id="19" name="Block Arc 18">
            <a:extLst>
              <a:ext uri="{FF2B5EF4-FFF2-40B4-BE49-F238E27FC236}">
                <a16:creationId xmlns:a16="http://schemas.microsoft.com/office/drawing/2014/main" id="{A21456FE-F3E8-4248-97AF-AA5D1D702160}"/>
              </a:ext>
            </a:extLst>
          </p:cNvPr>
          <p:cNvSpPr/>
          <p:nvPr/>
        </p:nvSpPr>
        <p:spPr>
          <a:xfrm>
            <a:off x="-1544170" y="2091164"/>
            <a:ext cx="3167844" cy="3167844"/>
          </a:xfrm>
          <a:prstGeom prst="blockArc">
            <a:avLst>
              <a:gd name="adj1" fmla="val 16173961"/>
              <a:gd name="adj2" fmla="val 5399609"/>
              <a:gd name="adj3" fmla="val 1139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34" charset="-127"/>
              <a:cs typeface="+mn-cs"/>
            </a:endParaRPr>
          </a:p>
        </p:txBody>
      </p:sp>
      <p:sp>
        <p:nvSpPr>
          <p:cNvPr id="20" name="Block Arc 19">
            <a:extLst>
              <a:ext uri="{FF2B5EF4-FFF2-40B4-BE49-F238E27FC236}">
                <a16:creationId xmlns:a16="http://schemas.microsoft.com/office/drawing/2014/main" id="{700F7881-7B50-491A-A3A6-0C66EEDFAA6D}"/>
              </a:ext>
            </a:extLst>
          </p:cNvPr>
          <p:cNvSpPr/>
          <p:nvPr/>
        </p:nvSpPr>
        <p:spPr>
          <a:xfrm>
            <a:off x="-1539768" y="2091164"/>
            <a:ext cx="3167844" cy="3167844"/>
          </a:xfrm>
          <a:prstGeom prst="blockArc">
            <a:avLst>
              <a:gd name="adj1" fmla="val 16173961"/>
              <a:gd name="adj2" fmla="val 133878"/>
              <a:gd name="adj3" fmla="val 115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mn-cs"/>
            </a:endParaRPr>
          </a:p>
        </p:txBody>
      </p:sp>
      <p:sp>
        <p:nvSpPr>
          <p:cNvPr id="23" name="TextBox 22">
            <a:extLst>
              <a:ext uri="{FF2B5EF4-FFF2-40B4-BE49-F238E27FC236}">
                <a16:creationId xmlns:a16="http://schemas.microsoft.com/office/drawing/2014/main" id="{33841AC2-64DD-41AF-9038-3FACDBDF4A31}"/>
              </a:ext>
            </a:extLst>
          </p:cNvPr>
          <p:cNvSpPr txBox="1"/>
          <p:nvPr/>
        </p:nvSpPr>
        <p:spPr>
          <a:xfrm>
            <a:off x="920177" y="1129762"/>
            <a:ext cx="2565160" cy="553999"/>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Reducing Nutrient Deficiency and Increasing Yield </a:t>
            </a:r>
            <a:endPar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4" name="Oval 23">
            <a:extLst>
              <a:ext uri="{FF2B5EF4-FFF2-40B4-BE49-F238E27FC236}">
                <a16:creationId xmlns:a16="http://schemas.microsoft.com/office/drawing/2014/main" id="{8C3C22F7-D2C5-4C0B-90D1-F1900B8BEF05}"/>
              </a:ext>
            </a:extLst>
          </p:cNvPr>
          <p:cNvSpPr/>
          <p:nvPr/>
        </p:nvSpPr>
        <p:spPr>
          <a:xfrm>
            <a:off x="197973" y="1093815"/>
            <a:ext cx="537367" cy="537367"/>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rPr>
              <a:t>1</a:t>
            </a: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sp>
        <p:nvSpPr>
          <p:cNvPr id="32" name="Oval 31">
            <a:extLst>
              <a:ext uri="{FF2B5EF4-FFF2-40B4-BE49-F238E27FC236}">
                <a16:creationId xmlns:a16="http://schemas.microsoft.com/office/drawing/2014/main" id="{D905F46D-54B1-47D2-A50F-FC49498079E0}"/>
              </a:ext>
            </a:extLst>
          </p:cNvPr>
          <p:cNvSpPr/>
          <p:nvPr/>
        </p:nvSpPr>
        <p:spPr>
          <a:xfrm>
            <a:off x="201793" y="5259008"/>
            <a:ext cx="537367" cy="55399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rPr>
              <a:t>2</a:t>
            </a: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sp>
        <p:nvSpPr>
          <p:cNvPr id="2" name="Rectangle 1">
            <a:extLst>
              <a:ext uri="{FF2B5EF4-FFF2-40B4-BE49-F238E27FC236}">
                <a16:creationId xmlns:a16="http://schemas.microsoft.com/office/drawing/2014/main" id="{8FC831B1-AEBA-44F0-BBAE-F051BF90D5FD}"/>
              </a:ext>
            </a:extLst>
          </p:cNvPr>
          <p:cNvSpPr/>
          <p:nvPr/>
        </p:nvSpPr>
        <p:spPr>
          <a:xfrm>
            <a:off x="3617851" y="742811"/>
            <a:ext cx="134980" cy="259437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62AF310-59A4-4305-BA28-0AE607B9AC8F}"/>
              </a:ext>
            </a:extLst>
          </p:cNvPr>
          <p:cNvSpPr/>
          <p:nvPr/>
        </p:nvSpPr>
        <p:spPr>
          <a:xfrm>
            <a:off x="3617851" y="3337185"/>
            <a:ext cx="134980" cy="32441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Slide Number Placeholder 7">
            <a:extLst>
              <a:ext uri="{FF2B5EF4-FFF2-40B4-BE49-F238E27FC236}">
                <a16:creationId xmlns:a16="http://schemas.microsoft.com/office/drawing/2014/main" id="{AC57C478-635B-43AB-8DEC-6A71DE73AF07}"/>
              </a:ext>
            </a:extLst>
          </p:cNvPr>
          <p:cNvSpPr txBox="1">
            <a:spLocks/>
          </p:cNvSpPr>
          <p:nvPr/>
        </p:nvSpPr>
        <p:spPr>
          <a:xfrm>
            <a:off x="8679484" y="658136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52</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05CD2B7F-B963-4FE6-BE8C-FE8423B8D559}"/>
              </a:ext>
            </a:extLst>
          </p:cNvPr>
          <p:cNvSpPr txBox="1"/>
          <p:nvPr/>
        </p:nvSpPr>
        <p:spPr>
          <a:xfrm>
            <a:off x="929243" y="5367500"/>
            <a:ext cx="2565160" cy="383182"/>
          </a:xfrm>
          <a:prstGeom prst="rect">
            <a:avLst/>
          </a:prstGeom>
          <a:noFill/>
        </p:spPr>
        <p:txBody>
          <a:bodyPr wrap="square" rtlCol="0" anchor="ctr">
            <a:sp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High Efficiency and Ease of Use of Water Soluble Fertilizers</a:t>
            </a:r>
          </a:p>
        </p:txBody>
      </p:sp>
      <p:sp>
        <p:nvSpPr>
          <p:cNvPr id="3" name="Footer Placeholder 2">
            <a:extLst>
              <a:ext uri="{FF2B5EF4-FFF2-40B4-BE49-F238E27FC236}">
                <a16:creationId xmlns:a16="http://schemas.microsoft.com/office/drawing/2014/main" id="{125ED9CA-E370-40AD-BD6F-1F5C18105257}"/>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6" name="Slide Number Placeholder 5">
            <a:extLst>
              <a:ext uri="{FF2B5EF4-FFF2-40B4-BE49-F238E27FC236}">
                <a16:creationId xmlns:a16="http://schemas.microsoft.com/office/drawing/2014/main" id="{E5651EA7-3332-BDCB-2B6E-72C8D3CEA83C}"/>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52</a:t>
            </a:fld>
            <a:endParaRPr lang="en-IN" dirty="0"/>
          </a:p>
        </p:txBody>
      </p:sp>
    </p:spTree>
    <p:extLst>
      <p:ext uri="{BB962C8B-B14F-4D97-AF65-F5344CB8AC3E}">
        <p14:creationId xmlns:p14="http://schemas.microsoft.com/office/powerpoint/2010/main" val="3196611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ubtitle 2">
            <a:extLst>
              <a:ext uri="{FF2B5EF4-FFF2-40B4-BE49-F238E27FC236}">
                <a16:creationId xmlns:a16="http://schemas.microsoft.com/office/drawing/2014/main" id="{1BB0E915-4850-46A3-BE37-833BE7B32239}"/>
              </a:ext>
            </a:extLst>
          </p:cNvPr>
          <p:cNvSpPr>
            <a:spLocks noGrp="1"/>
          </p:cNvSpPr>
          <p:nvPr>
            <p:ph type="subTitle" idx="4294967295"/>
          </p:nvPr>
        </p:nvSpPr>
        <p:spPr>
          <a:xfrm>
            <a:off x="3814897" y="826020"/>
            <a:ext cx="5151437" cy="5672137"/>
          </a:xfrm>
        </p:spPr>
        <p:txBody>
          <a:bodyPr>
            <a:noAutofit/>
          </a:bodyPr>
          <a:lstStyle/>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WSF is usually used in micro-irrigation such as drip and sprinkler system. The government of India is encouraging farmers to adopt micro-irrigation by offering various schemes and incentives. The government has undertaken following initiatives for promoting micro-irrigation:</a:t>
            </a:r>
          </a:p>
          <a:p>
            <a:pPr marL="171450" indent="-171450" algn="just">
              <a:lnSpc>
                <a:spcPct val="150000"/>
              </a:lnSpc>
              <a:buFont typeface="Arial" panose="020B0604020202020204" pitchFamily="34" charset="0"/>
              <a:buChar char="•"/>
            </a:pPr>
            <a:endPar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The government has proposed to Government of India created the RIDF in NABARD in 1995-96, with an initial corpus of Rs.2,000 crore. With the allocation of Rs.40,490.95 crore for 2021-22 under RIDF XXVII, the cumulative allocation has reached Rs.418410.52 crore, including Rs.18,500 crore under Bharat Nirman.</a:t>
            </a:r>
          </a:p>
          <a:p>
            <a:pPr marL="171450" indent="-171450" algn="just">
              <a:lnSpc>
                <a:spcPct val="150000"/>
              </a:lnSpc>
              <a:buFont typeface="Arial" panose="020B0604020202020204" pitchFamily="34" charset="0"/>
              <a:buChar char="•"/>
            </a:pPr>
            <a:endPar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The data provided by the Ministry of Agriculture and Farmers Welfare to the Lok Sabha as of 3</a:t>
            </a:r>
            <a:r>
              <a:rPr lang="en-IN" sz="1050" baseline="3000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rd</a:t>
            </a: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 February 2021 shows that the net irrigated area in the country is 68,649 thousand ha. The agriculture land covered under micro-irrigation is 12,908.44 thousand ha in which drip irrigation is 6,112.05 thousand ha and sprinkler irrigation is 6,796.39 thousand ha. This means that out of total irrigated land in the country only 19 per cent is under micro-irrigation.</a:t>
            </a:r>
          </a:p>
          <a:p>
            <a:pPr marL="171450" indent="-171450" algn="just">
              <a:lnSpc>
                <a:spcPct val="150000"/>
              </a:lnSpc>
              <a:buFont typeface="Arial" panose="020B0604020202020204" pitchFamily="34" charset="0"/>
              <a:buChar char="•"/>
            </a:pPr>
            <a:endPar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Andhra Pradesh, Karnataka, Gujarat, Maharashtra and Tamil Nadu command a share of over 75% of the coverage expansion. In order to expedite micro-irrigation coverage, the government is also planning to take help of private companies under Public Private Partnership (PPP) model.</a:t>
            </a:r>
          </a:p>
          <a:p>
            <a:pPr marL="171450" indent="-171450" algn="just">
              <a:lnSpc>
                <a:spcPct val="150000"/>
              </a:lnSpc>
              <a:buFont typeface="Arial" panose="020B0604020202020204" pitchFamily="34" charset="0"/>
              <a:buChar char="•"/>
            </a:pPr>
            <a:endPar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p>
            <a:pPr algn="just">
              <a:lnSpc>
                <a:spcPts val="1500"/>
              </a:lnSpc>
            </a:pPr>
            <a:endParaRPr lang="en-IN" sz="1050" dirty="0">
              <a:latin typeface="Verdana" panose="020B0604030504040204" pitchFamily="34" charset="0"/>
              <a:ea typeface="Verdana" panose="020B0604030504040204" pitchFamily="34" charset="0"/>
              <a:cs typeface="Verdana" panose="020B0604030504040204" pitchFamily="34" charset="0"/>
            </a:endParaRPr>
          </a:p>
        </p:txBody>
      </p:sp>
      <p:sp>
        <p:nvSpPr>
          <p:cNvPr id="18" name="Block Arc 17">
            <a:extLst>
              <a:ext uri="{FF2B5EF4-FFF2-40B4-BE49-F238E27FC236}">
                <a16:creationId xmlns:a16="http://schemas.microsoft.com/office/drawing/2014/main" id="{504A348E-99A7-4DA8-ABA5-05037A215575}"/>
              </a:ext>
            </a:extLst>
          </p:cNvPr>
          <p:cNvSpPr/>
          <p:nvPr/>
        </p:nvSpPr>
        <p:spPr>
          <a:xfrm>
            <a:off x="-1539768" y="2091164"/>
            <a:ext cx="3167844" cy="3167844"/>
          </a:xfrm>
          <a:prstGeom prst="blockArc">
            <a:avLst>
              <a:gd name="adj1" fmla="val 16173961"/>
              <a:gd name="adj2" fmla="val 5453715"/>
              <a:gd name="adj3" fmla="val 11604"/>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mn-cs"/>
            </a:endParaRPr>
          </a:p>
        </p:txBody>
      </p:sp>
      <p:sp>
        <p:nvSpPr>
          <p:cNvPr id="19" name="Block Arc 18">
            <a:extLst>
              <a:ext uri="{FF2B5EF4-FFF2-40B4-BE49-F238E27FC236}">
                <a16:creationId xmlns:a16="http://schemas.microsoft.com/office/drawing/2014/main" id="{A21456FE-F3E8-4248-97AF-AA5D1D702160}"/>
              </a:ext>
            </a:extLst>
          </p:cNvPr>
          <p:cNvSpPr/>
          <p:nvPr/>
        </p:nvSpPr>
        <p:spPr>
          <a:xfrm>
            <a:off x="-1544170" y="2091164"/>
            <a:ext cx="3167844" cy="3167844"/>
          </a:xfrm>
          <a:prstGeom prst="blockArc">
            <a:avLst>
              <a:gd name="adj1" fmla="val 16173961"/>
              <a:gd name="adj2" fmla="val 5399609"/>
              <a:gd name="adj3" fmla="val 1139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34" charset="-127"/>
              <a:cs typeface="+mn-cs"/>
            </a:endParaRPr>
          </a:p>
        </p:txBody>
      </p:sp>
      <p:sp>
        <p:nvSpPr>
          <p:cNvPr id="20" name="Block Arc 19">
            <a:extLst>
              <a:ext uri="{FF2B5EF4-FFF2-40B4-BE49-F238E27FC236}">
                <a16:creationId xmlns:a16="http://schemas.microsoft.com/office/drawing/2014/main" id="{700F7881-7B50-491A-A3A6-0C66EEDFAA6D}"/>
              </a:ext>
            </a:extLst>
          </p:cNvPr>
          <p:cNvSpPr/>
          <p:nvPr/>
        </p:nvSpPr>
        <p:spPr>
          <a:xfrm>
            <a:off x="-1539768" y="2091164"/>
            <a:ext cx="3167844" cy="3167844"/>
          </a:xfrm>
          <a:prstGeom prst="blockArc">
            <a:avLst>
              <a:gd name="adj1" fmla="val 16173961"/>
              <a:gd name="adj2" fmla="val 5500632"/>
              <a:gd name="adj3" fmla="val 12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mn-cs"/>
            </a:endParaRPr>
          </a:p>
        </p:txBody>
      </p:sp>
      <p:sp>
        <p:nvSpPr>
          <p:cNvPr id="23" name="TextBox 22">
            <a:extLst>
              <a:ext uri="{FF2B5EF4-FFF2-40B4-BE49-F238E27FC236}">
                <a16:creationId xmlns:a16="http://schemas.microsoft.com/office/drawing/2014/main" id="{33841AC2-64DD-41AF-9038-3FACDBDF4A31}"/>
              </a:ext>
            </a:extLst>
          </p:cNvPr>
          <p:cNvSpPr txBox="1"/>
          <p:nvPr/>
        </p:nvSpPr>
        <p:spPr>
          <a:xfrm>
            <a:off x="924470" y="1537165"/>
            <a:ext cx="2782405" cy="553999"/>
          </a:xfrm>
          <a:prstGeom prst="rect">
            <a:avLst/>
          </a:prstGeom>
          <a:noFill/>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Growing Emphasis on Micro-Irrigation Scheme</a:t>
            </a:r>
          </a:p>
        </p:txBody>
      </p:sp>
      <p:sp>
        <p:nvSpPr>
          <p:cNvPr id="24" name="Oval 23">
            <a:extLst>
              <a:ext uri="{FF2B5EF4-FFF2-40B4-BE49-F238E27FC236}">
                <a16:creationId xmlns:a16="http://schemas.microsoft.com/office/drawing/2014/main" id="{8C3C22F7-D2C5-4C0B-90D1-F1900B8BEF05}"/>
              </a:ext>
            </a:extLst>
          </p:cNvPr>
          <p:cNvSpPr/>
          <p:nvPr/>
        </p:nvSpPr>
        <p:spPr>
          <a:xfrm>
            <a:off x="360293" y="1466596"/>
            <a:ext cx="537367" cy="537367"/>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altLang="ko-KR" dirty="0">
                <a:solidFill>
                  <a:prstClr val="white"/>
                </a:solidFill>
                <a:latin typeface="Calibri" panose="020F0502020204030204"/>
                <a:ea typeface="맑은 고딕" panose="020B0503020000020004" pitchFamily="34" charset="-127"/>
              </a:rPr>
              <a:t>3</a:t>
            </a: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sp>
        <p:nvSpPr>
          <p:cNvPr id="2" name="Rectangle 1">
            <a:extLst>
              <a:ext uri="{FF2B5EF4-FFF2-40B4-BE49-F238E27FC236}">
                <a16:creationId xmlns:a16="http://schemas.microsoft.com/office/drawing/2014/main" id="{8FC831B1-AEBA-44F0-BBAE-F051BF90D5FD}"/>
              </a:ext>
            </a:extLst>
          </p:cNvPr>
          <p:cNvSpPr/>
          <p:nvPr/>
        </p:nvSpPr>
        <p:spPr>
          <a:xfrm>
            <a:off x="3581401" y="742811"/>
            <a:ext cx="125476" cy="583855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Slide Number Placeholder 7">
            <a:extLst>
              <a:ext uri="{FF2B5EF4-FFF2-40B4-BE49-F238E27FC236}">
                <a16:creationId xmlns:a16="http://schemas.microsoft.com/office/drawing/2014/main" id="{AC57C478-635B-43AB-8DEC-6A71DE73AF07}"/>
              </a:ext>
            </a:extLst>
          </p:cNvPr>
          <p:cNvSpPr txBox="1">
            <a:spLocks/>
          </p:cNvSpPr>
          <p:nvPr/>
        </p:nvSpPr>
        <p:spPr>
          <a:xfrm>
            <a:off x="8679484" y="658136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53</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 Placeholder 3">
            <a:extLst>
              <a:ext uri="{FF2B5EF4-FFF2-40B4-BE49-F238E27FC236}">
                <a16:creationId xmlns:a16="http://schemas.microsoft.com/office/drawing/2014/main" id="{1BFF0D7C-98FB-4D3B-B3AB-8075B97FC337}"/>
              </a:ext>
            </a:extLst>
          </p:cNvPr>
          <p:cNvSpPr txBox="1">
            <a:spLocks/>
          </p:cNvSpPr>
          <p:nvPr/>
        </p:nvSpPr>
        <p:spPr>
          <a:xfrm>
            <a:off x="360293" y="216607"/>
            <a:ext cx="7862888" cy="246221"/>
          </a:xfrm>
          <a:prstGeom prst="rect">
            <a:avLst/>
          </a:prstGeom>
        </p:spPr>
        <p:txBody>
          <a:bodyPr wrap="square" lIns="0" tIns="0" rIns="0" bIns="0">
            <a:spAutoFit/>
          </a:bodyPr>
          <a:lstStyle>
            <a:lvl1pPr>
              <a:defRPr sz="1600" b="1" i="0">
                <a:solidFill>
                  <a:prstClr val="black"/>
                </a:solidFill>
                <a:latin typeface="Arial" panose="020B0604020202020204" pitchFamily="34" charset="0"/>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Market Drivers (2/3) </a:t>
            </a:r>
          </a:p>
        </p:txBody>
      </p:sp>
      <p:sp>
        <p:nvSpPr>
          <p:cNvPr id="3" name="Footer Placeholder 2">
            <a:extLst>
              <a:ext uri="{FF2B5EF4-FFF2-40B4-BE49-F238E27FC236}">
                <a16:creationId xmlns:a16="http://schemas.microsoft.com/office/drawing/2014/main" id="{2D75EE64-F924-41F4-A52D-5428DA4B74BA}"/>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4" name="Slide Number Placeholder 3">
            <a:extLst>
              <a:ext uri="{FF2B5EF4-FFF2-40B4-BE49-F238E27FC236}">
                <a16:creationId xmlns:a16="http://schemas.microsoft.com/office/drawing/2014/main" id="{0387642F-6AAB-520A-FE24-142563C8F765}"/>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53</a:t>
            </a:fld>
            <a:endParaRPr lang="en-IN" dirty="0"/>
          </a:p>
        </p:txBody>
      </p:sp>
    </p:spTree>
    <p:extLst>
      <p:ext uri="{BB962C8B-B14F-4D97-AF65-F5344CB8AC3E}">
        <p14:creationId xmlns:p14="http://schemas.microsoft.com/office/powerpoint/2010/main" val="619875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ubtitle 2">
            <a:extLst>
              <a:ext uri="{FF2B5EF4-FFF2-40B4-BE49-F238E27FC236}">
                <a16:creationId xmlns:a16="http://schemas.microsoft.com/office/drawing/2014/main" id="{1BB0E915-4850-46A3-BE37-833BE7B32239}"/>
              </a:ext>
            </a:extLst>
          </p:cNvPr>
          <p:cNvSpPr>
            <a:spLocks noGrp="1"/>
          </p:cNvSpPr>
          <p:nvPr>
            <p:ph type="subTitle" idx="4294967295"/>
          </p:nvPr>
        </p:nvSpPr>
        <p:spPr>
          <a:xfrm>
            <a:off x="3968648" y="826814"/>
            <a:ext cx="5040312" cy="5670550"/>
          </a:xfrm>
        </p:spPr>
        <p:txBody>
          <a:bodyPr>
            <a:noAutofit/>
          </a:bodyPr>
          <a:lstStyle/>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WSFs (Water Soluble Fertilizers) are an excellent source of nutrients for indoor hydroponic vegetables. WSF fertiliser mixes, such as General Hydroponics® FloraPro®, are made from high-quality, technical-grade fertiliser salts that are dry and powdered. WSFs must first be dissolved (or solubilized) in water before being used. </a:t>
            </a:r>
          </a:p>
          <a:p>
            <a:pPr algn="just">
              <a:lnSpc>
                <a:spcPct val="150000"/>
              </a:lnSpc>
            </a:pPr>
            <a:endPar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There has been an increase in demand for water soluble fertilisers to prevent system blockages since they dissolve entirely in the water supply with fewer pollutants and have a lower probability of deposition and blocking the water &amp; nutrient supply.</a:t>
            </a:r>
          </a:p>
          <a:p>
            <a:pPr marL="171450" indent="-171450" algn="just">
              <a:lnSpc>
                <a:spcPct val="150000"/>
              </a:lnSpc>
              <a:buFont typeface="Arial" panose="020B0604020202020204" pitchFamily="34" charset="0"/>
              <a:buChar char="•"/>
            </a:pPr>
            <a:endPar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r>
              <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Drip irrigation system is universally adopted technique to efficiently use water resources. It reduces water utilization up to 70% and improves yield up to 90% with maintaining health of soil. This technique is best suited to plants grown in rows in the area of water scarcity, hilly area and in sandy soil, majorly in the western part of India. Increase in area under drip irrigation system specially in regions with water scarcity has lead to increase in demand for water soluble fertilizers as it is the perfect solution to provide nutrients to the crops without blocking systems.</a:t>
            </a:r>
          </a:p>
          <a:p>
            <a:pPr marL="171450" indent="-171450" algn="just">
              <a:lnSpc>
                <a:spcPct val="150000"/>
              </a:lnSpc>
              <a:buFont typeface="Arial" panose="020B0604020202020204" pitchFamily="34" charset="0"/>
              <a:buChar char="•"/>
            </a:pPr>
            <a:endPar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p>
            <a:pPr marL="171450" indent="-171450" algn="just">
              <a:lnSpc>
                <a:spcPct val="150000"/>
              </a:lnSpc>
              <a:buFont typeface="Arial" panose="020B0604020202020204" pitchFamily="34" charset="0"/>
              <a:buChar char="•"/>
            </a:pPr>
            <a:endParaRPr lang="en-IN" sz="1050"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Block Arc 17">
            <a:extLst>
              <a:ext uri="{FF2B5EF4-FFF2-40B4-BE49-F238E27FC236}">
                <a16:creationId xmlns:a16="http://schemas.microsoft.com/office/drawing/2014/main" id="{504A348E-99A7-4DA8-ABA5-05037A215575}"/>
              </a:ext>
            </a:extLst>
          </p:cNvPr>
          <p:cNvSpPr/>
          <p:nvPr/>
        </p:nvSpPr>
        <p:spPr>
          <a:xfrm>
            <a:off x="-1539768" y="2091164"/>
            <a:ext cx="3167844" cy="3167844"/>
          </a:xfrm>
          <a:prstGeom prst="blockArc">
            <a:avLst>
              <a:gd name="adj1" fmla="val 16173961"/>
              <a:gd name="adj2" fmla="val 5453715"/>
              <a:gd name="adj3" fmla="val 11604"/>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mn-cs"/>
            </a:endParaRPr>
          </a:p>
        </p:txBody>
      </p:sp>
      <p:sp>
        <p:nvSpPr>
          <p:cNvPr id="19" name="Block Arc 18">
            <a:extLst>
              <a:ext uri="{FF2B5EF4-FFF2-40B4-BE49-F238E27FC236}">
                <a16:creationId xmlns:a16="http://schemas.microsoft.com/office/drawing/2014/main" id="{A21456FE-F3E8-4248-97AF-AA5D1D702160}"/>
              </a:ext>
            </a:extLst>
          </p:cNvPr>
          <p:cNvSpPr/>
          <p:nvPr/>
        </p:nvSpPr>
        <p:spPr>
          <a:xfrm>
            <a:off x="-1583922" y="2039998"/>
            <a:ext cx="3167844" cy="3167844"/>
          </a:xfrm>
          <a:prstGeom prst="blockArc">
            <a:avLst>
              <a:gd name="adj1" fmla="val 16173961"/>
              <a:gd name="adj2" fmla="val 5399609"/>
              <a:gd name="adj3" fmla="val 1139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34" charset="-127"/>
              <a:cs typeface="+mn-cs"/>
            </a:endParaRPr>
          </a:p>
        </p:txBody>
      </p:sp>
      <p:sp>
        <p:nvSpPr>
          <p:cNvPr id="20" name="Block Arc 19">
            <a:extLst>
              <a:ext uri="{FF2B5EF4-FFF2-40B4-BE49-F238E27FC236}">
                <a16:creationId xmlns:a16="http://schemas.microsoft.com/office/drawing/2014/main" id="{700F7881-7B50-491A-A3A6-0C66EEDFAA6D}"/>
              </a:ext>
            </a:extLst>
          </p:cNvPr>
          <p:cNvSpPr/>
          <p:nvPr/>
        </p:nvSpPr>
        <p:spPr>
          <a:xfrm>
            <a:off x="-1539768" y="2091164"/>
            <a:ext cx="3167844" cy="3167844"/>
          </a:xfrm>
          <a:prstGeom prst="blockArc">
            <a:avLst>
              <a:gd name="adj1" fmla="val 16173961"/>
              <a:gd name="adj2" fmla="val 16195227"/>
              <a:gd name="adj3" fmla="val 61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mn-cs"/>
            </a:endParaRPr>
          </a:p>
        </p:txBody>
      </p:sp>
      <p:sp>
        <p:nvSpPr>
          <p:cNvPr id="32" name="Oval 31">
            <a:extLst>
              <a:ext uri="{FF2B5EF4-FFF2-40B4-BE49-F238E27FC236}">
                <a16:creationId xmlns:a16="http://schemas.microsoft.com/office/drawing/2014/main" id="{D905F46D-54B1-47D2-A50F-FC49498079E0}"/>
              </a:ext>
            </a:extLst>
          </p:cNvPr>
          <p:cNvSpPr/>
          <p:nvPr/>
        </p:nvSpPr>
        <p:spPr>
          <a:xfrm>
            <a:off x="279520" y="1206502"/>
            <a:ext cx="537367" cy="55399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rPr>
              <a:t>4</a:t>
            </a: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sp>
        <p:nvSpPr>
          <p:cNvPr id="2" name="Rectangle 1">
            <a:extLst>
              <a:ext uri="{FF2B5EF4-FFF2-40B4-BE49-F238E27FC236}">
                <a16:creationId xmlns:a16="http://schemas.microsoft.com/office/drawing/2014/main" id="{8FC831B1-AEBA-44F0-BBAE-F051BF90D5FD}"/>
              </a:ext>
            </a:extLst>
          </p:cNvPr>
          <p:cNvSpPr/>
          <p:nvPr/>
        </p:nvSpPr>
        <p:spPr>
          <a:xfrm>
            <a:off x="3617851" y="742811"/>
            <a:ext cx="134980" cy="259437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62AF310-59A4-4305-BA28-0AE607B9AC8F}"/>
              </a:ext>
            </a:extLst>
          </p:cNvPr>
          <p:cNvSpPr/>
          <p:nvPr/>
        </p:nvSpPr>
        <p:spPr>
          <a:xfrm>
            <a:off x="3617851" y="742811"/>
            <a:ext cx="134980" cy="58385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Slide Number Placeholder 7">
            <a:extLst>
              <a:ext uri="{FF2B5EF4-FFF2-40B4-BE49-F238E27FC236}">
                <a16:creationId xmlns:a16="http://schemas.microsoft.com/office/drawing/2014/main" id="{AC57C478-635B-43AB-8DEC-6A71DE73AF07}"/>
              </a:ext>
            </a:extLst>
          </p:cNvPr>
          <p:cNvSpPr txBox="1">
            <a:spLocks/>
          </p:cNvSpPr>
          <p:nvPr/>
        </p:nvSpPr>
        <p:spPr>
          <a:xfrm>
            <a:off x="8679484" y="658136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54</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05CD2B7F-B963-4FE6-BE8C-FE8423B8D559}"/>
              </a:ext>
            </a:extLst>
          </p:cNvPr>
          <p:cNvSpPr txBox="1"/>
          <p:nvPr/>
        </p:nvSpPr>
        <p:spPr>
          <a:xfrm>
            <a:off x="816887" y="1291910"/>
            <a:ext cx="2565160" cy="383182"/>
          </a:xfrm>
          <a:prstGeom prst="rect">
            <a:avLst/>
          </a:prstGeom>
          <a:noFill/>
        </p:spPr>
        <p:txBody>
          <a:bodyPr wrap="square" rtlCol="0" anchor="ctr">
            <a:sp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Rising demand of Hydroponics and Drip irrigation  </a:t>
            </a:r>
            <a:endPar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2" name="Text Placeholder 3">
            <a:extLst>
              <a:ext uri="{FF2B5EF4-FFF2-40B4-BE49-F238E27FC236}">
                <a16:creationId xmlns:a16="http://schemas.microsoft.com/office/drawing/2014/main" id="{ECDCEEB5-EA1A-43F8-86D4-F969AE2F579F}"/>
              </a:ext>
            </a:extLst>
          </p:cNvPr>
          <p:cNvSpPr txBox="1">
            <a:spLocks/>
          </p:cNvSpPr>
          <p:nvPr/>
        </p:nvSpPr>
        <p:spPr>
          <a:xfrm>
            <a:off x="279520" y="191027"/>
            <a:ext cx="7862888" cy="246221"/>
          </a:xfrm>
          <a:prstGeom prst="rect">
            <a:avLst/>
          </a:prstGeom>
        </p:spPr>
        <p:txBody>
          <a:bodyPr wrap="square" lIns="0" tIns="0" rIns="0" bIns="0">
            <a:spAutoFit/>
          </a:bodyPr>
          <a:lstStyle>
            <a:defPPr>
              <a:defRPr lang="en-US"/>
            </a:defPPr>
            <a:lvl1pPr>
              <a:defRPr sz="1600" b="1" i="0">
                <a:solidFill>
                  <a:prstClr val="black"/>
                </a:solidFill>
                <a:latin typeface="Arial" panose="020B0604020202020204" pitchFamily="34" charset="0"/>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Market Drivers (3/3) </a:t>
            </a:r>
          </a:p>
        </p:txBody>
      </p:sp>
      <p:sp>
        <p:nvSpPr>
          <p:cNvPr id="3" name="Footer Placeholder 2">
            <a:extLst>
              <a:ext uri="{FF2B5EF4-FFF2-40B4-BE49-F238E27FC236}">
                <a16:creationId xmlns:a16="http://schemas.microsoft.com/office/drawing/2014/main" id="{16BE6107-19E2-4951-BD1F-507D66A926A8}"/>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4" name="Slide Number Placeholder 3">
            <a:extLst>
              <a:ext uri="{FF2B5EF4-FFF2-40B4-BE49-F238E27FC236}">
                <a16:creationId xmlns:a16="http://schemas.microsoft.com/office/drawing/2014/main" id="{B2E494C1-E414-DFCB-5730-7587163E29DD}"/>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54</a:t>
            </a:fld>
            <a:endParaRPr lang="en-IN" dirty="0"/>
          </a:p>
        </p:txBody>
      </p:sp>
    </p:spTree>
    <p:extLst>
      <p:ext uri="{BB962C8B-B14F-4D97-AF65-F5344CB8AC3E}">
        <p14:creationId xmlns:p14="http://schemas.microsoft.com/office/powerpoint/2010/main" val="39262076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5E6746-044C-4CF4-ACF3-DDEEA56FAECA}"/>
              </a:ext>
            </a:extLst>
          </p:cNvPr>
          <p:cNvSpPr>
            <a:spLocks noGrp="1"/>
          </p:cNvSpPr>
          <p:nvPr>
            <p:ph type="body" sz="quarter" idx="4294967295"/>
          </p:nvPr>
        </p:nvSpPr>
        <p:spPr>
          <a:xfrm>
            <a:off x="295423" y="226958"/>
            <a:ext cx="7862888" cy="246221"/>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Challenges</a:t>
            </a:r>
            <a:endParaRPr lang="en-IN" sz="1600" b="1" kern="1200" dirty="0">
              <a:solidFill>
                <a:prstClr val="black"/>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8499F509-D793-49CC-8FB7-66EA7DA04DD2}"/>
              </a:ext>
            </a:extLst>
          </p:cNvPr>
          <p:cNvSpPr/>
          <p:nvPr/>
        </p:nvSpPr>
        <p:spPr>
          <a:xfrm>
            <a:off x="132586" y="914400"/>
            <a:ext cx="8744129" cy="5641145"/>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lgn="just" defTabSz="444500">
              <a:lnSpc>
                <a:spcPct val="150000"/>
              </a:lnSpc>
              <a:spcBef>
                <a:spcPct val="0"/>
              </a:spcBef>
              <a:spcAft>
                <a:spcPct val="15000"/>
              </a:spcAft>
              <a:buFont typeface="Arial" panose="020B0604020202020204" pitchFamily="34" charset="0"/>
              <a:buChar char="•"/>
              <a:defRPr/>
            </a:pPr>
            <a:endParaRPr kumimoji="0" lang="en-US" sz="12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C090535-E286-402B-BF38-232A05329125}"/>
              </a:ext>
            </a:extLst>
          </p:cNvPr>
          <p:cNvSpPr txBox="1"/>
          <p:nvPr/>
        </p:nvSpPr>
        <p:spPr>
          <a:xfrm>
            <a:off x="295423" y="1237957"/>
            <a:ext cx="8581292" cy="4788940"/>
          </a:xfrm>
          <a:prstGeom prst="rect">
            <a:avLst/>
          </a:prstGeom>
          <a:noFill/>
        </p:spPr>
        <p:txBody>
          <a:bodyPr wrap="square" rtlCol="0">
            <a:spAutoFit/>
          </a:bodyPr>
          <a:lstStyle/>
          <a:p>
            <a:pPr marL="171450" indent="-171450" algn="just" defTabSz="444500">
              <a:lnSpc>
                <a:spcPct val="150000"/>
              </a:lnSpc>
              <a:spcBef>
                <a:spcPct val="0"/>
              </a:spcBef>
              <a:spcAft>
                <a:spcPct val="15000"/>
              </a:spcAft>
              <a:buFont typeface="Arial" panose="020B0604020202020204" pitchFamily="34" charset="0"/>
              <a:buChar char="•"/>
              <a:defRPr/>
            </a:pPr>
            <a:r>
              <a:rPr lang="en-IN" sz="1100" b="1" dirty="0">
                <a:solidFill>
                  <a:schemeClr val="bg1"/>
                </a:solidFill>
                <a:latin typeface="Verdana" panose="020B0604030504040204" pitchFamily="34" charset="0"/>
                <a:ea typeface="Verdana" panose="020B0604030504040204" pitchFamily="34" charset="0"/>
                <a:cs typeface="Verdana" panose="020B0604030504040204" pitchFamily="34" charset="0"/>
              </a:rPr>
              <a:t>Increasing Use of Organic Fertilizers:</a:t>
            </a:r>
            <a:r>
              <a:rPr lang="en-US" sz="11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1100" dirty="0">
                <a:solidFill>
                  <a:schemeClr val="bg1"/>
                </a:solidFill>
                <a:latin typeface="Verdana" panose="020B0604030504040204" pitchFamily="34" charset="0"/>
                <a:ea typeface="Verdana" panose="020B0604030504040204" pitchFamily="34" charset="0"/>
                <a:cs typeface="Verdana" panose="020B0604030504040204" pitchFamily="34" charset="0"/>
              </a:rPr>
              <a:t>Continuous usage of chemical fertilizers decreases soil fertility. As per the report by Parliamentary Standing Committee on Agriculture, unequal use of inorganic fertilizers and pesticides drastically decreases soil fertility. In India, 292 districts consume 85% of all the country’s chemical fertilizers. As per the report, lack of awareness about the negative impact of chemical fertilizers among farmers has led to such imbalance.</a:t>
            </a:r>
          </a:p>
          <a:p>
            <a:pPr marL="171450" lvl="0" indent="-171450" algn="just" defTabSz="444500">
              <a:lnSpc>
                <a:spcPct val="150000"/>
              </a:lnSpc>
              <a:spcBef>
                <a:spcPct val="0"/>
              </a:spcBef>
              <a:spcAft>
                <a:spcPct val="15000"/>
              </a:spcAft>
              <a:buFont typeface="Arial" panose="020B0604020202020204" pitchFamily="34" charset="0"/>
              <a:buChar char="•"/>
              <a:defRPr/>
            </a:pPr>
            <a:r>
              <a:rPr lang="en-US" sz="1100" dirty="0">
                <a:solidFill>
                  <a:schemeClr val="bg1"/>
                </a:solidFill>
                <a:latin typeface="Verdana" panose="020B0604030504040204" pitchFamily="34" charset="0"/>
                <a:ea typeface="Verdana" panose="020B0604030504040204" pitchFamily="34" charset="0"/>
              </a:rPr>
              <a:t>In order to combat nutrients imbalance in soil, usage of organic fertilizers is gaining traction among farmers. Under National Project on Organic Farming (NPOF), government is providing financial aid to farmers for using organic fertilizers. Thus, growing consumption of organic fertilizers along with government subsidy is likely to have negative impact on water soluble fertilizers.</a:t>
            </a:r>
          </a:p>
          <a:p>
            <a:pPr lvl="0" algn="just" defTabSz="444500">
              <a:lnSpc>
                <a:spcPct val="150000"/>
              </a:lnSpc>
              <a:spcBef>
                <a:spcPct val="0"/>
              </a:spcBef>
              <a:spcAft>
                <a:spcPct val="15000"/>
              </a:spcAft>
              <a:defRPr/>
            </a:pPr>
            <a:endParaRPr lang="en-US" sz="1100" dirty="0">
              <a:solidFill>
                <a:schemeClr val="bg1"/>
              </a:solidFill>
              <a:latin typeface="Verdana" panose="020B0604030504040204" pitchFamily="34" charset="0"/>
              <a:ea typeface="Verdana" panose="020B0604030504040204" pitchFamily="34" charset="0"/>
            </a:endParaRPr>
          </a:p>
          <a:p>
            <a:pPr marL="171450" lvl="0" indent="-171450" algn="just" defTabSz="444500">
              <a:lnSpc>
                <a:spcPct val="150000"/>
              </a:lnSpc>
              <a:spcBef>
                <a:spcPct val="0"/>
              </a:spcBef>
              <a:spcAft>
                <a:spcPct val="15000"/>
              </a:spcAft>
              <a:buFont typeface="Arial" panose="020B0604020202020204" pitchFamily="34" charset="0"/>
              <a:buChar char="•"/>
              <a:defRPr/>
            </a:pPr>
            <a:r>
              <a:rPr lang="en-IN" sz="1100" b="1" dirty="0">
                <a:solidFill>
                  <a:schemeClr val="bg1"/>
                </a:solidFill>
                <a:latin typeface="Verdana" panose="020B0604030504040204" pitchFamily="34" charset="0"/>
                <a:ea typeface="Verdana" panose="020B0604030504040204" pitchFamily="34" charset="0"/>
              </a:rPr>
              <a:t>High Price of Water-Soluble Fertilizers owing to Imports: </a:t>
            </a:r>
            <a:r>
              <a:rPr lang="en-IN" sz="1100" dirty="0">
                <a:solidFill>
                  <a:schemeClr val="bg1"/>
                </a:solidFill>
                <a:latin typeface="Verdana" panose="020B0604030504040204" pitchFamily="34" charset="0"/>
                <a:ea typeface="Verdana" panose="020B0604030504040204" pitchFamily="34" charset="0"/>
              </a:rPr>
              <a:t>India imports over 80% of WSF and produces 10-15% to meet its demand. China, Israel, Jordan and Norway are the major exporters of WSF to India. Imported WSFs are levied with import duty, which is added to the overall prices of WSF. Unaffordability of WSF by small farmers is the major restraining factor, however, increasing domestic production and government initiatives on promoting micro-irrigation are expected to bring down the prices in the future.</a:t>
            </a:r>
          </a:p>
          <a:p>
            <a:pPr marL="171450" lvl="0" indent="-171450" algn="just" defTabSz="444500">
              <a:lnSpc>
                <a:spcPct val="150000"/>
              </a:lnSpc>
              <a:spcBef>
                <a:spcPct val="0"/>
              </a:spcBef>
              <a:spcAft>
                <a:spcPct val="15000"/>
              </a:spcAft>
              <a:buFont typeface="Arial" panose="020B0604020202020204" pitchFamily="34" charset="0"/>
              <a:buChar char="•"/>
              <a:defRPr/>
            </a:pPr>
            <a:endParaRPr lang="en-IN" sz="1100" b="1" dirty="0">
              <a:solidFill>
                <a:schemeClr val="bg1"/>
              </a:solidFill>
              <a:latin typeface="Verdana" panose="020B0604030504040204" pitchFamily="34" charset="0"/>
              <a:ea typeface="Verdana" panose="020B0604030504040204" pitchFamily="34" charset="0"/>
            </a:endParaRPr>
          </a:p>
          <a:p>
            <a:pPr marL="171450" lvl="0" indent="-171450" algn="just" defTabSz="444500">
              <a:lnSpc>
                <a:spcPct val="150000"/>
              </a:lnSpc>
              <a:spcBef>
                <a:spcPct val="0"/>
              </a:spcBef>
              <a:spcAft>
                <a:spcPct val="15000"/>
              </a:spcAft>
              <a:buFont typeface="Arial" panose="020B0604020202020204" pitchFamily="34" charset="0"/>
              <a:buChar char="•"/>
              <a:defRPr/>
            </a:pPr>
            <a:endParaRPr lang="en-IN" sz="1100" b="1" dirty="0">
              <a:solidFill>
                <a:schemeClr val="bg1"/>
              </a:solidFill>
              <a:latin typeface="Verdana" panose="020B0604030504040204" pitchFamily="34" charset="0"/>
              <a:ea typeface="Verdana" panose="020B0604030504040204" pitchFamily="34" charset="0"/>
            </a:endParaRPr>
          </a:p>
          <a:p>
            <a:pPr marL="171450" lvl="0" indent="-171450" algn="just" defTabSz="444500">
              <a:lnSpc>
                <a:spcPct val="150000"/>
              </a:lnSpc>
              <a:spcBef>
                <a:spcPct val="0"/>
              </a:spcBef>
              <a:spcAft>
                <a:spcPct val="15000"/>
              </a:spcAft>
              <a:buFont typeface="Arial" panose="020B0604020202020204" pitchFamily="34" charset="0"/>
              <a:buChar char="•"/>
              <a:defRPr/>
            </a:pPr>
            <a:endParaRPr kumimoji="0" lang="en-US" sz="11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6" name="Slide Number Placeholder 7">
            <a:extLst>
              <a:ext uri="{FF2B5EF4-FFF2-40B4-BE49-F238E27FC236}">
                <a16:creationId xmlns:a16="http://schemas.microsoft.com/office/drawing/2014/main" id="{417404D9-EBD0-41C3-9A77-CB2D13E49479}"/>
              </a:ext>
            </a:extLst>
          </p:cNvPr>
          <p:cNvSpPr txBox="1">
            <a:spLocks/>
          </p:cNvSpPr>
          <p:nvPr/>
        </p:nvSpPr>
        <p:spPr>
          <a:xfrm>
            <a:off x="8698597" y="6565538"/>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55</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BAA2E0C-32D7-4DC6-AD45-0A5C7B3C71AD}"/>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8" name="Slide Number Placeholder 7">
            <a:extLst>
              <a:ext uri="{FF2B5EF4-FFF2-40B4-BE49-F238E27FC236}">
                <a16:creationId xmlns:a16="http://schemas.microsoft.com/office/drawing/2014/main" id="{3A3C2FD4-AE88-A866-353F-343C666D24ED}"/>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55</a:t>
            </a:fld>
            <a:endParaRPr lang="en-IN" dirty="0"/>
          </a:p>
        </p:txBody>
      </p:sp>
    </p:spTree>
    <p:extLst>
      <p:ext uri="{BB962C8B-B14F-4D97-AF65-F5344CB8AC3E}">
        <p14:creationId xmlns:p14="http://schemas.microsoft.com/office/powerpoint/2010/main" val="24005445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5E6746-044C-4CF4-ACF3-DDEEA56FAECA}"/>
              </a:ext>
            </a:extLst>
          </p:cNvPr>
          <p:cNvSpPr>
            <a:spLocks noGrp="1"/>
          </p:cNvSpPr>
          <p:nvPr>
            <p:ph type="body" sz="quarter" idx="4294967295"/>
          </p:nvPr>
        </p:nvSpPr>
        <p:spPr>
          <a:xfrm>
            <a:off x="267285" y="179344"/>
            <a:ext cx="7862888" cy="246221"/>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Challenges: Presence of WSF Alternatives</a:t>
            </a:r>
          </a:p>
        </p:txBody>
      </p:sp>
      <p:sp>
        <p:nvSpPr>
          <p:cNvPr id="5" name="Rectangle 4">
            <a:extLst>
              <a:ext uri="{FF2B5EF4-FFF2-40B4-BE49-F238E27FC236}">
                <a16:creationId xmlns:a16="http://schemas.microsoft.com/office/drawing/2014/main" id="{8499F509-D793-49CC-8FB7-66EA7DA04DD2}"/>
              </a:ext>
            </a:extLst>
          </p:cNvPr>
          <p:cNvSpPr/>
          <p:nvPr/>
        </p:nvSpPr>
        <p:spPr>
          <a:xfrm>
            <a:off x="132586" y="914400"/>
            <a:ext cx="8744129" cy="5641145"/>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lgn="just" defTabSz="444500">
              <a:lnSpc>
                <a:spcPct val="150000"/>
              </a:lnSpc>
              <a:spcBef>
                <a:spcPct val="0"/>
              </a:spcBef>
              <a:spcAft>
                <a:spcPct val="15000"/>
              </a:spcAft>
              <a:buFont typeface="Arial" panose="020B0604020202020204" pitchFamily="34" charset="0"/>
              <a:buChar char="•"/>
              <a:defRPr/>
            </a:pPr>
            <a:endParaRPr kumimoji="0" lang="en-US" sz="12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C090535-E286-402B-BF38-232A05329125}"/>
              </a:ext>
            </a:extLst>
          </p:cNvPr>
          <p:cNvSpPr txBox="1"/>
          <p:nvPr/>
        </p:nvSpPr>
        <p:spPr>
          <a:xfrm>
            <a:off x="267285" y="991127"/>
            <a:ext cx="8403174" cy="5574411"/>
          </a:xfrm>
          <a:prstGeom prst="rect">
            <a:avLst/>
          </a:prstGeom>
          <a:noFill/>
        </p:spPr>
        <p:txBody>
          <a:bodyPr wrap="square" rtlCol="0">
            <a:spAutoFit/>
          </a:bodyPr>
          <a:lstStyle/>
          <a:p>
            <a:pPr algn="just" defTabSz="444500">
              <a:lnSpc>
                <a:spcPct val="150000"/>
              </a:lnSpc>
              <a:spcBef>
                <a:spcPct val="0"/>
              </a:spcBef>
              <a:spcAft>
                <a:spcPct val="15000"/>
              </a:spcAft>
              <a:defRPr/>
            </a:pPr>
            <a:r>
              <a:rPr lang="en-IN" sz="1100" b="1" dirty="0">
                <a:solidFill>
                  <a:schemeClr val="bg1"/>
                </a:solidFill>
                <a:latin typeface="Verdana" panose="020B0604030504040204" pitchFamily="34" charset="0"/>
                <a:ea typeface="Verdana" panose="020B0604030504040204" pitchFamily="34" charset="0"/>
                <a:cs typeface="Verdana" panose="020B0604030504040204" pitchFamily="34" charset="0"/>
              </a:rPr>
              <a:t>Composted Manure</a:t>
            </a:r>
          </a:p>
          <a:p>
            <a:pPr marL="171450" indent="-171450" algn="just" defTabSz="444500">
              <a:lnSpc>
                <a:spcPct val="150000"/>
              </a:lnSpc>
              <a:spcBef>
                <a:spcPct val="0"/>
              </a:spcBef>
              <a:spcAft>
                <a:spcPct val="15000"/>
              </a:spcAft>
              <a:buFont typeface="Arial" panose="020B0604020202020204" pitchFamily="34" charset="0"/>
              <a:buChar char="•"/>
              <a:defRPr/>
            </a:pPr>
            <a:r>
              <a:rPr lang="en-IN" sz="1100" dirty="0">
                <a:solidFill>
                  <a:schemeClr val="bg1"/>
                </a:solidFill>
                <a:latin typeface="Verdana" panose="020B0604030504040204" pitchFamily="34" charset="0"/>
                <a:ea typeface="Verdana" panose="020B0604030504040204" pitchFamily="34" charset="0"/>
                <a:cs typeface="Verdana" panose="020B0604030504040204" pitchFamily="34" charset="0"/>
              </a:rPr>
              <a:t>Although manure is a complete fertiliser, the NPK ratio varies depending on the animal source. Fresh manures have a higher rate; however, they should not be applied to plant roots. Application rates differ a lot, therefore, double-check the label for the correct amounts. Some manure is applied at a rate of 500 pounds per 1,000 square feet, while others are applied at 70 pounds per 1,000 square feet. Dig manure into vegetable beds in the early spring or use it as a top dressing for flower beds and borders in the spring or late fall. With all these advantages, composted manure may prove to be one of the greatest alternatives to water-soluble fertilisers.</a:t>
            </a:r>
          </a:p>
          <a:p>
            <a:pPr algn="just" defTabSz="444500">
              <a:lnSpc>
                <a:spcPct val="150000"/>
              </a:lnSpc>
              <a:spcBef>
                <a:spcPct val="0"/>
              </a:spcBef>
              <a:spcAft>
                <a:spcPct val="15000"/>
              </a:spcAft>
              <a:defRPr/>
            </a:pPr>
            <a:endParaRPr lang="en-IN" sz="1100" b="1" dirty="0">
              <a:solidFill>
                <a:schemeClr val="bg1"/>
              </a:solidFill>
              <a:latin typeface="Verdana" panose="020B0604030504040204" pitchFamily="34" charset="0"/>
              <a:ea typeface="Verdana" panose="020B0604030504040204" pitchFamily="34" charset="0"/>
            </a:endParaRPr>
          </a:p>
          <a:p>
            <a:pPr algn="just" defTabSz="444500">
              <a:lnSpc>
                <a:spcPct val="150000"/>
              </a:lnSpc>
              <a:spcBef>
                <a:spcPct val="0"/>
              </a:spcBef>
              <a:spcAft>
                <a:spcPct val="15000"/>
              </a:spcAft>
              <a:defRPr/>
            </a:pPr>
            <a:r>
              <a:rPr lang="en-IN" sz="1100" b="1" dirty="0">
                <a:solidFill>
                  <a:schemeClr val="bg1"/>
                </a:solidFill>
                <a:latin typeface="Verdana" panose="020B0604030504040204" pitchFamily="34" charset="0"/>
                <a:ea typeface="Verdana" panose="020B0604030504040204" pitchFamily="34" charset="0"/>
              </a:rPr>
              <a:t>Guano</a:t>
            </a:r>
          </a:p>
          <a:p>
            <a:pPr marL="171450" lvl="0" indent="-171450" algn="just" defTabSz="444500">
              <a:lnSpc>
                <a:spcPct val="150000"/>
              </a:lnSpc>
              <a:spcBef>
                <a:spcPct val="0"/>
              </a:spcBef>
              <a:spcAft>
                <a:spcPct val="15000"/>
              </a:spcAft>
              <a:buFont typeface="Arial" panose="020B0604020202020204" pitchFamily="34" charset="0"/>
              <a:buChar char="•"/>
              <a:defRPr/>
            </a:pPr>
            <a:r>
              <a:rPr lang="en-IN" sz="1100" dirty="0">
                <a:solidFill>
                  <a:schemeClr val="bg1"/>
                </a:solidFill>
                <a:latin typeface="Verdana" panose="020B0604030504040204" pitchFamily="34" charset="0"/>
                <a:ea typeface="Verdana" panose="020B0604030504040204" pitchFamily="34" charset="0"/>
              </a:rPr>
              <a:t>The excrement of seabirds, bats, and seals is known as guano. Guano has significant levels of nitrates and contains ammonia, uric acid, phosphoric acid, oxalic acid, and carbonic acid. Because of the high phosphorus content, this is an excellent phosphorus fertiliser and a great alternative to water-soluble fertilisers.</a:t>
            </a:r>
          </a:p>
          <a:p>
            <a:pPr lvl="0" algn="just" defTabSz="444500">
              <a:lnSpc>
                <a:spcPct val="150000"/>
              </a:lnSpc>
              <a:spcBef>
                <a:spcPct val="0"/>
              </a:spcBef>
              <a:spcAft>
                <a:spcPct val="15000"/>
              </a:spcAft>
              <a:defRPr/>
            </a:pPr>
            <a:endParaRPr lang="en-US" sz="1100" b="1" dirty="0">
              <a:solidFill>
                <a:schemeClr val="bg1"/>
              </a:solidFill>
              <a:latin typeface="Verdana" panose="020B0604030504040204" pitchFamily="34" charset="0"/>
              <a:ea typeface="Verdana" panose="020B0604030504040204" pitchFamily="34" charset="0"/>
            </a:endParaRPr>
          </a:p>
          <a:p>
            <a:pPr lvl="0" algn="just" defTabSz="444500">
              <a:lnSpc>
                <a:spcPct val="150000"/>
              </a:lnSpc>
              <a:spcBef>
                <a:spcPct val="0"/>
              </a:spcBef>
              <a:spcAft>
                <a:spcPct val="15000"/>
              </a:spcAft>
              <a:defRPr/>
            </a:pPr>
            <a:r>
              <a:rPr lang="en-US" sz="1100" b="1" dirty="0">
                <a:solidFill>
                  <a:schemeClr val="bg1"/>
                </a:solidFill>
                <a:latin typeface="Verdana" panose="020B0604030504040204" pitchFamily="34" charset="0"/>
                <a:ea typeface="Verdana" panose="020B0604030504040204" pitchFamily="34" charset="0"/>
              </a:rPr>
              <a:t>Nano Urea</a:t>
            </a:r>
          </a:p>
          <a:p>
            <a:pPr marL="171450" indent="-171450" algn="just" defTabSz="444500">
              <a:lnSpc>
                <a:spcPct val="150000"/>
              </a:lnSpc>
              <a:spcBef>
                <a:spcPct val="0"/>
              </a:spcBef>
              <a:spcAft>
                <a:spcPct val="15000"/>
              </a:spcAft>
              <a:buFont typeface="Arial" panose="020B0604020202020204" pitchFamily="34" charset="0"/>
              <a:buChar char="•"/>
              <a:defRPr/>
            </a:pPr>
            <a:r>
              <a:rPr lang="en-IN" sz="1100" dirty="0">
                <a:solidFill>
                  <a:schemeClr val="bg1"/>
                </a:solidFill>
                <a:latin typeface="Verdana" panose="020B0604030504040204" pitchFamily="34" charset="0"/>
                <a:ea typeface="Verdana" panose="020B0604030504040204" pitchFamily="34" charset="0"/>
              </a:rPr>
              <a:t>This new product is anticipated to take the place of urea granules, which are one of the most used fertilisers on the planet. With a nitrogen concentration of 46%, conventional granular urea is one of the most significant nitrogenous fertilisers in the country, and it is available at one of the lowest market costs. The new nano urea liquid will boost crop yields while also improving nutritional quality. The novel product is projected to reduce environmental pollution caused by granular urea by minimising its excessive application, which exacerbates soil, water, and air pollution, as well as climate change problems, and can be used as a substitute for water soluble fertilisers, particularly in India.</a:t>
            </a:r>
            <a:endParaRPr kumimoji="0" lang="en-US" sz="11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6" name="Slide Number Placeholder 7">
            <a:extLst>
              <a:ext uri="{FF2B5EF4-FFF2-40B4-BE49-F238E27FC236}">
                <a16:creationId xmlns:a16="http://schemas.microsoft.com/office/drawing/2014/main" id="{417404D9-EBD0-41C3-9A77-CB2D13E49479}"/>
              </a:ext>
            </a:extLst>
          </p:cNvPr>
          <p:cNvSpPr txBox="1">
            <a:spLocks/>
          </p:cNvSpPr>
          <p:nvPr/>
        </p:nvSpPr>
        <p:spPr>
          <a:xfrm>
            <a:off x="8698597" y="6565538"/>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56</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F6655E8C-1919-4CBB-B4FD-6383762AA16B}"/>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8" name="Slide Number Placeholder 7">
            <a:extLst>
              <a:ext uri="{FF2B5EF4-FFF2-40B4-BE49-F238E27FC236}">
                <a16:creationId xmlns:a16="http://schemas.microsoft.com/office/drawing/2014/main" id="{6BDF9DA4-0EAA-038E-7245-908F7200434C}"/>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56</a:t>
            </a:fld>
            <a:endParaRPr lang="en-IN" dirty="0"/>
          </a:p>
        </p:txBody>
      </p:sp>
    </p:spTree>
    <p:extLst>
      <p:ext uri="{BB962C8B-B14F-4D97-AF65-F5344CB8AC3E}">
        <p14:creationId xmlns:p14="http://schemas.microsoft.com/office/powerpoint/2010/main" val="62313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8BC460-19B5-4980-AA76-3B4B8FFE0F47}"/>
              </a:ext>
            </a:extLst>
          </p:cNvPr>
          <p:cNvSpPr>
            <a:spLocks noGrp="1"/>
          </p:cNvSpPr>
          <p:nvPr>
            <p:ph type="body" sz="quarter" idx="4294967295"/>
          </p:nvPr>
        </p:nvSpPr>
        <p:spPr>
          <a:xfrm>
            <a:off x="267606" y="153852"/>
            <a:ext cx="7862888" cy="246221"/>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Market Trends &amp; Developments</a:t>
            </a:r>
          </a:p>
        </p:txBody>
      </p:sp>
      <p:sp>
        <p:nvSpPr>
          <p:cNvPr id="4" name="TextBox 3">
            <a:extLst>
              <a:ext uri="{FF2B5EF4-FFF2-40B4-BE49-F238E27FC236}">
                <a16:creationId xmlns:a16="http://schemas.microsoft.com/office/drawing/2014/main" id="{E90A6BEC-D095-4D58-87CE-7920C1F57DA3}"/>
              </a:ext>
            </a:extLst>
          </p:cNvPr>
          <p:cNvSpPr txBox="1"/>
          <p:nvPr/>
        </p:nvSpPr>
        <p:spPr>
          <a:xfrm>
            <a:off x="2171202" y="1112116"/>
            <a:ext cx="6561765" cy="2677656"/>
          </a:xfrm>
          <a:prstGeom prst="rect">
            <a:avLst/>
          </a:prstGeom>
          <a:noFill/>
        </p:spPr>
        <p:txBody>
          <a:bodyPr wrap="square">
            <a:spAutoFit/>
          </a:bodyPr>
          <a:lstStyle/>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schemeClr val="tx1">
                    <a:lumMod val="95000"/>
                    <a:lumOff val="5000"/>
                  </a:schemeClr>
                </a:solidFill>
                <a:effectLst/>
                <a:uLnTx/>
                <a:uFillTx/>
                <a:latin typeface="Verdana" panose="020B0604030504040204" pitchFamily="34" charset="0"/>
                <a:ea typeface="Verdana" panose="020B0604030504040204" pitchFamily="34" charset="0"/>
              </a:rPr>
              <a:t>The deficiencies of nutrient elements and inappropriate nutrient management practices in agricultural soils of the world is one of the reasons for low crop productivity, reduced nutritional quality of agricultural produce, and animal/human malnutrition.</a:t>
            </a: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schemeClr val="tx1">
                    <a:lumMod val="95000"/>
                    <a:lumOff val="5000"/>
                  </a:schemeClr>
                </a:solidFill>
                <a:effectLst/>
                <a:uLnTx/>
                <a:uFillTx/>
                <a:latin typeface="Verdana" panose="020B0604030504040204" pitchFamily="34" charset="0"/>
                <a:ea typeface="Verdana" panose="020B0604030504040204" pitchFamily="34" charset="0"/>
              </a:rPr>
              <a:t>Fertilizers that contain trace elements (such as boron, copper, manganese, zinc, and cobalt) that is, substances that plants require in small quantities. Micronutrients play a vital role in ensuring balanced nutrition to crops, and the lack of these may limit crop growth.</a:t>
            </a: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schemeClr val="tx1">
                    <a:lumMod val="95000"/>
                    <a:lumOff val="5000"/>
                  </a:schemeClr>
                </a:solidFill>
                <a:effectLst/>
                <a:uLnTx/>
                <a:uFillTx/>
                <a:latin typeface="Verdana" panose="020B0604030504040204" pitchFamily="34" charset="0"/>
                <a:ea typeface="Verdana" panose="020B0604030504040204" pitchFamily="34" charset="0"/>
              </a:rPr>
              <a:t>They are distinguished according to trace element;  there are also polymicronutrient fertilizers, which contain two or more trace elements. Salts of trace elements, industrial wastes (slag or slurry), frits (alloys of salts with glass), and chelates (compounds of organic substances with metals, such as zinc and copper) are used as micronutrient fertilizers.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prstClr val="black"/>
              </a:solidFill>
              <a:effectLst/>
              <a:uLnTx/>
              <a:uFillTx/>
              <a:latin typeface="Verdhana"/>
              <a:ea typeface="Verdana" panose="020B0604030504040204" pitchFamily="34" charset="0"/>
              <a:cs typeface="+mn-cs"/>
            </a:endParaRPr>
          </a:p>
        </p:txBody>
      </p:sp>
      <p:sp>
        <p:nvSpPr>
          <p:cNvPr id="5" name="TextBox 4">
            <a:extLst>
              <a:ext uri="{FF2B5EF4-FFF2-40B4-BE49-F238E27FC236}">
                <a16:creationId xmlns:a16="http://schemas.microsoft.com/office/drawing/2014/main" id="{E96AFCBE-420B-425F-8D30-E465061CB436}"/>
              </a:ext>
            </a:extLst>
          </p:cNvPr>
          <p:cNvSpPr txBox="1"/>
          <p:nvPr/>
        </p:nvSpPr>
        <p:spPr>
          <a:xfrm>
            <a:off x="2286000" y="743780"/>
            <a:ext cx="5225644" cy="261610"/>
          </a:xfrm>
          <a:prstGeom prst="rect">
            <a:avLst/>
          </a:prstGeom>
          <a:ln w="25400"/>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wrap="square" l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ED7D31"/>
                </a:solidFill>
                <a:effectLst/>
                <a:uLnTx/>
                <a:uFillTx/>
                <a:latin typeface="Verdana" panose="020B0604030504040204" pitchFamily="34" charset="0"/>
                <a:ea typeface="Verdana" panose="020B0604030504040204" pitchFamily="34" charset="0"/>
                <a:cs typeface="Verdana" panose="020B0604030504040204" pitchFamily="34" charset="0"/>
              </a:rPr>
              <a:t>Increasing demand for Micronutrients based Fertilizers </a:t>
            </a:r>
          </a:p>
        </p:txBody>
      </p:sp>
      <p:sp>
        <p:nvSpPr>
          <p:cNvPr id="6" name="TextBox 5">
            <a:extLst>
              <a:ext uri="{FF2B5EF4-FFF2-40B4-BE49-F238E27FC236}">
                <a16:creationId xmlns:a16="http://schemas.microsoft.com/office/drawing/2014/main" id="{84BBF724-C141-4503-AEE5-7EEEAB208171}"/>
              </a:ext>
            </a:extLst>
          </p:cNvPr>
          <p:cNvSpPr txBox="1"/>
          <p:nvPr/>
        </p:nvSpPr>
        <p:spPr>
          <a:xfrm>
            <a:off x="2163707" y="4290198"/>
            <a:ext cx="6665008" cy="2483372"/>
          </a:xfrm>
          <a:prstGeom prst="rect">
            <a:avLst/>
          </a:prstGeom>
          <a:noFill/>
        </p:spPr>
        <p:txBody>
          <a:bodyPr wrap="square" rtlCol="0">
            <a:spAutoFit/>
          </a:bodyPr>
          <a:lstStyle/>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Nanoparticles have unique qualities that make them a potential plant growth enhancer, such as enhanced sorption capacity, a higher surface-to-volume ratio, and controlled-release kinetics to targeted areas. Nano-structured fertilizers can be employed as a smart delivery system of nutrients to plants because of these characteristics. Nano-fertilizers distribute their nutrients much more slowly than ordinary fertilizers. This strategy enhances nutritional management by enhancing nutrient use efficiency and reducing nutrient leakage into groundwater. Nano-fertilizers are made to release active components in response to biological and environmental demands. According to scientists, nano-fertilizers also boost agricultural output by enhancing photosynthetic activity, seedling growth, seed germination rate, nitrogen metabolism, carbohydrate and protein synthesis.</a:t>
            </a:r>
          </a:p>
        </p:txBody>
      </p:sp>
      <p:sp>
        <p:nvSpPr>
          <p:cNvPr id="7" name="TextBox 6">
            <a:extLst>
              <a:ext uri="{FF2B5EF4-FFF2-40B4-BE49-F238E27FC236}">
                <a16:creationId xmlns:a16="http://schemas.microsoft.com/office/drawing/2014/main" id="{9FD262D9-0F3F-4AE5-9DF2-F03495B6DB27}"/>
              </a:ext>
            </a:extLst>
          </p:cNvPr>
          <p:cNvSpPr txBox="1"/>
          <p:nvPr/>
        </p:nvSpPr>
        <p:spPr>
          <a:xfrm>
            <a:off x="2163707" y="3929873"/>
            <a:ext cx="5225644" cy="261610"/>
          </a:xfrm>
          <a:prstGeom prst="rect">
            <a:avLst/>
          </a:prstGeom>
          <a:ln w="25400">
            <a:solidFill>
              <a:srgbClr val="00B0F0"/>
            </a:solidFill>
          </a:ln>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wrap="square" l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B0F0"/>
                </a:solidFill>
                <a:effectLst/>
                <a:uLnTx/>
                <a:uFillTx/>
                <a:latin typeface="Verdana" panose="020B0604030504040204" pitchFamily="34" charset="0"/>
                <a:ea typeface="Verdana" panose="020B0604030504040204" pitchFamily="34" charset="0"/>
                <a:cs typeface="Verdana" panose="020B0604030504040204" pitchFamily="34" charset="0"/>
              </a:rPr>
              <a:t>Advent of Nano Fertilizers</a:t>
            </a:r>
          </a:p>
        </p:txBody>
      </p:sp>
      <p:grpSp>
        <p:nvGrpSpPr>
          <p:cNvPr id="8" name="Group 7">
            <a:extLst>
              <a:ext uri="{FF2B5EF4-FFF2-40B4-BE49-F238E27FC236}">
                <a16:creationId xmlns:a16="http://schemas.microsoft.com/office/drawing/2014/main" id="{C22DBB18-6858-4964-895F-6C6C677496DE}"/>
              </a:ext>
            </a:extLst>
          </p:cNvPr>
          <p:cNvGrpSpPr/>
          <p:nvPr/>
        </p:nvGrpSpPr>
        <p:grpSpPr>
          <a:xfrm>
            <a:off x="346854" y="1644387"/>
            <a:ext cx="1816853" cy="1534634"/>
            <a:chOff x="490704" y="986393"/>
            <a:chExt cx="2214396" cy="2092882"/>
          </a:xfrm>
          <a:solidFill>
            <a:schemeClr val="accent2">
              <a:lumMod val="75000"/>
            </a:schemeClr>
          </a:solidFill>
        </p:grpSpPr>
        <p:sp>
          <p:nvSpPr>
            <p:cNvPr id="9" name="Freeform 541">
              <a:extLst>
                <a:ext uri="{FF2B5EF4-FFF2-40B4-BE49-F238E27FC236}">
                  <a16:creationId xmlns:a16="http://schemas.microsoft.com/office/drawing/2014/main" id="{EF8DD134-0740-4FC7-AB47-D038F13EC62A}"/>
                </a:ext>
              </a:extLst>
            </p:cNvPr>
            <p:cNvSpPr>
              <a:spLocks/>
            </p:cNvSpPr>
            <p:nvPr/>
          </p:nvSpPr>
          <p:spPr bwMode="auto">
            <a:xfrm>
              <a:off x="490704" y="986393"/>
              <a:ext cx="2214396" cy="2092882"/>
            </a:xfrm>
            <a:custGeom>
              <a:avLst/>
              <a:gdLst>
                <a:gd name="T0" fmla="*/ 1494 w 4467"/>
                <a:gd name="T1" fmla="*/ 5405 h 5451"/>
                <a:gd name="T2" fmla="*/ 1292 w 4467"/>
                <a:gd name="T3" fmla="*/ 5186 h 5451"/>
                <a:gd name="T4" fmla="*/ 1283 w 4467"/>
                <a:gd name="T5" fmla="*/ 5005 h 5451"/>
                <a:gd name="T6" fmla="*/ 1392 w 4467"/>
                <a:gd name="T7" fmla="*/ 4722 h 5451"/>
                <a:gd name="T8" fmla="*/ 1385 w 4467"/>
                <a:gd name="T9" fmla="*/ 4574 h 5451"/>
                <a:gd name="T10" fmla="*/ 1256 w 4467"/>
                <a:gd name="T11" fmla="*/ 4490 h 5451"/>
                <a:gd name="T12" fmla="*/ 1195 w 4467"/>
                <a:gd name="T13" fmla="*/ 4485 h 5451"/>
                <a:gd name="T14" fmla="*/ 0 w 4467"/>
                <a:gd name="T15" fmla="*/ 3172 h 5451"/>
                <a:gd name="T16" fmla="*/ 26 w 4467"/>
                <a:gd name="T17" fmla="*/ 3063 h 5451"/>
                <a:gd name="T18" fmla="*/ 128 w 4467"/>
                <a:gd name="T19" fmla="*/ 2995 h 5451"/>
                <a:gd name="T20" fmla="*/ 229 w 4467"/>
                <a:gd name="T21" fmla="*/ 3015 h 5451"/>
                <a:gd name="T22" fmla="*/ 544 w 4467"/>
                <a:gd name="T23" fmla="*/ 3124 h 5451"/>
                <a:gd name="T24" fmla="*/ 757 w 4467"/>
                <a:gd name="T25" fmla="*/ 3072 h 5451"/>
                <a:gd name="T26" fmla="*/ 947 w 4467"/>
                <a:gd name="T27" fmla="*/ 2813 h 5451"/>
                <a:gd name="T28" fmla="*/ 947 w 4467"/>
                <a:gd name="T29" fmla="*/ 2549 h 5451"/>
                <a:gd name="T30" fmla="*/ 757 w 4467"/>
                <a:gd name="T31" fmla="*/ 2291 h 5451"/>
                <a:gd name="T32" fmla="*/ 544 w 4467"/>
                <a:gd name="T33" fmla="*/ 2238 h 5451"/>
                <a:gd name="T34" fmla="*/ 229 w 4467"/>
                <a:gd name="T35" fmla="*/ 2346 h 5451"/>
                <a:gd name="T36" fmla="*/ 128 w 4467"/>
                <a:gd name="T37" fmla="*/ 2368 h 5451"/>
                <a:gd name="T38" fmla="*/ 26 w 4467"/>
                <a:gd name="T39" fmla="*/ 2300 h 5451"/>
                <a:gd name="T40" fmla="*/ 0 w 4467"/>
                <a:gd name="T41" fmla="*/ 966 h 5451"/>
                <a:gd name="T42" fmla="*/ 1296 w 4467"/>
                <a:gd name="T43" fmla="*/ 949 h 5451"/>
                <a:gd name="T44" fmla="*/ 1396 w 4467"/>
                <a:gd name="T45" fmla="*/ 858 h 5451"/>
                <a:gd name="T46" fmla="*/ 1381 w 4467"/>
                <a:gd name="T47" fmla="*/ 706 h 5451"/>
                <a:gd name="T48" fmla="*/ 1274 w 4467"/>
                <a:gd name="T49" fmla="*/ 398 h 5451"/>
                <a:gd name="T50" fmla="*/ 1324 w 4467"/>
                <a:gd name="T51" fmla="*/ 197 h 5451"/>
                <a:gd name="T52" fmla="*/ 1571 w 4467"/>
                <a:gd name="T53" fmla="*/ 17 h 5451"/>
                <a:gd name="T54" fmla="*/ 1822 w 4467"/>
                <a:gd name="T55" fmla="*/ 17 h 5451"/>
                <a:gd name="T56" fmla="*/ 2068 w 4467"/>
                <a:gd name="T57" fmla="*/ 197 h 5451"/>
                <a:gd name="T58" fmla="*/ 2118 w 4467"/>
                <a:gd name="T59" fmla="*/ 398 h 5451"/>
                <a:gd name="T60" fmla="*/ 2011 w 4467"/>
                <a:gd name="T61" fmla="*/ 706 h 5451"/>
                <a:gd name="T62" fmla="*/ 1997 w 4467"/>
                <a:gd name="T63" fmla="*/ 858 h 5451"/>
                <a:gd name="T64" fmla="*/ 2089 w 4467"/>
                <a:gd name="T65" fmla="*/ 947 h 5451"/>
                <a:gd name="T66" fmla="*/ 2176 w 4467"/>
                <a:gd name="T67" fmla="*/ 966 h 5451"/>
                <a:gd name="T68" fmla="*/ 3503 w 4467"/>
                <a:gd name="T69" fmla="*/ 966 h 5451"/>
                <a:gd name="T70" fmla="*/ 3526 w 4467"/>
                <a:gd name="T71" fmla="*/ 2296 h 5451"/>
                <a:gd name="T72" fmla="*/ 3618 w 4467"/>
                <a:gd name="T73" fmla="*/ 2383 h 5451"/>
                <a:gd name="T74" fmla="*/ 3739 w 4467"/>
                <a:gd name="T75" fmla="*/ 2378 h 5451"/>
                <a:gd name="T76" fmla="*/ 4022 w 4467"/>
                <a:gd name="T77" fmla="*/ 2269 h 5451"/>
                <a:gd name="T78" fmla="*/ 4203 w 4467"/>
                <a:gd name="T79" fmla="*/ 2276 h 5451"/>
                <a:gd name="T80" fmla="*/ 4423 w 4467"/>
                <a:gd name="T81" fmla="*/ 2480 h 5451"/>
                <a:gd name="T82" fmla="*/ 4466 w 4467"/>
                <a:gd name="T83" fmla="*/ 2725 h 5451"/>
                <a:gd name="T84" fmla="*/ 4331 w 4467"/>
                <a:gd name="T85" fmla="*/ 3007 h 5451"/>
                <a:gd name="T86" fmla="*/ 4092 w 4467"/>
                <a:gd name="T87" fmla="*/ 3103 h 5451"/>
                <a:gd name="T88" fmla="*/ 3792 w 4467"/>
                <a:gd name="T89" fmla="*/ 3010 h 5451"/>
                <a:gd name="T90" fmla="*/ 3668 w 4467"/>
                <a:gd name="T91" fmla="*/ 2972 h 5451"/>
                <a:gd name="T92" fmla="*/ 3568 w 4467"/>
                <a:gd name="T93" fmla="*/ 3009 h 5451"/>
                <a:gd name="T94" fmla="*/ 3503 w 4467"/>
                <a:gd name="T95" fmla="*/ 3150 h 5451"/>
                <a:gd name="T96" fmla="*/ 3359 w 4467"/>
                <a:gd name="T97" fmla="*/ 4486 h 5451"/>
                <a:gd name="T98" fmla="*/ 2202 w 4467"/>
                <a:gd name="T99" fmla="*/ 4485 h 5451"/>
                <a:gd name="T100" fmla="*/ 2053 w 4467"/>
                <a:gd name="T101" fmla="*/ 4525 h 5451"/>
                <a:gd name="T102" fmla="*/ 1988 w 4467"/>
                <a:gd name="T103" fmla="*/ 4634 h 5451"/>
                <a:gd name="T104" fmla="*/ 2026 w 4467"/>
                <a:gd name="T105" fmla="*/ 4775 h 5451"/>
                <a:gd name="T106" fmla="*/ 2119 w 4467"/>
                <a:gd name="T107" fmla="*/ 5074 h 5451"/>
                <a:gd name="T108" fmla="*/ 2023 w 4467"/>
                <a:gd name="T109" fmla="*/ 5313 h 5451"/>
                <a:gd name="T110" fmla="*/ 1739 w 4467"/>
                <a:gd name="T111" fmla="*/ 5449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67" h="5451">
                  <a:moveTo>
                    <a:pt x="1696" y="5451"/>
                  </a:moveTo>
                  <a:lnTo>
                    <a:pt x="1652" y="5449"/>
                  </a:lnTo>
                  <a:lnTo>
                    <a:pt x="1571" y="5434"/>
                  </a:lnTo>
                  <a:lnTo>
                    <a:pt x="1494" y="5405"/>
                  </a:lnTo>
                  <a:lnTo>
                    <a:pt x="1427" y="5365"/>
                  </a:lnTo>
                  <a:lnTo>
                    <a:pt x="1370" y="5313"/>
                  </a:lnTo>
                  <a:lnTo>
                    <a:pt x="1324" y="5254"/>
                  </a:lnTo>
                  <a:lnTo>
                    <a:pt x="1292" y="5186"/>
                  </a:lnTo>
                  <a:lnTo>
                    <a:pt x="1275" y="5112"/>
                  </a:lnTo>
                  <a:lnTo>
                    <a:pt x="1274" y="5074"/>
                  </a:lnTo>
                  <a:lnTo>
                    <a:pt x="1274" y="5053"/>
                  </a:lnTo>
                  <a:lnTo>
                    <a:pt x="1283" y="5005"/>
                  </a:lnTo>
                  <a:lnTo>
                    <a:pt x="1306" y="4923"/>
                  </a:lnTo>
                  <a:lnTo>
                    <a:pt x="1367" y="4775"/>
                  </a:lnTo>
                  <a:lnTo>
                    <a:pt x="1381" y="4746"/>
                  </a:lnTo>
                  <a:lnTo>
                    <a:pt x="1392" y="4722"/>
                  </a:lnTo>
                  <a:lnTo>
                    <a:pt x="1403" y="4677"/>
                  </a:lnTo>
                  <a:lnTo>
                    <a:pt x="1405" y="4634"/>
                  </a:lnTo>
                  <a:lnTo>
                    <a:pt x="1394" y="4593"/>
                  </a:lnTo>
                  <a:lnTo>
                    <a:pt x="1385" y="4574"/>
                  </a:lnTo>
                  <a:lnTo>
                    <a:pt x="1374" y="4556"/>
                  </a:lnTo>
                  <a:lnTo>
                    <a:pt x="1342" y="4527"/>
                  </a:lnTo>
                  <a:lnTo>
                    <a:pt x="1304" y="4505"/>
                  </a:lnTo>
                  <a:lnTo>
                    <a:pt x="1256" y="4490"/>
                  </a:lnTo>
                  <a:lnTo>
                    <a:pt x="1228" y="4486"/>
                  </a:lnTo>
                  <a:lnTo>
                    <a:pt x="1228" y="4485"/>
                  </a:lnTo>
                  <a:lnTo>
                    <a:pt x="1217" y="4485"/>
                  </a:lnTo>
                  <a:lnTo>
                    <a:pt x="1195" y="4485"/>
                  </a:lnTo>
                  <a:lnTo>
                    <a:pt x="185" y="4486"/>
                  </a:lnTo>
                  <a:lnTo>
                    <a:pt x="0" y="4486"/>
                  </a:lnTo>
                  <a:lnTo>
                    <a:pt x="0" y="3184"/>
                  </a:lnTo>
                  <a:lnTo>
                    <a:pt x="0" y="3172"/>
                  </a:lnTo>
                  <a:lnTo>
                    <a:pt x="0" y="3164"/>
                  </a:lnTo>
                  <a:lnTo>
                    <a:pt x="0" y="3164"/>
                  </a:lnTo>
                  <a:lnTo>
                    <a:pt x="4" y="3125"/>
                  </a:lnTo>
                  <a:lnTo>
                    <a:pt x="26" y="3063"/>
                  </a:lnTo>
                  <a:lnTo>
                    <a:pt x="53" y="3028"/>
                  </a:lnTo>
                  <a:lnTo>
                    <a:pt x="75" y="3011"/>
                  </a:lnTo>
                  <a:lnTo>
                    <a:pt x="99" y="3000"/>
                  </a:lnTo>
                  <a:lnTo>
                    <a:pt x="128" y="2995"/>
                  </a:lnTo>
                  <a:lnTo>
                    <a:pt x="144" y="2993"/>
                  </a:lnTo>
                  <a:lnTo>
                    <a:pt x="164" y="2995"/>
                  </a:lnTo>
                  <a:lnTo>
                    <a:pt x="207" y="3006"/>
                  </a:lnTo>
                  <a:lnTo>
                    <a:pt x="229" y="3015"/>
                  </a:lnTo>
                  <a:lnTo>
                    <a:pt x="262" y="3032"/>
                  </a:lnTo>
                  <a:lnTo>
                    <a:pt x="413" y="3093"/>
                  </a:lnTo>
                  <a:lnTo>
                    <a:pt x="495" y="3116"/>
                  </a:lnTo>
                  <a:lnTo>
                    <a:pt x="544" y="3124"/>
                  </a:lnTo>
                  <a:lnTo>
                    <a:pt x="566" y="3125"/>
                  </a:lnTo>
                  <a:lnTo>
                    <a:pt x="608" y="3124"/>
                  </a:lnTo>
                  <a:lnTo>
                    <a:pt x="685" y="3106"/>
                  </a:lnTo>
                  <a:lnTo>
                    <a:pt x="757" y="3072"/>
                  </a:lnTo>
                  <a:lnTo>
                    <a:pt x="820" y="3024"/>
                  </a:lnTo>
                  <a:lnTo>
                    <a:pt x="875" y="2965"/>
                  </a:lnTo>
                  <a:lnTo>
                    <a:pt x="917" y="2893"/>
                  </a:lnTo>
                  <a:lnTo>
                    <a:pt x="947" y="2813"/>
                  </a:lnTo>
                  <a:lnTo>
                    <a:pt x="963" y="2728"/>
                  </a:lnTo>
                  <a:lnTo>
                    <a:pt x="965" y="2681"/>
                  </a:lnTo>
                  <a:lnTo>
                    <a:pt x="963" y="2635"/>
                  </a:lnTo>
                  <a:lnTo>
                    <a:pt x="947" y="2549"/>
                  </a:lnTo>
                  <a:lnTo>
                    <a:pt x="917" y="2470"/>
                  </a:lnTo>
                  <a:lnTo>
                    <a:pt x="875" y="2398"/>
                  </a:lnTo>
                  <a:lnTo>
                    <a:pt x="820" y="2339"/>
                  </a:lnTo>
                  <a:lnTo>
                    <a:pt x="757" y="2291"/>
                  </a:lnTo>
                  <a:lnTo>
                    <a:pt x="685" y="2256"/>
                  </a:lnTo>
                  <a:lnTo>
                    <a:pt x="608" y="2239"/>
                  </a:lnTo>
                  <a:lnTo>
                    <a:pt x="566" y="2238"/>
                  </a:lnTo>
                  <a:lnTo>
                    <a:pt x="544" y="2238"/>
                  </a:lnTo>
                  <a:lnTo>
                    <a:pt x="495" y="2247"/>
                  </a:lnTo>
                  <a:lnTo>
                    <a:pt x="413" y="2270"/>
                  </a:lnTo>
                  <a:lnTo>
                    <a:pt x="262" y="2331"/>
                  </a:lnTo>
                  <a:lnTo>
                    <a:pt x="229" y="2346"/>
                  </a:lnTo>
                  <a:lnTo>
                    <a:pt x="207" y="2357"/>
                  </a:lnTo>
                  <a:lnTo>
                    <a:pt x="164" y="2368"/>
                  </a:lnTo>
                  <a:lnTo>
                    <a:pt x="144" y="2368"/>
                  </a:lnTo>
                  <a:lnTo>
                    <a:pt x="128" y="2368"/>
                  </a:lnTo>
                  <a:lnTo>
                    <a:pt x="99" y="2362"/>
                  </a:lnTo>
                  <a:lnTo>
                    <a:pt x="75" y="2350"/>
                  </a:lnTo>
                  <a:lnTo>
                    <a:pt x="53" y="2333"/>
                  </a:lnTo>
                  <a:lnTo>
                    <a:pt x="26" y="2300"/>
                  </a:lnTo>
                  <a:lnTo>
                    <a:pt x="4" y="2238"/>
                  </a:lnTo>
                  <a:lnTo>
                    <a:pt x="0" y="2199"/>
                  </a:lnTo>
                  <a:lnTo>
                    <a:pt x="0" y="2175"/>
                  </a:lnTo>
                  <a:lnTo>
                    <a:pt x="0" y="966"/>
                  </a:lnTo>
                  <a:lnTo>
                    <a:pt x="1191" y="966"/>
                  </a:lnTo>
                  <a:lnTo>
                    <a:pt x="1214" y="966"/>
                  </a:lnTo>
                  <a:lnTo>
                    <a:pt x="1244" y="963"/>
                  </a:lnTo>
                  <a:lnTo>
                    <a:pt x="1296" y="949"/>
                  </a:lnTo>
                  <a:lnTo>
                    <a:pt x="1340" y="927"/>
                  </a:lnTo>
                  <a:lnTo>
                    <a:pt x="1374" y="896"/>
                  </a:lnTo>
                  <a:lnTo>
                    <a:pt x="1385" y="877"/>
                  </a:lnTo>
                  <a:lnTo>
                    <a:pt x="1396" y="858"/>
                  </a:lnTo>
                  <a:lnTo>
                    <a:pt x="1405" y="818"/>
                  </a:lnTo>
                  <a:lnTo>
                    <a:pt x="1403" y="774"/>
                  </a:lnTo>
                  <a:lnTo>
                    <a:pt x="1392" y="729"/>
                  </a:lnTo>
                  <a:lnTo>
                    <a:pt x="1381" y="706"/>
                  </a:lnTo>
                  <a:lnTo>
                    <a:pt x="1367" y="677"/>
                  </a:lnTo>
                  <a:lnTo>
                    <a:pt x="1306" y="528"/>
                  </a:lnTo>
                  <a:lnTo>
                    <a:pt x="1283" y="448"/>
                  </a:lnTo>
                  <a:lnTo>
                    <a:pt x="1274" y="398"/>
                  </a:lnTo>
                  <a:lnTo>
                    <a:pt x="1274" y="378"/>
                  </a:lnTo>
                  <a:lnTo>
                    <a:pt x="1275" y="339"/>
                  </a:lnTo>
                  <a:lnTo>
                    <a:pt x="1292" y="265"/>
                  </a:lnTo>
                  <a:lnTo>
                    <a:pt x="1324" y="197"/>
                  </a:lnTo>
                  <a:lnTo>
                    <a:pt x="1370" y="138"/>
                  </a:lnTo>
                  <a:lnTo>
                    <a:pt x="1427" y="86"/>
                  </a:lnTo>
                  <a:lnTo>
                    <a:pt x="1494" y="46"/>
                  </a:lnTo>
                  <a:lnTo>
                    <a:pt x="1571" y="17"/>
                  </a:lnTo>
                  <a:lnTo>
                    <a:pt x="1652" y="2"/>
                  </a:lnTo>
                  <a:lnTo>
                    <a:pt x="1696" y="0"/>
                  </a:lnTo>
                  <a:lnTo>
                    <a:pt x="1739" y="2"/>
                  </a:lnTo>
                  <a:lnTo>
                    <a:pt x="1822" y="17"/>
                  </a:lnTo>
                  <a:lnTo>
                    <a:pt x="1897" y="46"/>
                  </a:lnTo>
                  <a:lnTo>
                    <a:pt x="1965" y="86"/>
                  </a:lnTo>
                  <a:lnTo>
                    <a:pt x="2023" y="138"/>
                  </a:lnTo>
                  <a:lnTo>
                    <a:pt x="2068" y="197"/>
                  </a:lnTo>
                  <a:lnTo>
                    <a:pt x="2101" y="265"/>
                  </a:lnTo>
                  <a:lnTo>
                    <a:pt x="2118" y="339"/>
                  </a:lnTo>
                  <a:lnTo>
                    <a:pt x="2119" y="378"/>
                  </a:lnTo>
                  <a:lnTo>
                    <a:pt x="2118" y="398"/>
                  </a:lnTo>
                  <a:lnTo>
                    <a:pt x="2110" y="448"/>
                  </a:lnTo>
                  <a:lnTo>
                    <a:pt x="2085" y="528"/>
                  </a:lnTo>
                  <a:lnTo>
                    <a:pt x="2026" y="677"/>
                  </a:lnTo>
                  <a:lnTo>
                    <a:pt x="2011" y="706"/>
                  </a:lnTo>
                  <a:lnTo>
                    <a:pt x="2001" y="729"/>
                  </a:lnTo>
                  <a:lnTo>
                    <a:pt x="1988" y="774"/>
                  </a:lnTo>
                  <a:lnTo>
                    <a:pt x="1988" y="818"/>
                  </a:lnTo>
                  <a:lnTo>
                    <a:pt x="1997" y="858"/>
                  </a:lnTo>
                  <a:lnTo>
                    <a:pt x="2007" y="877"/>
                  </a:lnTo>
                  <a:lnTo>
                    <a:pt x="2018" y="895"/>
                  </a:lnTo>
                  <a:lnTo>
                    <a:pt x="2049" y="925"/>
                  </a:lnTo>
                  <a:lnTo>
                    <a:pt x="2089" y="947"/>
                  </a:lnTo>
                  <a:lnTo>
                    <a:pt x="2137" y="961"/>
                  </a:lnTo>
                  <a:lnTo>
                    <a:pt x="2164" y="965"/>
                  </a:lnTo>
                  <a:lnTo>
                    <a:pt x="2164" y="966"/>
                  </a:lnTo>
                  <a:lnTo>
                    <a:pt x="2176" y="966"/>
                  </a:lnTo>
                  <a:lnTo>
                    <a:pt x="2198" y="966"/>
                  </a:lnTo>
                  <a:lnTo>
                    <a:pt x="3270" y="966"/>
                  </a:lnTo>
                  <a:lnTo>
                    <a:pt x="3281" y="966"/>
                  </a:lnTo>
                  <a:lnTo>
                    <a:pt x="3503" y="966"/>
                  </a:lnTo>
                  <a:lnTo>
                    <a:pt x="3503" y="2175"/>
                  </a:lnTo>
                  <a:lnTo>
                    <a:pt x="3503" y="2200"/>
                  </a:lnTo>
                  <a:lnTo>
                    <a:pt x="3508" y="2241"/>
                  </a:lnTo>
                  <a:lnTo>
                    <a:pt x="3526" y="2296"/>
                  </a:lnTo>
                  <a:lnTo>
                    <a:pt x="3543" y="2326"/>
                  </a:lnTo>
                  <a:lnTo>
                    <a:pt x="3565" y="2350"/>
                  </a:lnTo>
                  <a:lnTo>
                    <a:pt x="3590" y="2370"/>
                  </a:lnTo>
                  <a:lnTo>
                    <a:pt x="3618" y="2383"/>
                  </a:lnTo>
                  <a:lnTo>
                    <a:pt x="3651" y="2389"/>
                  </a:lnTo>
                  <a:lnTo>
                    <a:pt x="3668" y="2391"/>
                  </a:lnTo>
                  <a:lnTo>
                    <a:pt x="3691" y="2389"/>
                  </a:lnTo>
                  <a:lnTo>
                    <a:pt x="3739" y="2378"/>
                  </a:lnTo>
                  <a:lnTo>
                    <a:pt x="3764" y="2366"/>
                  </a:lnTo>
                  <a:lnTo>
                    <a:pt x="3792" y="2352"/>
                  </a:lnTo>
                  <a:lnTo>
                    <a:pt x="3941" y="2292"/>
                  </a:lnTo>
                  <a:lnTo>
                    <a:pt x="4022" y="2269"/>
                  </a:lnTo>
                  <a:lnTo>
                    <a:pt x="4071" y="2260"/>
                  </a:lnTo>
                  <a:lnTo>
                    <a:pt x="4092" y="2258"/>
                  </a:lnTo>
                  <a:lnTo>
                    <a:pt x="4130" y="2260"/>
                  </a:lnTo>
                  <a:lnTo>
                    <a:pt x="4203" y="2276"/>
                  </a:lnTo>
                  <a:lnTo>
                    <a:pt x="4272" y="2309"/>
                  </a:lnTo>
                  <a:lnTo>
                    <a:pt x="4331" y="2354"/>
                  </a:lnTo>
                  <a:lnTo>
                    <a:pt x="4382" y="2413"/>
                  </a:lnTo>
                  <a:lnTo>
                    <a:pt x="4423" y="2480"/>
                  </a:lnTo>
                  <a:lnTo>
                    <a:pt x="4452" y="2555"/>
                  </a:lnTo>
                  <a:lnTo>
                    <a:pt x="4466" y="2638"/>
                  </a:lnTo>
                  <a:lnTo>
                    <a:pt x="4467" y="2681"/>
                  </a:lnTo>
                  <a:lnTo>
                    <a:pt x="4466" y="2725"/>
                  </a:lnTo>
                  <a:lnTo>
                    <a:pt x="4452" y="2807"/>
                  </a:lnTo>
                  <a:lnTo>
                    <a:pt x="4423" y="2883"/>
                  </a:lnTo>
                  <a:lnTo>
                    <a:pt x="4382" y="2950"/>
                  </a:lnTo>
                  <a:lnTo>
                    <a:pt x="4331" y="3007"/>
                  </a:lnTo>
                  <a:lnTo>
                    <a:pt x="4272" y="3053"/>
                  </a:lnTo>
                  <a:lnTo>
                    <a:pt x="4203" y="3085"/>
                  </a:lnTo>
                  <a:lnTo>
                    <a:pt x="4130" y="3102"/>
                  </a:lnTo>
                  <a:lnTo>
                    <a:pt x="4092" y="3103"/>
                  </a:lnTo>
                  <a:lnTo>
                    <a:pt x="4071" y="3103"/>
                  </a:lnTo>
                  <a:lnTo>
                    <a:pt x="4022" y="3094"/>
                  </a:lnTo>
                  <a:lnTo>
                    <a:pt x="3941" y="3071"/>
                  </a:lnTo>
                  <a:lnTo>
                    <a:pt x="3792" y="3010"/>
                  </a:lnTo>
                  <a:lnTo>
                    <a:pt x="3764" y="2996"/>
                  </a:lnTo>
                  <a:lnTo>
                    <a:pt x="3739" y="2985"/>
                  </a:lnTo>
                  <a:lnTo>
                    <a:pt x="3691" y="2972"/>
                  </a:lnTo>
                  <a:lnTo>
                    <a:pt x="3668" y="2972"/>
                  </a:lnTo>
                  <a:lnTo>
                    <a:pt x="3652" y="2972"/>
                  </a:lnTo>
                  <a:lnTo>
                    <a:pt x="3621" y="2979"/>
                  </a:lnTo>
                  <a:lnTo>
                    <a:pt x="3593" y="2991"/>
                  </a:lnTo>
                  <a:lnTo>
                    <a:pt x="3568" y="3009"/>
                  </a:lnTo>
                  <a:lnTo>
                    <a:pt x="3537" y="3045"/>
                  </a:lnTo>
                  <a:lnTo>
                    <a:pt x="3510" y="3110"/>
                  </a:lnTo>
                  <a:lnTo>
                    <a:pt x="3504" y="3150"/>
                  </a:lnTo>
                  <a:lnTo>
                    <a:pt x="3503" y="3150"/>
                  </a:lnTo>
                  <a:lnTo>
                    <a:pt x="3503" y="3162"/>
                  </a:lnTo>
                  <a:lnTo>
                    <a:pt x="3503" y="3184"/>
                  </a:lnTo>
                  <a:lnTo>
                    <a:pt x="3503" y="4488"/>
                  </a:lnTo>
                  <a:lnTo>
                    <a:pt x="3359" y="4486"/>
                  </a:lnTo>
                  <a:lnTo>
                    <a:pt x="3245" y="4486"/>
                  </a:lnTo>
                  <a:lnTo>
                    <a:pt x="2745" y="4486"/>
                  </a:lnTo>
                  <a:lnTo>
                    <a:pt x="2735" y="4486"/>
                  </a:lnTo>
                  <a:lnTo>
                    <a:pt x="2202" y="4485"/>
                  </a:lnTo>
                  <a:lnTo>
                    <a:pt x="2177" y="4486"/>
                  </a:lnTo>
                  <a:lnTo>
                    <a:pt x="2149" y="4489"/>
                  </a:lnTo>
                  <a:lnTo>
                    <a:pt x="2096" y="4502"/>
                  </a:lnTo>
                  <a:lnTo>
                    <a:pt x="2053" y="4525"/>
                  </a:lnTo>
                  <a:lnTo>
                    <a:pt x="2019" y="4556"/>
                  </a:lnTo>
                  <a:lnTo>
                    <a:pt x="2006" y="4574"/>
                  </a:lnTo>
                  <a:lnTo>
                    <a:pt x="1997" y="4593"/>
                  </a:lnTo>
                  <a:lnTo>
                    <a:pt x="1988" y="4634"/>
                  </a:lnTo>
                  <a:lnTo>
                    <a:pt x="1988" y="4677"/>
                  </a:lnTo>
                  <a:lnTo>
                    <a:pt x="2001" y="4722"/>
                  </a:lnTo>
                  <a:lnTo>
                    <a:pt x="2011" y="4746"/>
                  </a:lnTo>
                  <a:lnTo>
                    <a:pt x="2026" y="4775"/>
                  </a:lnTo>
                  <a:lnTo>
                    <a:pt x="2085" y="4923"/>
                  </a:lnTo>
                  <a:lnTo>
                    <a:pt x="2110" y="5005"/>
                  </a:lnTo>
                  <a:lnTo>
                    <a:pt x="2118" y="5053"/>
                  </a:lnTo>
                  <a:lnTo>
                    <a:pt x="2119" y="5074"/>
                  </a:lnTo>
                  <a:lnTo>
                    <a:pt x="2118" y="5112"/>
                  </a:lnTo>
                  <a:lnTo>
                    <a:pt x="2101" y="5186"/>
                  </a:lnTo>
                  <a:lnTo>
                    <a:pt x="2068" y="5254"/>
                  </a:lnTo>
                  <a:lnTo>
                    <a:pt x="2023" y="5313"/>
                  </a:lnTo>
                  <a:lnTo>
                    <a:pt x="1965" y="5365"/>
                  </a:lnTo>
                  <a:lnTo>
                    <a:pt x="1897" y="5405"/>
                  </a:lnTo>
                  <a:lnTo>
                    <a:pt x="1822" y="5434"/>
                  </a:lnTo>
                  <a:lnTo>
                    <a:pt x="1739" y="5449"/>
                  </a:lnTo>
                  <a:lnTo>
                    <a:pt x="1696" y="5451"/>
                  </a:lnTo>
                  <a:close/>
                </a:path>
              </a:pathLst>
            </a:custGeom>
            <a:grpFill/>
            <a:ln>
              <a:noFill/>
            </a:ln>
            <a:scene3d>
              <a:camera prst="orthographicFront"/>
              <a:lightRig rig="threePt" dir="t"/>
            </a:scene3d>
            <a:sp3d>
              <a:bevelT w="114300" prst="artDeco"/>
            </a:sp3d>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388445E-3C85-4633-9121-1C8FCF1D8144}"/>
                </a:ext>
              </a:extLst>
            </p:cNvPr>
            <p:cNvSpPr txBox="1"/>
            <p:nvPr/>
          </p:nvSpPr>
          <p:spPr>
            <a:xfrm>
              <a:off x="917945" y="1303525"/>
              <a:ext cx="1025638" cy="1415567"/>
            </a:xfrm>
            <a:prstGeom prst="rect">
              <a:avLst/>
            </a:prstGeom>
            <a:grpFill/>
            <a:scene3d>
              <a:camera prst="orthographicFront"/>
              <a:lightRig rig="threePt" dir="t"/>
            </a:scene3d>
            <a:sp3d>
              <a:bevelT w="114300" prst="artDeco"/>
            </a:sp3d>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0EEEF"/>
                  </a:solidFill>
                  <a:effectLst>
                    <a:outerShdw blurRad="38100" dist="38100" dir="2700000" algn="tl">
                      <a:srgbClr val="000000">
                        <a:alpha val="43137"/>
                      </a:srgbClr>
                    </a:outerShdw>
                  </a:effectLst>
                  <a:uLnTx/>
                  <a:uFillTx/>
                  <a:latin typeface="Calibri" panose="020F0502020204030204"/>
                  <a:ea typeface="+mn-ea"/>
                  <a:cs typeface="+mn-cs"/>
                </a:rPr>
                <a:t>01</a:t>
              </a:r>
            </a:p>
          </p:txBody>
        </p:sp>
      </p:grpSp>
      <p:grpSp>
        <p:nvGrpSpPr>
          <p:cNvPr id="11" name="Group 10">
            <a:extLst>
              <a:ext uri="{FF2B5EF4-FFF2-40B4-BE49-F238E27FC236}">
                <a16:creationId xmlns:a16="http://schemas.microsoft.com/office/drawing/2014/main" id="{E36E659D-7C13-4E71-B4BA-441AC590D5B5}"/>
              </a:ext>
            </a:extLst>
          </p:cNvPr>
          <p:cNvGrpSpPr/>
          <p:nvPr/>
        </p:nvGrpSpPr>
        <p:grpSpPr>
          <a:xfrm>
            <a:off x="200025" y="4533900"/>
            <a:ext cx="1963682" cy="1695450"/>
            <a:chOff x="490704" y="986393"/>
            <a:chExt cx="2214396" cy="2092882"/>
          </a:xfrm>
          <a:solidFill>
            <a:srgbClr val="00B0F0"/>
          </a:solidFill>
        </p:grpSpPr>
        <p:sp>
          <p:nvSpPr>
            <p:cNvPr id="12" name="Freeform 541">
              <a:extLst>
                <a:ext uri="{FF2B5EF4-FFF2-40B4-BE49-F238E27FC236}">
                  <a16:creationId xmlns:a16="http://schemas.microsoft.com/office/drawing/2014/main" id="{060DD4EA-4AB1-48AD-A860-0DBCE4C35E50}"/>
                </a:ext>
              </a:extLst>
            </p:cNvPr>
            <p:cNvSpPr>
              <a:spLocks/>
            </p:cNvSpPr>
            <p:nvPr/>
          </p:nvSpPr>
          <p:spPr bwMode="auto">
            <a:xfrm>
              <a:off x="490704" y="986393"/>
              <a:ext cx="2214396" cy="2092882"/>
            </a:xfrm>
            <a:custGeom>
              <a:avLst/>
              <a:gdLst>
                <a:gd name="T0" fmla="*/ 1494 w 4467"/>
                <a:gd name="T1" fmla="*/ 5405 h 5451"/>
                <a:gd name="T2" fmla="*/ 1292 w 4467"/>
                <a:gd name="T3" fmla="*/ 5186 h 5451"/>
                <a:gd name="T4" fmla="*/ 1283 w 4467"/>
                <a:gd name="T5" fmla="*/ 5005 h 5451"/>
                <a:gd name="T6" fmla="*/ 1392 w 4467"/>
                <a:gd name="T7" fmla="*/ 4722 h 5451"/>
                <a:gd name="T8" fmla="*/ 1385 w 4467"/>
                <a:gd name="T9" fmla="*/ 4574 h 5451"/>
                <a:gd name="T10" fmla="*/ 1256 w 4467"/>
                <a:gd name="T11" fmla="*/ 4490 h 5451"/>
                <a:gd name="T12" fmla="*/ 1195 w 4467"/>
                <a:gd name="T13" fmla="*/ 4485 h 5451"/>
                <a:gd name="T14" fmla="*/ 0 w 4467"/>
                <a:gd name="T15" fmla="*/ 3172 h 5451"/>
                <a:gd name="T16" fmla="*/ 26 w 4467"/>
                <a:gd name="T17" fmla="*/ 3063 h 5451"/>
                <a:gd name="T18" fmla="*/ 128 w 4467"/>
                <a:gd name="T19" fmla="*/ 2995 h 5451"/>
                <a:gd name="T20" fmla="*/ 229 w 4467"/>
                <a:gd name="T21" fmla="*/ 3015 h 5451"/>
                <a:gd name="T22" fmla="*/ 544 w 4467"/>
                <a:gd name="T23" fmla="*/ 3124 h 5451"/>
                <a:gd name="T24" fmla="*/ 757 w 4467"/>
                <a:gd name="T25" fmla="*/ 3072 h 5451"/>
                <a:gd name="T26" fmla="*/ 947 w 4467"/>
                <a:gd name="T27" fmla="*/ 2813 h 5451"/>
                <a:gd name="T28" fmla="*/ 947 w 4467"/>
                <a:gd name="T29" fmla="*/ 2549 h 5451"/>
                <a:gd name="T30" fmla="*/ 757 w 4467"/>
                <a:gd name="T31" fmla="*/ 2291 h 5451"/>
                <a:gd name="T32" fmla="*/ 544 w 4467"/>
                <a:gd name="T33" fmla="*/ 2238 h 5451"/>
                <a:gd name="T34" fmla="*/ 229 w 4467"/>
                <a:gd name="T35" fmla="*/ 2346 h 5451"/>
                <a:gd name="T36" fmla="*/ 128 w 4467"/>
                <a:gd name="T37" fmla="*/ 2368 h 5451"/>
                <a:gd name="T38" fmla="*/ 26 w 4467"/>
                <a:gd name="T39" fmla="*/ 2300 h 5451"/>
                <a:gd name="T40" fmla="*/ 0 w 4467"/>
                <a:gd name="T41" fmla="*/ 966 h 5451"/>
                <a:gd name="T42" fmla="*/ 1296 w 4467"/>
                <a:gd name="T43" fmla="*/ 949 h 5451"/>
                <a:gd name="T44" fmla="*/ 1396 w 4467"/>
                <a:gd name="T45" fmla="*/ 858 h 5451"/>
                <a:gd name="T46" fmla="*/ 1381 w 4467"/>
                <a:gd name="T47" fmla="*/ 706 h 5451"/>
                <a:gd name="T48" fmla="*/ 1274 w 4467"/>
                <a:gd name="T49" fmla="*/ 398 h 5451"/>
                <a:gd name="T50" fmla="*/ 1324 w 4467"/>
                <a:gd name="T51" fmla="*/ 197 h 5451"/>
                <a:gd name="T52" fmla="*/ 1571 w 4467"/>
                <a:gd name="T53" fmla="*/ 17 h 5451"/>
                <a:gd name="T54" fmla="*/ 1822 w 4467"/>
                <a:gd name="T55" fmla="*/ 17 h 5451"/>
                <a:gd name="T56" fmla="*/ 2068 w 4467"/>
                <a:gd name="T57" fmla="*/ 197 h 5451"/>
                <a:gd name="T58" fmla="*/ 2118 w 4467"/>
                <a:gd name="T59" fmla="*/ 398 h 5451"/>
                <a:gd name="T60" fmla="*/ 2011 w 4467"/>
                <a:gd name="T61" fmla="*/ 706 h 5451"/>
                <a:gd name="T62" fmla="*/ 1997 w 4467"/>
                <a:gd name="T63" fmla="*/ 858 h 5451"/>
                <a:gd name="T64" fmla="*/ 2089 w 4467"/>
                <a:gd name="T65" fmla="*/ 947 h 5451"/>
                <a:gd name="T66" fmla="*/ 2176 w 4467"/>
                <a:gd name="T67" fmla="*/ 966 h 5451"/>
                <a:gd name="T68" fmla="*/ 3503 w 4467"/>
                <a:gd name="T69" fmla="*/ 966 h 5451"/>
                <a:gd name="T70" fmla="*/ 3526 w 4467"/>
                <a:gd name="T71" fmla="*/ 2296 h 5451"/>
                <a:gd name="T72" fmla="*/ 3618 w 4467"/>
                <a:gd name="T73" fmla="*/ 2383 h 5451"/>
                <a:gd name="T74" fmla="*/ 3739 w 4467"/>
                <a:gd name="T75" fmla="*/ 2378 h 5451"/>
                <a:gd name="T76" fmla="*/ 4022 w 4467"/>
                <a:gd name="T77" fmla="*/ 2269 h 5451"/>
                <a:gd name="T78" fmla="*/ 4203 w 4467"/>
                <a:gd name="T79" fmla="*/ 2276 h 5451"/>
                <a:gd name="T80" fmla="*/ 4423 w 4467"/>
                <a:gd name="T81" fmla="*/ 2480 h 5451"/>
                <a:gd name="T82" fmla="*/ 4466 w 4467"/>
                <a:gd name="T83" fmla="*/ 2725 h 5451"/>
                <a:gd name="T84" fmla="*/ 4331 w 4467"/>
                <a:gd name="T85" fmla="*/ 3007 h 5451"/>
                <a:gd name="T86" fmla="*/ 4092 w 4467"/>
                <a:gd name="T87" fmla="*/ 3103 h 5451"/>
                <a:gd name="T88" fmla="*/ 3792 w 4467"/>
                <a:gd name="T89" fmla="*/ 3010 h 5451"/>
                <a:gd name="T90" fmla="*/ 3668 w 4467"/>
                <a:gd name="T91" fmla="*/ 2972 h 5451"/>
                <a:gd name="T92" fmla="*/ 3568 w 4467"/>
                <a:gd name="T93" fmla="*/ 3009 h 5451"/>
                <a:gd name="T94" fmla="*/ 3503 w 4467"/>
                <a:gd name="T95" fmla="*/ 3150 h 5451"/>
                <a:gd name="T96" fmla="*/ 3359 w 4467"/>
                <a:gd name="T97" fmla="*/ 4486 h 5451"/>
                <a:gd name="T98" fmla="*/ 2202 w 4467"/>
                <a:gd name="T99" fmla="*/ 4485 h 5451"/>
                <a:gd name="T100" fmla="*/ 2053 w 4467"/>
                <a:gd name="T101" fmla="*/ 4525 h 5451"/>
                <a:gd name="T102" fmla="*/ 1988 w 4467"/>
                <a:gd name="T103" fmla="*/ 4634 h 5451"/>
                <a:gd name="T104" fmla="*/ 2026 w 4467"/>
                <a:gd name="T105" fmla="*/ 4775 h 5451"/>
                <a:gd name="T106" fmla="*/ 2119 w 4467"/>
                <a:gd name="T107" fmla="*/ 5074 h 5451"/>
                <a:gd name="T108" fmla="*/ 2023 w 4467"/>
                <a:gd name="T109" fmla="*/ 5313 h 5451"/>
                <a:gd name="T110" fmla="*/ 1739 w 4467"/>
                <a:gd name="T111" fmla="*/ 5449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67" h="5451">
                  <a:moveTo>
                    <a:pt x="1696" y="5451"/>
                  </a:moveTo>
                  <a:lnTo>
                    <a:pt x="1652" y="5449"/>
                  </a:lnTo>
                  <a:lnTo>
                    <a:pt x="1571" y="5434"/>
                  </a:lnTo>
                  <a:lnTo>
                    <a:pt x="1494" y="5405"/>
                  </a:lnTo>
                  <a:lnTo>
                    <a:pt x="1427" y="5365"/>
                  </a:lnTo>
                  <a:lnTo>
                    <a:pt x="1370" y="5313"/>
                  </a:lnTo>
                  <a:lnTo>
                    <a:pt x="1324" y="5254"/>
                  </a:lnTo>
                  <a:lnTo>
                    <a:pt x="1292" y="5186"/>
                  </a:lnTo>
                  <a:lnTo>
                    <a:pt x="1275" y="5112"/>
                  </a:lnTo>
                  <a:lnTo>
                    <a:pt x="1274" y="5074"/>
                  </a:lnTo>
                  <a:lnTo>
                    <a:pt x="1274" y="5053"/>
                  </a:lnTo>
                  <a:lnTo>
                    <a:pt x="1283" y="5005"/>
                  </a:lnTo>
                  <a:lnTo>
                    <a:pt x="1306" y="4923"/>
                  </a:lnTo>
                  <a:lnTo>
                    <a:pt x="1367" y="4775"/>
                  </a:lnTo>
                  <a:lnTo>
                    <a:pt x="1381" y="4746"/>
                  </a:lnTo>
                  <a:lnTo>
                    <a:pt x="1392" y="4722"/>
                  </a:lnTo>
                  <a:lnTo>
                    <a:pt x="1403" y="4677"/>
                  </a:lnTo>
                  <a:lnTo>
                    <a:pt x="1405" y="4634"/>
                  </a:lnTo>
                  <a:lnTo>
                    <a:pt x="1394" y="4593"/>
                  </a:lnTo>
                  <a:lnTo>
                    <a:pt x="1385" y="4574"/>
                  </a:lnTo>
                  <a:lnTo>
                    <a:pt x="1374" y="4556"/>
                  </a:lnTo>
                  <a:lnTo>
                    <a:pt x="1342" y="4527"/>
                  </a:lnTo>
                  <a:lnTo>
                    <a:pt x="1304" y="4505"/>
                  </a:lnTo>
                  <a:lnTo>
                    <a:pt x="1256" y="4490"/>
                  </a:lnTo>
                  <a:lnTo>
                    <a:pt x="1228" y="4486"/>
                  </a:lnTo>
                  <a:lnTo>
                    <a:pt x="1228" y="4485"/>
                  </a:lnTo>
                  <a:lnTo>
                    <a:pt x="1217" y="4485"/>
                  </a:lnTo>
                  <a:lnTo>
                    <a:pt x="1195" y="4485"/>
                  </a:lnTo>
                  <a:lnTo>
                    <a:pt x="185" y="4486"/>
                  </a:lnTo>
                  <a:lnTo>
                    <a:pt x="0" y="4486"/>
                  </a:lnTo>
                  <a:lnTo>
                    <a:pt x="0" y="3184"/>
                  </a:lnTo>
                  <a:lnTo>
                    <a:pt x="0" y="3172"/>
                  </a:lnTo>
                  <a:lnTo>
                    <a:pt x="0" y="3164"/>
                  </a:lnTo>
                  <a:lnTo>
                    <a:pt x="0" y="3164"/>
                  </a:lnTo>
                  <a:lnTo>
                    <a:pt x="4" y="3125"/>
                  </a:lnTo>
                  <a:lnTo>
                    <a:pt x="26" y="3063"/>
                  </a:lnTo>
                  <a:lnTo>
                    <a:pt x="53" y="3028"/>
                  </a:lnTo>
                  <a:lnTo>
                    <a:pt x="75" y="3011"/>
                  </a:lnTo>
                  <a:lnTo>
                    <a:pt x="99" y="3000"/>
                  </a:lnTo>
                  <a:lnTo>
                    <a:pt x="128" y="2995"/>
                  </a:lnTo>
                  <a:lnTo>
                    <a:pt x="144" y="2993"/>
                  </a:lnTo>
                  <a:lnTo>
                    <a:pt x="164" y="2995"/>
                  </a:lnTo>
                  <a:lnTo>
                    <a:pt x="207" y="3006"/>
                  </a:lnTo>
                  <a:lnTo>
                    <a:pt x="229" y="3015"/>
                  </a:lnTo>
                  <a:lnTo>
                    <a:pt x="262" y="3032"/>
                  </a:lnTo>
                  <a:lnTo>
                    <a:pt x="413" y="3093"/>
                  </a:lnTo>
                  <a:lnTo>
                    <a:pt x="495" y="3116"/>
                  </a:lnTo>
                  <a:lnTo>
                    <a:pt x="544" y="3124"/>
                  </a:lnTo>
                  <a:lnTo>
                    <a:pt x="566" y="3125"/>
                  </a:lnTo>
                  <a:lnTo>
                    <a:pt x="608" y="3124"/>
                  </a:lnTo>
                  <a:lnTo>
                    <a:pt x="685" y="3106"/>
                  </a:lnTo>
                  <a:lnTo>
                    <a:pt x="757" y="3072"/>
                  </a:lnTo>
                  <a:lnTo>
                    <a:pt x="820" y="3024"/>
                  </a:lnTo>
                  <a:lnTo>
                    <a:pt x="875" y="2965"/>
                  </a:lnTo>
                  <a:lnTo>
                    <a:pt x="917" y="2893"/>
                  </a:lnTo>
                  <a:lnTo>
                    <a:pt x="947" y="2813"/>
                  </a:lnTo>
                  <a:lnTo>
                    <a:pt x="963" y="2728"/>
                  </a:lnTo>
                  <a:lnTo>
                    <a:pt x="965" y="2681"/>
                  </a:lnTo>
                  <a:lnTo>
                    <a:pt x="963" y="2635"/>
                  </a:lnTo>
                  <a:lnTo>
                    <a:pt x="947" y="2549"/>
                  </a:lnTo>
                  <a:lnTo>
                    <a:pt x="917" y="2470"/>
                  </a:lnTo>
                  <a:lnTo>
                    <a:pt x="875" y="2398"/>
                  </a:lnTo>
                  <a:lnTo>
                    <a:pt x="820" y="2339"/>
                  </a:lnTo>
                  <a:lnTo>
                    <a:pt x="757" y="2291"/>
                  </a:lnTo>
                  <a:lnTo>
                    <a:pt x="685" y="2256"/>
                  </a:lnTo>
                  <a:lnTo>
                    <a:pt x="608" y="2239"/>
                  </a:lnTo>
                  <a:lnTo>
                    <a:pt x="566" y="2238"/>
                  </a:lnTo>
                  <a:lnTo>
                    <a:pt x="544" y="2238"/>
                  </a:lnTo>
                  <a:lnTo>
                    <a:pt x="495" y="2247"/>
                  </a:lnTo>
                  <a:lnTo>
                    <a:pt x="413" y="2270"/>
                  </a:lnTo>
                  <a:lnTo>
                    <a:pt x="262" y="2331"/>
                  </a:lnTo>
                  <a:lnTo>
                    <a:pt x="229" y="2346"/>
                  </a:lnTo>
                  <a:lnTo>
                    <a:pt x="207" y="2357"/>
                  </a:lnTo>
                  <a:lnTo>
                    <a:pt x="164" y="2368"/>
                  </a:lnTo>
                  <a:lnTo>
                    <a:pt x="144" y="2368"/>
                  </a:lnTo>
                  <a:lnTo>
                    <a:pt x="128" y="2368"/>
                  </a:lnTo>
                  <a:lnTo>
                    <a:pt x="99" y="2362"/>
                  </a:lnTo>
                  <a:lnTo>
                    <a:pt x="75" y="2350"/>
                  </a:lnTo>
                  <a:lnTo>
                    <a:pt x="53" y="2333"/>
                  </a:lnTo>
                  <a:lnTo>
                    <a:pt x="26" y="2300"/>
                  </a:lnTo>
                  <a:lnTo>
                    <a:pt x="4" y="2238"/>
                  </a:lnTo>
                  <a:lnTo>
                    <a:pt x="0" y="2199"/>
                  </a:lnTo>
                  <a:lnTo>
                    <a:pt x="0" y="2175"/>
                  </a:lnTo>
                  <a:lnTo>
                    <a:pt x="0" y="966"/>
                  </a:lnTo>
                  <a:lnTo>
                    <a:pt x="1191" y="966"/>
                  </a:lnTo>
                  <a:lnTo>
                    <a:pt x="1214" y="966"/>
                  </a:lnTo>
                  <a:lnTo>
                    <a:pt x="1244" y="963"/>
                  </a:lnTo>
                  <a:lnTo>
                    <a:pt x="1296" y="949"/>
                  </a:lnTo>
                  <a:lnTo>
                    <a:pt x="1340" y="927"/>
                  </a:lnTo>
                  <a:lnTo>
                    <a:pt x="1374" y="896"/>
                  </a:lnTo>
                  <a:lnTo>
                    <a:pt x="1385" y="877"/>
                  </a:lnTo>
                  <a:lnTo>
                    <a:pt x="1396" y="858"/>
                  </a:lnTo>
                  <a:lnTo>
                    <a:pt x="1405" y="818"/>
                  </a:lnTo>
                  <a:lnTo>
                    <a:pt x="1403" y="774"/>
                  </a:lnTo>
                  <a:lnTo>
                    <a:pt x="1392" y="729"/>
                  </a:lnTo>
                  <a:lnTo>
                    <a:pt x="1381" y="706"/>
                  </a:lnTo>
                  <a:lnTo>
                    <a:pt x="1367" y="677"/>
                  </a:lnTo>
                  <a:lnTo>
                    <a:pt x="1306" y="528"/>
                  </a:lnTo>
                  <a:lnTo>
                    <a:pt x="1283" y="448"/>
                  </a:lnTo>
                  <a:lnTo>
                    <a:pt x="1274" y="398"/>
                  </a:lnTo>
                  <a:lnTo>
                    <a:pt x="1274" y="378"/>
                  </a:lnTo>
                  <a:lnTo>
                    <a:pt x="1275" y="339"/>
                  </a:lnTo>
                  <a:lnTo>
                    <a:pt x="1292" y="265"/>
                  </a:lnTo>
                  <a:lnTo>
                    <a:pt x="1324" y="197"/>
                  </a:lnTo>
                  <a:lnTo>
                    <a:pt x="1370" y="138"/>
                  </a:lnTo>
                  <a:lnTo>
                    <a:pt x="1427" y="86"/>
                  </a:lnTo>
                  <a:lnTo>
                    <a:pt x="1494" y="46"/>
                  </a:lnTo>
                  <a:lnTo>
                    <a:pt x="1571" y="17"/>
                  </a:lnTo>
                  <a:lnTo>
                    <a:pt x="1652" y="2"/>
                  </a:lnTo>
                  <a:lnTo>
                    <a:pt x="1696" y="0"/>
                  </a:lnTo>
                  <a:lnTo>
                    <a:pt x="1739" y="2"/>
                  </a:lnTo>
                  <a:lnTo>
                    <a:pt x="1822" y="17"/>
                  </a:lnTo>
                  <a:lnTo>
                    <a:pt x="1897" y="46"/>
                  </a:lnTo>
                  <a:lnTo>
                    <a:pt x="1965" y="86"/>
                  </a:lnTo>
                  <a:lnTo>
                    <a:pt x="2023" y="138"/>
                  </a:lnTo>
                  <a:lnTo>
                    <a:pt x="2068" y="197"/>
                  </a:lnTo>
                  <a:lnTo>
                    <a:pt x="2101" y="265"/>
                  </a:lnTo>
                  <a:lnTo>
                    <a:pt x="2118" y="339"/>
                  </a:lnTo>
                  <a:lnTo>
                    <a:pt x="2119" y="378"/>
                  </a:lnTo>
                  <a:lnTo>
                    <a:pt x="2118" y="398"/>
                  </a:lnTo>
                  <a:lnTo>
                    <a:pt x="2110" y="448"/>
                  </a:lnTo>
                  <a:lnTo>
                    <a:pt x="2085" y="528"/>
                  </a:lnTo>
                  <a:lnTo>
                    <a:pt x="2026" y="677"/>
                  </a:lnTo>
                  <a:lnTo>
                    <a:pt x="2011" y="706"/>
                  </a:lnTo>
                  <a:lnTo>
                    <a:pt x="2001" y="729"/>
                  </a:lnTo>
                  <a:lnTo>
                    <a:pt x="1988" y="774"/>
                  </a:lnTo>
                  <a:lnTo>
                    <a:pt x="1988" y="818"/>
                  </a:lnTo>
                  <a:lnTo>
                    <a:pt x="1997" y="858"/>
                  </a:lnTo>
                  <a:lnTo>
                    <a:pt x="2007" y="877"/>
                  </a:lnTo>
                  <a:lnTo>
                    <a:pt x="2018" y="895"/>
                  </a:lnTo>
                  <a:lnTo>
                    <a:pt x="2049" y="925"/>
                  </a:lnTo>
                  <a:lnTo>
                    <a:pt x="2089" y="947"/>
                  </a:lnTo>
                  <a:lnTo>
                    <a:pt x="2137" y="961"/>
                  </a:lnTo>
                  <a:lnTo>
                    <a:pt x="2164" y="965"/>
                  </a:lnTo>
                  <a:lnTo>
                    <a:pt x="2164" y="966"/>
                  </a:lnTo>
                  <a:lnTo>
                    <a:pt x="2176" y="966"/>
                  </a:lnTo>
                  <a:lnTo>
                    <a:pt x="2198" y="966"/>
                  </a:lnTo>
                  <a:lnTo>
                    <a:pt x="3270" y="966"/>
                  </a:lnTo>
                  <a:lnTo>
                    <a:pt x="3281" y="966"/>
                  </a:lnTo>
                  <a:lnTo>
                    <a:pt x="3503" y="966"/>
                  </a:lnTo>
                  <a:lnTo>
                    <a:pt x="3503" y="2175"/>
                  </a:lnTo>
                  <a:lnTo>
                    <a:pt x="3503" y="2200"/>
                  </a:lnTo>
                  <a:lnTo>
                    <a:pt x="3508" y="2241"/>
                  </a:lnTo>
                  <a:lnTo>
                    <a:pt x="3526" y="2296"/>
                  </a:lnTo>
                  <a:lnTo>
                    <a:pt x="3543" y="2326"/>
                  </a:lnTo>
                  <a:lnTo>
                    <a:pt x="3565" y="2350"/>
                  </a:lnTo>
                  <a:lnTo>
                    <a:pt x="3590" y="2370"/>
                  </a:lnTo>
                  <a:lnTo>
                    <a:pt x="3618" y="2383"/>
                  </a:lnTo>
                  <a:lnTo>
                    <a:pt x="3651" y="2389"/>
                  </a:lnTo>
                  <a:lnTo>
                    <a:pt x="3668" y="2391"/>
                  </a:lnTo>
                  <a:lnTo>
                    <a:pt x="3691" y="2389"/>
                  </a:lnTo>
                  <a:lnTo>
                    <a:pt x="3739" y="2378"/>
                  </a:lnTo>
                  <a:lnTo>
                    <a:pt x="3764" y="2366"/>
                  </a:lnTo>
                  <a:lnTo>
                    <a:pt x="3792" y="2352"/>
                  </a:lnTo>
                  <a:lnTo>
                    <a:pt x="3941" y="2292"/>
                  </a:lnTo>
                  <a:lnTo>
                    <a:pt x="4022" y="2269"/>
                  </a:lnTo>
                  <a:lnTo>
                    <a:pt x="4071" y="2260"/>
                  </a:lnTo>
                  <a:lnTo>
                    <a:pt x="4092" y="2258"/>
                  </a:lnTo>
                  <a:lnTo>
                    <a:pt x="4130" y="2260"/>
                  </a:lnTo>
                  <a:lnTo>
                    <a:pt x="4203" y="2276"/>
                  </a:lnTo>
                  <a:lnTo>
                    <a:pt x="4272" y="2309"/>
                  </a:lnTo>
                  <a:lnTo>
                    <a:pt x="4331" y="2354"/>
                  </a:lnTo>
                  <a:lnTo>
                    <a:pt x="4382" y="2413"/>
                  </a:lnTo>
                  <a:lnTo>
                    <a:pt x="4423" y="2480"/>
                  </a:lnTo>
                  <a:lnTo>
                    <a:pt x="4452" y="2555"/>
                  </a:lnTo>
                  <a:lnTo>
                    <a:pt x="4466" y="2638"/>
                  </a:lnTo>
                  <a:lnTo>
                    <a:pt x="4467" y="2681"/>
                  </a:lnTo>
                  <a:lnTo>
                    <a:pt x="4466" y="2725"/>
                  </a:lnTo>
                  <a:lnTo>
                    <a:pt x="4452" y="2807"/>
                  </a:lnTo>
                  <a:lnTo>
                    <a:pt x="4423" y="2883"/>
                  </a:lnTo>
                  <a:lnTo>
                    <a:pt x="4382" y="2950"/>
                  </a:lnTo>
                  <a:lnTo>
                    <a:pt x="4331" y="3007"/>
                  </a:lnTo>
                  <a:lnTo>
                    <a:pt x="4272" y="3053"/>
                  </a:lnTo>
                  <a:lnTo>
                    <a:pt x="4203" y="3085"/>
                  </a:lnTo>
                  <a:lnTo>
                    <a:pt x="4130" y="3102"/>
                  </a:lnTo>
                  <a:lnTo>
                    <a:pt x="4092" y="3103"/>
                  </a:lnTo>
                  <a:lnTo>
                    <a:pt x="4071" y="3103"/>
                  </a:lnTo>
                  <a:lnTo>
                    <a:pt x="4022" y="3094"/>
                  </a:lnTo>
                  <a:lnTo>
                    <a:pt x="3941" y="3071"/>
                  </a:lnTo>
                  <a:lnTo>
                    <a:pt x="3792" y="3010"/>
                  </a:lnTo>
                  <a:lnTo>
                    <a:pt x="3764" y="2996"/>
                  </a:lnTo>
                  <a:lnTo>
                    <a:pt x="3739" y="2985"/>
                  </a:lnTo>
                  <a:lnTo>
                    <a:pt x="3691" y="2972"/>
                  </a:lnTo>
                  <a:lnTo>
                    <a:pt x="3668" y="2972"/>
                  </a:lnTo>
                  <a:lnTo>
                    <a:pt x="3652" y="2972"/>
                  </a:lnTo>
                  <a:lnTo>
                    <a:pt x="3621" y="2979"/>
                  </a:lnTo>
                  <a:lnTo>
                    <a:pt x="3593" y="2991"/>
                  </a:lnTo>
                  <a:lnTo>
                    <a:pt x="3568" y="3009"/>
                  </a:lnTo>
                  <a:lnTo>
                    <a:pt x="3537" y="3045"/>
                  </a:lnTo>
                  <a:lnTo>
                    <a:pt x="3510" y="3110"/>
                  </a:lnTo>
                  <a:lnTo>
                    <a:pt x="3504" y="3150"/>
                  </a:lnTo>
                  <a:lnTo>
                    <a:pt x="3503" y="3150"/>
                  </a:lnTo>
                  <a:lnTo>
                    <a:pt x="3503" y="3162"/>
                  </a:lnTo>
                  <a:lnTo>
                    <a:pt x="3503" y="3184"/>
                  </a:lnTo>
                  <a:lnTo>
                    <a:pt x="3503" y="4488"/>
                  </a:lnTo>
                  <a:lnTo>
                    <a:pt x="3359" y="4486"/>
                  </a:lnTo>
                  <a:lnTo>
                    <a:pt x="3245" y="4486"/>
                  </a:lnTo>
                  <a:lnTo>
                    <a:pt x="2745" y="4486"/>
                  </a:lnTo>
                  <a:lnTo>
                    <a:pt x="2735" y="4486"/>
                  </a:lnTo>
                  <a:lnTo>
                    <a:pt x="2202" y="4485"/>
                  </a:lnTo>
                  <a:lnTo>
                    <a:pt x="2177" y="4486"/>
                  </a:lnTo>
                  <a:lnTo>
                    <a:pt x="2149" y="4489"/>
                  </a:lnTo>
                  <a:lnTo>
                    <a:pt x="2096" y="4502"/>
                  </a:lnTo>
                  <a:lnTo>
                    <a:pt x="2053" y="4525"/>
                  </a:lnTo>
                  <a:lnTo>
                    <a:pt x="2019" y="4556"/>
                  </a:lnTo>
                  <a:lnTo>
                    <a:pt x="2006" y="4574"/>
                  </a:lnTo>
                  <a:lnTo>
                    <a:pt x="1997" y="4593"/>
                  </a:lnTo>
                  <a:lnTo>
                    <a:pt x="1988" y="4634"/>
                  </a:lnTo>
                  <a:lnTo>
                    <a:pt x="1988" y="4677"/>
                  </a:lnTo>
                  <a:lnTo>
                    <a:pt x="2001" y="4722"/>
                  </a:lnTo>
                  <a:lnTo>
                    <a:pt x="2011" y="4746"/>
                  </a:lnTo>
                  <a:lnTo>
                    <a:pt x="2026" y="4775"/>
                  </a:lnTo>
                  <a:lnTo>
                    <a:pt x="2085" y="4923"/>
                  </a:lnTo>
                  <a:lnTo>
                    <a:pt x="2110" y="5005"/>
                  </a:lnTo>
                  <a:lnTo>
                    <a:pt x="2118" y="5053"/>
                  </a:lnTo>
                  <a:lnTo>
                    <a:pt x="2119" y="5074"/>
                  </a:lnTo>
                  <a:lnTo>
                    <a:pt x="2118" y="5112"/>
                  </a:lnTo>
                  <a:lnTo>
                    <a:pt x="2101" y="5186"/>
                  </a:lnTo>
                  <a:lnTo>
                    <a:pt x="2068" y="5254"/>
                  </a:lnTo>
                  <a:lnTo>
                    <a:pt x="2023" y="5313"/>
                  </a:lnTo>
                  <a:lnTo>
                    <a:pt x="1965" y="5365"/>
                  </a:lnTo>
                  <a:lnTo>
                    <a:pt x="1897" y="5405"/>
                  </a:lnTo>
                  <a:lnTo>
                    <a:pt x="1822" y="5434"/>
                  </a:lnTo>
                  <a:lnTo>
                    <a:pt x="1739" y="5449"/>
                  </a:lnTo>
                  <a:lnTo>
                    <a:pt x="1696" y="5451"/>
                  </a:lnTo>
                  <a:close/>
                </a:path>
              </a:pathLst>
            </a:custGeom>
            <a:grpFill/>
            <a:ln>
              <a:noFill/>
            </a:ln>
            <a:scene3d>
              <a:camera prst="orthographicFront"/>
              <a:lightRig rig="threePt" dir="t"/>
            </a:scene3d>
            <a:sp3d>
              <a:bevelT w="114300" prst="artDeco"/>
            </a:sp3d>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36CECB7E-F7D1-4D88-BC8F-42325DAD54CD}"/>
                </a:ext>
              </a:extLst>
            </p:cNvPr>
            <p:cNvSpPr txBox="1"/>
            <p:nvPr/>
          </p:nvSpPr>
          <p:spPr>
            <a:xfrm>
              <a:off x="1062920" y="1566613"/>
              <a:ext cx="851773" cy="949806"/>
            </a:xfrm>
            <a:prstGeom prst="rect">
              <a:avLst/>
            </a:prstGeom>
            <a:grpFill/>
            <a:scene3d>
              <a:camera prst="orthographicFront"/>
              <a:lightRig rig="threePt" dir="t"/>
            </a:scene3d>
            <a:sp3d>
              <a:bevelT w="114300" prst="artDeco"/>
            </a:sp3d>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0EEEF"/>
                  </a:solidFill>
                  <a:effectLst>
                    <a:outerShdw blurRad="38100" dist="38100" dir="2700000" algn="tl">
                      <a:srgbClr val="000000">
                        <a:alpha val="43137"/>
                      </a:srgbClr>
                    </a:outerShdw>
                  </a:effectLst>
                  <a:uLnTx/>
                  <a:uFillTx/>
                  <a:latin typeface="Calibri" panose="020F0502020204030204"/>
                  <a:ea typeface="+mn-ea"/>
                  <a:cs typeface="+mn-cs"/>
                </a:rPr>
                <a:t>02</a:t>
              </a:r>
            </a:p>
          </p:txBody>
        </p:sp>
      </p:grpSp>
      <p:sp>
        <p:nvSpPr>
          <p:cNvPr id="14" name="Slide Number Placeholder 7">
            <a:extLst>
              <a:ext uri="{FF2B5EF4-FFF2-40B4-BE49-F238E27FC236}">
                <a16:creationId xmlns:a16="http://schemas.microsoft.com/office/drawing/2014/main" id="{9950AF7C-FB90-4DFB-8E25-D68D0ED6A388}"/>
              </a:ext>
            </a:extLst>
          </p:cNvPr>
          <p:cNvSpPr txBox="1">
            <a:spLocks/>
          </p:cNvSpPr>
          <p:nvPr/>
        </p:nvSpPr>
        <p:spPr>
          <a:xfrm>
            <a:off x="8698597" y="6565538"/>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57</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FD06DF49-D12D-45C2-A831-5D1B568265E4}"/>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16" name="Slide Number Placeholder 15">
            <a:extLst>
              <a:ext uri="{FF2B5EF4-FFF2-40B4-BE49-F238E27FC236}">
                <a16:creationId xmlns:a16="http://schemas.microsoft.com/office/drawing/2014/main" id="{2346C13E-9207-100B-1888-6A686A834173}"/>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57</a:t>
            </a:fld>
            <a:endParaRPr lang="en-IN" dirty="0"/>
          </a:p>
        </p:txBody>
      </p:sp>
    </p:spTree>
    <p:extLst>
      <p:ext uri="{BB962C8B-B14F-4D97-AF65-F5344CB8AC3E}">
        <p14:creationId xmlns:p14="http://schemas.microsoft.com/office/powerpoint/2010/main" val="4426429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0A6BEC-D095-4D58-87CE-7920C1F57DA3}"/>
              </a:ext>
            </a:extLst>
          </p:cNvPr>
          <p:cNvSpPr txBox="1"/>
          <p:nvPr/>
        </p:nvSpPr>
        <p:spPr>
          <a:xfrm>
            <a:off x="1996017" y="1118291"/>
            <a:ext cx="6702580" cy="2725746"/>
          </a:xfrm>
          <a:prstGeom prst="rect">
            <a:avLst/>
          </a:prstGeom>
          <a:noFill/>
        </p:spPr>
        <p:txBody>
          <a:bodyPr wrap="square">
            <a:spAutoFit/>
          </a:bodyPr>
          <a:lstStyle/>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schemeClr val="tx1">
                    <a:lumMod val="95000"/>
                    <a:lumOff val="5000"/>
                  </a:schemeClr>
                </a:solidFill>
                <a:effectLst/>
                <a:uLnTx/>
                <a:uFillTx/>
                <a:latin typeface="Verdana" panose="020B0604030504040204" pitchFamily="34" charset="0"/>
                <a:ea typeface="Verdana" panose="020B0604030504040204" pitchFamily="34" charset="0"/>
              </a:rPr>
              <a:t>Fertilisers contain some of the most important nutrients, such as nitrogen and phosphates. Phosphorus is a scarce resource, and Europe's phosphorus supply is insignificant. The nitrogen recovery cycle consumes a lot of energy and has an impact on food output. Traditional fertilisers have a number of drawbacks that bio-based fertilisers can help to overcome. It can also overcome hazards linked with diminishing effectiveness of soil nutritional management through natural processes, in addition to its evident benefit to sustainability. It stimulates innovation, research, and even investment not only in technology and product development but also in the circular economy from an innovation aspect.</a:t>
            </a:r>
          </a:p>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schemeClr val="tx1">
                    <a:lumMod val="95000"/>
                    <a:lumOff val="5000"/>
                  </a:schemeClr>
                </a:solidFill>
                <a:effectLst/>
                <a:uLnTx/>
                <a:uFillTx/>
                <a:latin typeface="Verdana" panose="020B0604030504040204" pitchFamily="34" charset="0"/>
                <a:ea typeface="Verdana" panose="020B0604030504040204" pitchFamily="34" charset="0"/>
              </a:rPr>
              <a:t>Bio-based fertilisers (BBF) are an alternative to mineral fertilisers for farmers. However, a lack of knowledge about the best and safest ways to use bio-based fertilisers in agriculture prevents their widespread use.</a:t>
            </a:r>
          </a:p>
        </p:txBody>
      </p:sp>
      <p:sp>
        <p:nvSpPr>
          <p:cNvPr id="6" name="TextBox 5">
            <a:extLst>
              <a:ext uri="{FF2B5EF4-FFF2-40B4-BE49-F238E27FC236}">
                <a16:creationId xmlns:a16="http://schemas.microsoft.com/office/drawing/2014/main" id="{84BBF724-C141-4503-AEE5-7EEEAB208171}"/>
              </a:ext>
            </a:extLst>
          </p:cNvPr>
          <p:cNvSpPr txBox="1"/>
          <p:nvPr/>
        </p:nvSpPr>
        <p:spPr>
          <a:xfrm>
            <a:off x="2171699" y="4216661"/>
            <a:ext cx="6526898" cy="2725746"/>
          </a:xfrm>
          <a:prstGeom prst="rect">
            <a:avLst/>
          </a:prstGeom>
          <a:noFill/>
        </p:spPr>
        <p:txBody>
          <a:bodyPr wrap="square" rtlCol="0">
            <a:spAutoFit/>
          </a:bodyPr>
          <a:lstStyle/>
          <a:p>
            <a:pPr marL="171450" marR="0" lvl="0" indent="-1714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Based on proven scientific plant nutrition principles and research, customised fertilisers provide the finest nutritional bundle for premium quality plant development and productivity. They are defined as a bundle for high-yielding, high-quality plant growth. They are defined as a multi-nutrient carriers designed to contain macro and/or micronutrient forms from both inorganic and organic sources, manufactured through a systematic granulation process, satisfying the crop's nutritional needs, specific to its site, soil, and stage, validated by a scientific crop model capability developed by an accredited fertiliser manufacturing/marketing company. The software tools are expected to be used by prospective makers or marketers. Agrotechnology Transfer Decision Support System (DSSAT). Crop Model, for example, can be used to calculate the best fertiliser grades for a specific crop.</a:t>
            </a:r>
          </a:p>
        </p:txBody>
      </p:sp>
      <p:grpSp>
        <p:nvGrpSpPr>
          <p:cNvPr id="14" name="Group 13">
            <a:extLst>
              <a:ext uri="{FF2B5EF4-FFF2-40B4-BE49-F238E27FC236}">
                <a16:creationId xmlns:a16="http://schemas.microsoft.com/office/drawing/2014/main" id="{C6A7E97A-1162-4DBB-90D4-3F398245DC1D}"/>
              </a:ext>
            </a:extLst>
          </p:cNvPr>
          <p:cNvGrpSpPr/>
          <p:nvPr/>
        </p:nvGrpSpPr>
        <p:grpSpPr>
          <a:xfrm>
            <a:off x="269721" y="1617524"/>
            <a:ext cx="1701953" cy="1601926"/>
            <a:chOff x="490704" y="986393"/>
            <a:chExt cx="2214396" cy="2092882"/>
          </a:xfrm>
          <a:solidFill>
            <a:srgbClr val="92D050"/>
          </a:solidFill>
        </p:grpSpPr>
        <p:sp>
          <p:nvSpPr>
            <p:cNvPr id="15" name="Freeform 541">
              <a:extLst>
                <a:ext uri="{FF2B5EF4-FFF2-40B4-BE49-F238E27FC236}">
                  <a16:creationId xmlns:a16="http://schemas.microsoft.com/office/drawing/2014/main" id="{FC376FBC-9F16-4B30-AF45-1DA875EFEDC6}"/>
                </a:ext>
              </a:extLst>
            </p:cNvPr>
            <p:cNvSpPr>
              <a:spLocks/>
            </p:cNvSpPr>
            <p:nvPr/>
          </p:nvSpPr>
          <p:spPr bwMode="auto">
            <a:xfrm>
              <a:off x="490704" y="986393"/>
              <a:ext cx="2214396" cy="2092882"/>
            </a:xfrm>
            <a:custGeom>
              <a:avLst/>
              <a:gdLst>
                <a:gd name="T0" fmla="*/ 1494 w 4467"/>
                <a:gd name="T1" fmla="*/ 5405 h 5451"/>
                <a:gd name="T2" fmla="*/ 1292 w 4467"/>
                <a:gd name="T3" fmla="*/ 5186 h 5451"/>
                <a:gd name="T4" fmla="*/ 1283 w 4467"/>
                <a:gd name="T5" fmla="*/ 5005 h 5451"/>
                <a:gd name="T6" fmla="*/ 1392 w 4467"/>
                <a:gd name="T7" fmla="*/ 4722 h 5451"/>
                <a:gd name="T8" fmla="*/ 1385 w 4467"/>
                <a:gd name="T9" fmla="*/ 4574 h 5451"/>
                <a:gd name="T10" fmla="*/ 1256 w 4467"/>
                <a:gd name="T11" fmla="*/ 4490 h 5451"/>
                <a:gd name="T12" fmla="*/ 1195 w 4467"/>
                <a:gd name="T13" fmla="*/ 4485 h 5451"/>
                <a:gd name="T14" fmla="*/ 0 w 4467"/>
                <a:gd name="T15" fmla="*/ 3172 h 5451"/>
                <a:gd name="T16" fmla="*/ 26 w 4467"/>
                <a:gd name="T17" fmla="*/ 3063 h 5451"/>
                <a:gd name="T18" fmla="*/ 128 w 4467"/>
                <a:gd name="T19" fmla="*/ 2995 h 5451"/>
                <a:gd name="T20" fmla="*/ 229 w 4467"/>
                <a:gd name="T21" fmla="*/ 3015 h 5451"/>
                <a:gd name="T22" fmla="*/ 544 w 4467"/>
                <a:gd name="T23" fmla="*/ 3124 h 5451"/>
                <a:gd name="T24" fmla="*/ 757 w 4467"/>
                <a:gd name="T25" fmla="*/ 3072 h 5451"/>
                <a:gd name="T26" fmla="*/ 947 w 4467"/>
                <a:gd name="T27" fmla="*/ 2813 h 5451"/>
                <a:gd name="T28" fmla="*/ 947 w 4467"/>
                <a:gd name="T29" fmla="*/ 2549 h 5451"/>
                <a:gd name="T30" fmla="*/ 757 w 4467"/>
                <a:gd name="T31" fmla="*/ 2291 h 5451"/>
                <a:gd name="T32" fmla="*/ 544 w 4467"/>
                <a:gd name="T33" fmla="*/ 2238 h 5451"/>
                <a:gd name="T34" fmla="*/ 229 w 4467"/>
                <a:gd name="T35" fmla="*/ 2346 h 5451"/>
                <a:gd name="T36" fmla="*/ 128 w 4467"/>
                <a:gd name="T37" fmla="*/ 2368 h 5451"/>
                <a:gd name="T38" fmla="*/ 26 w 4467"/>
                <a:gd name="T39" fmla="*/ 2300 h 5451"/>
                <a:gd name="T40" fmla="*/ 0 w 4467"/>
                <a:gd name="T41" fmla="*/ 966 h 5451"/>
                <a:gd name="T42" fmla="*/ 1296 w 4467"/>
                <a:gd name="T43" fmla="*/ 949 h 5451"/>
                <a:gd name="T44" fmla="*/ 1396 w 4467"/>
                <a:gd name="T45" fmla="*/ 858 h 5451"/>
                <a:gd name="T46" fmla="*/ 1381 w 4467"/>
                <a:gd name="T47" fmla="*/ 706 h 5451"/>
                <a:gd name="T48" fmla="*/ 1274 w 4467"/>
                <a:gd name="T49" fmla="*/ 398 h 5451"/>
                <a:gd name="T50" fmla="*/ 1324 w 4467"/>
                <a:gd name="T51" fmla="*/ 197 h 5451"/>
                <a:gd name="T52" fmla="*/ 1571 w 4467"/>
                <a:gd name="T53" fmla="*/ 17 h 5451"/>
                <a:gd name="T54" fmla="*/ 1822 w 4467"/>
                <a:gd name="T55" fmla="*/ 17 h 5451"/>
                <a:gd name="T56" fmla="*/ 2068 w 4467"/>
                <a:gd name="T57" fmla="*/ 197 h 5451"/>
                <a:gd name="T58" fmla="*/ 2118 w 4467"/>
                <a:gd name="T59" fmla="*/ 398 h 5451"/>
                <a:gd name="T60" fmla="*/ 2011 w 4467"/>
                <a:gd name="T61" fmla="*/ 706 h 5451"/>
                <a:gd name="T62" fmla="*/ 1997 w 4467"/>
                <a:gd name="T63" fmla="*/ 858 h 5451"/>
                <a:gd name="T64" fmla="*/ 2089 w 4467"/>
                <a:gd name="T65" fmla="*/ 947 h 5451"/>
                <a:gd name="T66" fmla="*/ 2176 w 4467"/>
                <a:gd name="T67" fmla="*/ 966 h 5451"/>
                <a:gd name="T68" fmla="*/ 3503 w 4467"/>
                <a:gd name="T69" fmla="*/ 966 h 5451"/>
                <a:gd name="T70" fmla="*/ 3526 w 4467"/>
                <a:gd name="T71" fmla="*/ 2296 h 5451"/>
                <a:gd name="T72" fmla="*/ 3618 w 4467"/>
                <a:gd name="T73" fmla="*/ 2383 h 5451"/>
                <a:gd name="T74" fmla="*/ 3739 w 4467"/>
                <a:gd name="T75" fmla="*/ 2378 h 5451"/>
                <a:gd name="T76" fmla="*/ 4022 w 4467"/>
                <a:gd name="T77" fmla="*/ 2269 h 5451"/>
                <a:gd name="T78" fmla="*/ 4203 w 4467"/>
                <a:gd name="T79" fmla="*/ 2276 h 5451"/>
                <a:gd name="T80" fmla="*/ 4423 w 4467"/>
                <a:gd name="T81" fmla="*/ 2480 h 5451"/>
                <a:gd name="T82" fmla="*/ 4466 w 4467"/>
                <a:gd name="T83" fmla="*/ 2725 h 5451"/>
                <a:gd name="T84" fmla="*/ 4331 w 4467"/>
                <a:gd name="T85" fmla="*/ 3007 h 5451"/>
                <a:gd name="T86" fmla="*/ 4092 w 4467"/>
                <a:gd name="T87" fmla="*/ 3103 h 5451"/>
                <a:gd name="T88" fmla="*/ 3792 w 4467"/>
                <a:gd name="T89" fmla="*/ 3010 h 5451"/>
                <a:gd name="T90" fmla="*/ 3668 w 4467"/>
                <a:gd name="T91" fmla="*/ 2972 h 5451"/>
                <a:gd name="T92" fmla="*/ 3568 w 4467"/>
                <a:gd name="T93" fmla="*/ 3009 h 5451"/>
                <a:gd name="T94" fmla="*/ 3503 w 4467"/>
                <a:gd name="T95" fmla="*/ 3150 h 5451"/>
                <a:gd name="T96" fmla="*/ 3359 w 4467"/>
                <a:gd name="T97" fmla="*/ 4486 h 5451"/>
                <a:gd name="T98" fmla="*/ 2202 w 4467"/>
                <a:gd name="T99" fmla="*/ 4485 h 5451"/>
                <a:gd name="T100" fmla="*/ 2053 w 4467"/>
                <a:gd name="T101" fmla="*/ 4525 h 5451"/>
                <a:gd name="T102" fmla="*/ 1988 w 4467"/>
                <a:gd name="T103" fmla="*/ 4634 h 5451"/>
                <a:gd name="T104" fmla="*/ 2026 w 4467"/>
                <a:gd name="T105" fmla="*/ 4775 h 5451"/>
                <a:gd name="T106" fmla="*/ 2119 w 4467"/>
                <a:gd name="T107" fmla="*/ 5074 h 5451"/>
                <a:gd name="T108" fmla="*/ 2023 w 4467"/>
                <a:gd name="T109" fmla="*/ 5313 h 5451"/>
                <a:gd name="T110" fmla="*/ 1739 w 4467"/>
                <a:gd name="T111" fmla="*/ 5449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67" h="5451">
                  <a:moveTo>
                    <a:pt x="1696" y="5451"/>
                  </a:moveTo>
                  <a:lnTo>
                    <a:pt x="1652" y="5449"/>
                  </a:lnTo>
                  <a:lnTo>
                    <a:pt x="1571" y="5434"/>
                  </a:lnTo>
                  <a:lnTo>
                    <a:pt x="1494" y="5405"/>
                  </a:lnTo>
                  <a:lnTo>
                    <a:pt x="1427" y="5365"/>
                  </a:lnTo>
                  <a:lnTo>
                    <a:pt x="1370" y="5313"/>
                  </a:lnTo>
                  <a:lnTo>
                    <a:pt x="1324" y="5254"/>
                  </a:lnTo>
                  <a:lnTo>
                    <a:pt x="1292" y="5186"/>
                  </a:lnTo>
                  <a:lnTo>
                    <a:pt x="1275" y="5112"/>
                  </a:lnTo>
                  <a:lnTo>
                    <a:pt x="1274" y="5074"/>
                  </a:lnTo>
                  <a:lnTo>
                    <a:pt x="1274" y="5053"/>
                  </a:lnTo>
                  <a:lnTo>
                    <a:pt x="1283" y="5005"/>
                  </a:lnTo>
                  <a:lnTo>
                    <a:pt x="1306" y="4923"/>
                  </a:lnTo>
                  <a:lnTo>
                    <a:pt x="1367" y="4775"/>
                  </a:lnTo>
                  <a:lnTo>
                    <a:pt x="1381" y="4746"/>
                  </a:lnTo>
                  <a:lnTo>
                    <a:pt x="1392" y="4722"/>
                  </a:lnTo>
                  <a:lnTo>
                    <a:pt x="1403" y="4677"/>
                  </a:lnTo>
                  <a:lnTo>
                    <a:pt x="1405" y="4634"/>
                  </a:lnTo>
                  <a:lnTo>
                    <a:pt x="1394" y="4593"/>
                  </a:lnTo>
                  <a:lnTo>
                    <a:pt x="1385" y="4574"/>
                  </a:lnTo>
                  <a:lnTo>
                    <a:pt x="1374" y="4556"/>
                  </a:lnTo>
                  <a:lnTo>
                    <a:pt x="1342" y="4527"/>
                  </a:lnTo>
                  <a:lnTo>
                    <a:pt x="1304" y="4505"/>
                  </a:lnTo>
                  <a:lnTo>
                    <a:pt x="1256" y="4490"/>
                  </a:lnTo>
                  <a:lnTo>
                    <a:pt x="1228" y="4486"/>
                  </a:lnTo>
                  <a:lnTo>
                    <a:pt x="1228" y="4485"/>
                  </a:lnTo>
                  <a:lnTo>
                    <a:pt x="1217" y="4485"/>
                  </a:lnTo>
                  <a:lnTo>
                    <a:pt x="1195" y="4485"/>
                  </a:lnTo>
                  <a:lnTo>
                    <a:pt x="185" y="4486"/>
                  </a:lnTo>
                  <a:lnTo>
                    <a:pt x="0" y="4486"/>
                  </a:lnTo>
                  <a:lnTo>
                    <a:pt x="0" y="3184"/>
                  </a:lnTo>
                  <a:lnTo>
                    <a:pt x="0" y="3172"/>
                  </a:lnTo>
                  <a:lnTo>
                    <a:pt x="0" y="3164"/>
                  </a:lnTo>
                  <a:lnTo>
                    <a:pt x="0" y="3164"/>
                  </a:lnTo>
                  <a:lnTo>
                    <a:pt x="4" y="3125"/>
                  </a:lnTo>
                  <a:lnTo>
                    <a:pt x="26" y="3063"/>
                  </a:lnTo>
                  <a:lnTo>
                    <a:pt x="53" y="3028"/>
                  </a:lnTo>
                  <a:lnTo>
                    <a:pt x="75" y="3011"/>
                  </a:lnTo>
                  <a:lnTo>
                    <a:pt x="99" y="3000"/>
                  </a:lnTo>
                  <a:lnTo>
                    <a:pt x="128" y="2995"/>
                  </a:lnTo>
                  <a:lnTo>
                    <a:pt x="144" y="2993"/>
                  </a:lnTo>
                  <a:lnTo>
                    <a:pt x="164" y="2995"/>
                  </a:lnTo>
                  <a:lnTo>
                    <a:pt x="207" y="3006"/>
                  </a:lnTo>
                  <a:lnTo>
                    <a:pt x="229" y="3015"/>
                  </a:lnTo>
                  <a:lnTo>
                    <a:pt x="262" y="3032"/>
                  </a:lnTo>
                  <a:lnTo>
                    <a:pt x="413" y="3093"/>
                  </a:lnTo>
                  <a:lnTo>
                    <a:pt x="495" y="3116"/>
                  </a:lnTo>
                  <a:lnTo>
                    <a:pt x="544" y="3124"/>
                  </a:lnTo>
                  <a:lnTo>
                    <a:pt x="566" y="3125"/>
                  </a:lnTo>
                  <a:lnTo>
                    <a:pt x="608" y="3124"/>
                  </a:lnTo>
                  <a:lnTo>
                    <a:pt x="685" y="3106"/>
                  </a:lnTo>
                  <a:lnTo>
                    <a:pt x="757" y="3072"/>
                  </a:lnTo>
                  <a:lnTo>
                    <a:pt x="820" y="3024"/>
                  </a:lnTo>
                  <a:lnTo>
                    <a:pt x="875" y="2965"/>
                  </a:lnTo>
                  <a:lnTo>
                    <a:pt x="917" y="2893"/>
                  </a:lnTo>
                  <a:lnTo>
                    <a:pt x="947" y="2813"/>
                  </a:lnTo>
                  <a:lnTo>
                    <a:pt x="963" y="2728"/>
                  </a:lnTo>
                  <a:lnTo>
                    <a:pt x="965" y="2681"/>
                  </a:lnTo>
                  <a:lnTo>
                    <a:pt x="963" y="2635"/>
                  </a:lnTo>
                  <a:lnTo>
                    <a:pt x="947" y="2549"/>
                  </a:lnTo>
                  <a:lnTo>
                    <a:pt x="917" y="2470"/>
                  </a:lnTo>
                  <a:lnTo>
                    <a:pt x="875" y="2398"/>
                  </a:lnTo>
                  <a:lnTo>
                    <a:pt x="820" y="2339"/>
                  </a:lnTo>
                  <a:lnTo>
                    <a:pt x="757" y="2291"/>
                  </a:lnTo>
                  <a:lnTo>
                    <a:pt x="685" y="2256"/>
                  </a:lnTo>
                  <a:lnTo>
                    <a:pt x="608" y="2239"/>
                  </a:lnTo>
                  <a:lnTo>
                    <a:pt x="566" y="2238"/>
                  </a:lnTo>
                  <a:lnTo>
                    <a:pt x="544" y="2238"/>
                  </a:lnTo>
                  <a:lnTo>
                    <a:pt x="495" y="2247"/>
                  </a:lnTo>
                  <a:lnTo>
                    <a:pt x="413" y="2270"/>
                  </a:lnTo>
                  <a:lnTo>
                    <a:pt x="262" y="2331"/>
                  </a:lnTo>
                  <a:lnTo>
                    <a:pt x="229" y="2346"/>
                  </a:lnTo>
                  <a:lnTo>
                    <a:pt x="207" y="2357"/>
                  </a:lnTo>
                  <a:lnTo>
                    <a:pt x="164" y="2368"/>
                  </a:lnTo>
                  <a:lnTo>
                    <a:pt x="144" y="2368"/>
                  </a:lnTo>
                  <a:lnTo>
                    <a:pt x="128" y="2368"/>
                  </a:lnTo>
                  <a:lnTo>
                    <a:pt x="99" y="2362"/>
                  </a:lnTo>
                  <a:lnTo>
                    <a:pt x="75" y="2350"/>
                  </a:lnTo>
                  <a:lnTo>
                    <a:pt x="53" y="2333"/>
                  </a:lnTo>
                  <a:lnTo>
                    <a:pt x="26" y="2300"/>
                  </a:lnTo>
                  <a:lnTo>
                    <a:pt x="4" y="2238"/>
                  </a:lnTo>
                  <a:lnTo>
                    <a:pt x="0" y="2199"/>
                  </a:lnTo>
                  <a:lnTo>
                    <a:pt x="0" y="2175"/>
                  </a:lnTo>
                  <a:lnTo>
                    <a:pt x="0" y="966"/>
                  </a:lnTo>
                  <a:lnTo>
                    <a:pt x="1191" y="966"/>
                  </a:lnTo>
                  <a:lnTo>
                    <a:pt x="1214" y="966"/>
                  </a:lnTo>
                  <a:lnTo>
                    <a:pt x="1244" y="963"/>
                  </a:lnTo>
                  <a:lnTo>
                    <a:pt x="1296" y="949"/>
                  </a:lnTo>
                  <a:lnTo>
                    <a:pt x="1340" y="927"/>
                  </a:lnTo>
                  <a:lnTo>
                    <a:pt x="1374" y="896"/>
                  </a:lnTo>
                  <a:lnTo>
                    <a:pt x="1385" y="877"/>
                  </a:lnTo>
                  <a:lnTo>
                    <a:pt x="1396" y="858"/>
                  </a:lnTo>
                  <a:lnTo>
                    <a:pt x="1405" y="818"/>
                  </a:lnTo>
                  <a:lnTo>
                    <a:pt x="1403" y="774"/>
                  </a:lnTo>
                  <a:lnTo>
                    <a:pt x="1392" y="729"/>
                  </a:lnTo>
                  <a:lnTo>
                    <a:pt x="1381" y="706"/>
                  </a:lnTo>
                  <a:lnTo>
                    <a:pt x="1367" y="677"/>
                  </a:lnTo>
                  <a:lnTo>
                    <a:pt x="1306" y="528"/>
                  </a:lnTo>
                  <a:lnTo>
                    <a:pt x="1283" y="448"/>
                  </a:lnTo>
                  <a:lnTo>
                    <a:pt x="1274" y="398"/>
                  </a:lnTo>
                  <a:lnTo>
                    <a:pt x="1274" y="378"/>
                  </a:lnTo>
                  <a:lnTo>
                    <a:pt x="1275" y="339"/>
                  </a:lnTo>
                  <a:lnTo>
                    <a:pt x="1292" y="265"/>
                  </a:lnTo>
                  <a:lnTo>
                    <a:pt x="1324" y="197"/>
                  </a:lnTo>
                  <a:lnTo>
                    <a:pt x="1370" y="138"/>
                  </a:lnTo>
                  <a:lnTo>
                    <a:pt x="1427" y="86"/>
                  </a:lnTo>
                  <a:lnTo>
                    <a:pt x="1494" y="46"/>
                  </a:lnTo>
                  <a:lnTo>
                    <a:pt x="1571" y="17"/>
                  </a:lnTo>
                  <a:lnTo>
                    <a:pt x="1652" y="2"/>
                  </a:lnTo>
                  <a:lnTo>
                    <a:pt x="1696" y="0"/>
                  </a:lnTo>
                  <a:lnTo>
                    <a:pt x="1739" y="2"/>
                  </a:lnTo>
                  <a:lnTo>
                    <a:pt x="1822" y="17"/>
                  </a:lnTo>
                  <a:lnTo>
                    <a:pt x="1897" y="46"/>
                  </a:lnTo>
                  <a:lnTo>
                    <a:pt x="1965" y="86"/>
                  </a:lnTo>
                  <a:lnTo>
                    <a:pt x="2023" y="138"/>
                  </a:lnTo>
                  <a:lnTo>
                    <a:pt x="2068" y="197"/>
                  </a:lnTo>
                  <a:lnTo>
                    <a:pt x="2101" y="265"/>
                  </a:lnTo>
                  <a:lnTo>
                    <a:pt x="2118" y="339"/>
                  </a:lnTo>
                  <a:lnTo>
                    <a:pt x="2119" y="378"/>
                  </a:lnTo>
                  <a:lnTo>
                    <a:pt x="2118" y="398"/>
                  </a:lnTo>
                  <a:lnTo>
                    <a:pt x="2110" y="448"/>
                  </a:lnTo>
                  <a:lnTo>
                    <a:pt x="2085" y="528"/>
                  </a:lnTo>
                  <a:lnTo>
                    <a:pt x="2026" y="677"/>
                  </a:lnTo>
                  <a:lnTo>
                    <a:pt x="2011" y="706"/>
                  </a:lnTo>
                  <a:lnTo>
                    <a:pt x="2001" y="729"/>
                  </a:lnTo>
                  <a:lnTo>
                    <a:pt x="1988" y="774"/>
                  </a:lnTo>
                  <a:lnTo>
                    <a:pt x="1988" y="818"/>
                  </a:lnTo>
                  <a:lnTo>
                    <a:pt x="1997" y="858"/>
                  </a:lnTo>
                  <a:lnTo>
                    <a:pt x="2007" y="877"/>
                  </a:lnTo>
                  <a:lnTo>
                    <a:pt x="2018" y="895"/>
                  </a:lnTo>
                  <a:lnTo>
                    <a:pt x="2049" y="925"/>
                  </a:lnTo>
                  <a:lnTo>
                    <a:pt x="2089" y="947"/>
                  </a:lnTo>
                  <a:lnTo>
                    <a:pt x="2137" y="961"/>
                  </a:lnTo>
                  <a:lnTo>
                    <a:pt x="2164" y="965"/>
                  </a:lnTo>
                  <a:lnTo>
                    <a:pt x="2164" y="966"/>
                  </a:lnTo>
                  <a:lnTo>
                    <a:pt x="2176" y="966"/>
                  </a:lnTo>
                  <a:lnTo>
                    <a:pt x="2198" y="966"/>
                  </a:lnTo>
                  <a:lnTo>
                    <a:pt x="3270" y="966"/>
                  </a:lnTo>
                  <a:lnTo>
                    <a:pt x="3281" y="966"/>
                  </a:lnTo>
                  <a:lnTo>
                    <a:pt x="3503" y="966"/>
                  </a:lnTo>
                  <a:lnTo>
                    <a:pt x="3503" y="2175"/>
                  </a:lnTo>
                  <a:lnTo>
                    <a:pt x="3503" y="2200"/>
                  </a:lnTo>
                  <a:lnTo>
                    <a:pt x="3508" y="2241"/>
                  </a:lnTo>
                  <a:lnTo>
                    <a:pt x="3526" y="2296"/>
                  </a:lnTo>
                  <a:lnTo>
                    <a:pt x="3543" y="2326"/>
                  </a:lnTo>
                  <a:lnTo>
                    <a:pt x="3565" y="2350"/>
                  </a:lnTo>
                  <a:lnTo>
                    <a:pt x="3590" y="2370"/>
                  </a:lnTo>
                  <a:lnTo>
                    <a:pt x="3618" y="2383"/>
                  </a:lnTo>
                  <a:lnTo>
                    <a:pt x="3651" y="2389"/>
                  </a:lnTo>
                  <a:lnTo>
                    <a:pt x="3668" y="2391"/>
                  </a:lnTo>
                  <a:lnTo>
                    <a:pt x="3691" y="2389"/>
                  </a:lnTo>
                  <a:lnTo>
                    <a:pt x="3739" y="2378"/>
                  </a:lnTo>
                  <a:lnTo>
                    <a:pt x="3764" y="2366"/>
                  </a:lnTo>
                  <a:lnTo>
                    <a:pt x="3792" y="2352"/>
                  </a:lnTo>
                  <a:lnTo>
                    <a:pt x="3941" y="2292"/>
                  </a:lnTo>
                  <a:lnTo>
                    <a:pt x="4022" y="2269"/>
                  </a:lnTo>
                  <a:lnTo>
                    <a:pt x="4071" y="2260"/>
                  </a:lnTo>
                  <a:lnTo>
                    <a:pt x="4092" y="2258"/>
                  </a:lnTo>
                  <a:lnTo>
                    <a:pt x="4130" y="2260"/>
                  </a:lnTo>
                  <a:lnTo>
                    <a:pt x="4203" y="2276"/>
                  </a:lnTo>
                  <a:lnTo>
                    <a:pt x="4272" y="2309"/>
                  </a:lnTo>
                  <a:lnTo>
                    <a:pt x="4331" y="2354"/>
                  </a:lnTo>
                  <a:lnTo>
                    <a:pt x="4382" y="2413"/>
                  </a:lnTo>
                  <a:lnTo>
                    <a:pt x="4423" y="2480"/>
                  </a:lnTo>
                  <a:lnTo>
                    <a:pt x="4452" y="2555"/>
                  </a:lnTo>
                  <a:lnTo>
                    <a:pt x="4466" y="2638"/>
                  </a:lnTo>
                  <a:lnTo>
                    <a:pt x="4467" y="2681"/>
                  </a:lnTo>
                  <a:lnTo>
                    <a:pt x="4466" y="2725"/>
                  </a:lnTo>
                  <a:lnTo>
                    <a:pt x="4452" y="2807"/>
                  </a:lnTo>
                  <a:lnTo>
                    <a:pt x="4423" y="2883"/>
                  </a:lnTo>
                  <a:lnTo>
                    <a:pt x="4382" y="2950"/>
                  </a:lnTo>
                  <a:lnTo>
                    <a:pt x="4331" y="3007"/>
                  </a:lnTo>
                  <a:lnTo>
                    <a:pt x="4272" y="3053"/>
                  </a:lnTo>
                  <a:lnTo>
                    <a:pt x="4203" y="3085"/>
                  </a:lnTo>
                  <a:lnTo>
                    <a:pt x="4130" y="3102"/>
                  </a:lnTo>
                  <a:lnTo>
                    <a:pt x="4092" y="3103"/>
                  </a:lnTo>
                  <a:lnTo>
                    <a:pt x="4071" y="3103"/>
                  </a:lnTo>
                  <a:lnTo>
                    <a:pt x="4022" y="3094"/>
                  </a:lnTo>
                  <a:lnTo>
                    <a:pt x="3941" y="3071"/>
                  </a:lnTo>
                  <a:lnTo>
                    <a:pt x="3792" y="3010"/>
                  </a:lnTo>
                  <a:lnTo>
                    <a:pt x="3764" y="2996"/>
                  </a:lnTo>
                  <a:lnTo>
                    <a:pt x="3739" y="2985"/>
                  </a:lnTo>
                  <a:lnTo>
                    <a:pt x="3691" y="2972"/>
                  </a:lnTo>
                  <a:lnTo>
                    <a:pt x="3668" y="2972"/>
                  </a:lnTo>
                  <a:lnTo>
                    <a:pt x="3652" y="2972"/>
                  </a:lnTo>
                  <a:lnTo>
                    <a:pt x="3621" y="2979"/>
                  </a:lnTo>
                  <a:lnTo>
                    <a:pt x="3593" y="2991"/>
                  </a:lnTo>
                  <a:lnTo>
                    <a:pt x="3568" y="3009"/>
                  </a:lnTo>
                  <a:lnTo>
                    <a:pt x="3537" y="3045"/>
                  </a:lnTo>
                  <a:lnTo>
                    <a:pt x="3510" y="3110"/>
                  </a:lnTo>
                  <a:lnTo>
                    <a:pt x="3504" y="3150"/>
                  </a:lnTo>
                  <a:lnTo>
                    <a:pt x="3503" y="3150"/>
                  </a:lnTo>
                  <a:lnTo>
                    <a:pt x="3503" y="3162"/>
                  </a:lnTo>
                  <a:lnTo>
                    <a:pt x="3503" y="3184"/>
                  </a:lnTo>
                  <a:lnTo>
                    <a:pt x="3503" y="4488"/>
                  </a:lnTo>
                  <a:lnTo>
                    <a:pt x="3359" y="4486"/>
                  </a:lnTo>
                  <a:lnTo>
                    <a:pt x="3245" y="4486"/>
                  </a:lnTo>
                  <a:lnTo>
                    <a:pt x="2745" y="4486"/>
                  </a:lnTo>
                  <a:lnTo>
                    <a:pt x="2735" y="4486"/>
                  </a:lnTo>
                  <a:lnTo>
                    <a:pt x="2202" y="4485"/>
                  </a:lnTo>
                  <a:lnTo>
                    <a:pt x="2177" y="4486"/>
                  </a:lnTo>
                  <a:lnTo>
                    <a:pt x="2149" y="4489"/>
                  </a:lnTo>
                  <a:lnTo>
                    <a:pt x="2096" y="4502"/>
                  </a:lnTo>
                  <a:lnTo>
                    <a:pt x="2053" y="4525"/>
                  </a:lnTo>
                  <a:lnTo>
                    <a:pt x="2019" y="4556"/>
                  </a:lnTo>
                  <a:lnTo>
                    <a:pt x="2006" y="4574"/>
                  </a:lnTo>
                  <a:lnTo>
                    <a:pt x="1997" y="4593"/>
                  </a:lnTo>
                  <a:lnTo>
                    <a:pt x="1988" y="4634"/>
                  </a:lnTo>
                  <a:lnTo>
                    <a:pt x="1988" y="4677"/>
                  </a:lnTo>
                  <a:lnTo>
                    <a:pt x="2001" y="4722"/>
                  </a:lnTo>
                  <a:lnTo>
                    <a:pt x="2011" y="4746"/>
                  </a:lnTo>
                  <a:lnTo>
                    <a:pt x="2026" y="4775"/>
                  </a:lnTo>
                  <a:lnTo>
                    <a:pt x="2085" y="4923"/>
                  </a:lnTo>
                  <a:lnTo>
                    <a:pt x="2110" y="5005"/>
                  </a:lnTo>
                  <a:lnTo>
                    <a:pt x="2118" y="5053"/>
                  </a:lnTo>
                  <a:lnTo>
                    <a:pt x="2119" y="5074"/>
                  </a:lnTo>
                  <a:lnTo>
                    <a:pt x="2118" y="5112"/>
                  </a:lnTo>
                  <a:lnTo>
                    <a:pt x="2101" y="5186"/>
                  </a:lnTo>
                  <a:lnTo>
                    <a:pt x="2068" y="5254"/>
                  </a:lnTo>
                  <a:lnTo>
                    <a:pt x="2023" y="5313"/>
                  </a:lnTo>
                  <a:lnTo>
                    <a:pt x="1965" y="5365"/>
                  </a:lnTo>
                  <a:lnTo>
                    <a:pt x="1897" y="5405"/>
                  </a:lnTo>
                  <a:lnTo>
                    <a:pt x="1822" y="5434"/>
                  </a:lnTo>
                  <a:lnTo>
                    <a:pt x="1739" y="5449"/>
                  </a:lnTo>
                  <a:lnTo>
                    <a:pt x="1696" y="5451"/>
                  </a:lnTo>
                  <a:close/>
                </a:path>
              </a:pathLst>
            </a:custGeom>
            <a:grpFill/>
            <a:ln>
              <a:noFill/>
            </a:ln>
            <a:scene3d>
              <a:camera prst="orthographicFront"/>
              <a:lightRig rig="threePt" dir="t"/>
            </a:scene3d>
            <a:sp3d>
              <a:bevelT w="114300" prst="artDeco"/>
            </a:sp3d>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2E5D966-26C7-40DF-B0AA-03D9DB9A2DF3}"/>
                </a:ext>
              </a:extLst>
            </p:cNvPr>
            <p:cNvSpPr txBox="1"/>
            <p:nvPr/>
          </p:nvSpPr>
          <p:spPr>
            <a:xfrm>
              <a:off x="939385" y="1508677"/>
              <a:ext cx="982760" cy="1005258"/>
            </a:xfrm>
            <a:prstGeom prst="rect">
              <a:avLst/>
            </a:prstGeom>
            <a:grpFill/>
            <a:scene3d>
              <a:camera prst="orthographicFront"/>
              <a:lightRig rig="threePt" dir="t"/>
            </a:scene3d>
            <a:sp3d>
              <a:bevelT w="114300" prst="artDeco"/>
            </a:sp3d>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0EEEF"/>
                  </a:solidFill>
                  <a:effectLst>
                    <a:outerShdw blurRad="38100" dist="38100" dir="2700000" algn="tl">
                      <a:srgbClr val="000000">
                        <a:alpha val="43137"/>
                      </a:srgbClr>
                    </a:outerShdw>
                  </a:effectLst>
                  <a:uLnTx/>
                  <a:uFillTx/>
                  <a:latin typeface="Calibri" panose="020F0502020204030204"/>
                  <a:ea typeface="+mn-ea"/>
                  <a:cs typeface="+mn-cs"/>
                </a:rPr>
                <a:t>03</a:t>
              </a:r>
            </a:p>
          </p:txBody>
        </p:sp>
      </p:grpSp>
      <p:sp>
        <p:nvSpPr>
          <p:cNvPr id="17" name="TextBox 16">
            <a:extLst>
              <a:ext uri="{FF2B5EF4-FFF2-40B4-BE49-F238E27FC236}">
                <a16:creationId xmlns:a16="http://schemas.microsoft.com/office/drawing/2014/main" id="{71E06617-FD97-4DA2-A565-8AA90698125A}"/>
              </a:ext>
            </a:extLst>
          </p:cNvPr>
          <p:cNvSpPr txBox="1"/>
          <p:nvPr/>
        </p:nvSpPr>
        <p:spPr>
          <a:xfrm>
            <a:off x="2171699" y="775948"/>
            <a:ext cx="5231820" cy="261610"/>
          </a:xfrm>
          <a:prstGeom prst="rect">
            <a:avLst/>
          </a:prstGeom>
          <a:ln w="25400"/>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wrap="square" l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lumMod val="85000"/>
                    <a:lumOff val="15000"/>
                  </a:prstClr>
                </a:solidFill>
                <a:effectLst/>
                <a:uLnTx/>
                <a:uFillTx/>
                <a:latin typeface="Verdana" panose="020B0604030504040204" pitchFamily="34" charset="0"/>
                <a:ea typeface="Verdana" panose="020B0604030504040204" pitchFamily="34" charset="0"/>
                <a:cs typeface="Verdana" panose="020B0604030504040204" pitchFamily="34" charset="0"/>
              </a:rPr>
              <a:t>Increasing Usage of Bio-Based Fertilizers</a:t>
            </a:r>
            <a:endParaRPr kumimoji="0" lang="en-IN" sz="1100" b="1" i="0" u="none" strike="noStrike" kern="1200" cap="none" spc="0" normalizeH="0" baseline="0" noProof="0" dirty="0">
              <a:ln>
                <a:noFill/>
              </a:ln>
              <a:solidFill>
                <a:prstClr val="black">
                  <a:lumMod val="85000"/>
                  <a:lumOff val="1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nvGrpSpPr>
          <p:cNvPr id="18" name="Group 17">
            <a:extLst>
              <a:ext uri="{FF2B5EF4-FFF2-40B4-BE49-F238E27FC236}">
                <a16:creationId xmlns:a16="http://schemas.microsoft.com/office/drawing/2014/main" id="{CAB82086-2ACA-4697-866B-376E280642A1}"/>
              </a:ext>
            </a:extLst>
          </p:cNvPr>
          <p:cNvGrpSpPr/>
          <p:nvPr/>
        </p:nvGrpSpPr>
        <p:grpSpPr>
          <a:xfrm>
            <a:off x="305874" y="4457700"/>
            <a:ext cx="1865825" cy="1841500"/>
            <a:chOff x="490704" y="986393"/>
            <a:chExt cx="2214396" cy="2092882"/>
          </a:xfrm>
          <a:solidFill>
            <a:srgbClr val="7030A0"/>
          </a:solidFill>
        </p:grpSpPr>
        <p:sp>
          <p:nvSpPr>
            <p:cNvPr id="19" name="Freeform 541">
              <a:extLst>
                <a:ext uri="{FF2B5EF4-FFF2-40B4-BE49-F238E27FC236}">
                  <a16:creationId xmlns:a16="http://schemas.microsoft.com/office/drawing/2014/main" id="{40DC7191-D23E-450B-B105-F13482B7CD66}"/>
                </a:ext>
              </a:extLst>
            </p:cNvPr>
            <p:cNvSpPr>
              <a:spLocks/>
            </p:cNvSpPr>
            <p:nvPr/>
          </p:nvSpPr>
          <p:spPr bwMode="auto">
            <a:xfrm>
              <a:off x="490704" y="986393"/>
              <a:ext cx="2214396" cy="2092882"/>
            </a:xfrm>
            <a:custGeom>
              <a:avLst/>
              <a:gdLst>
                <a:gd name="T0" fmla="*/ 1494 w 4467"/>
                <a:gd name="T1" fmla="*/ 5405 h 5451"/>
                <a:gd name="T2" fmla="*/ 1292 w 4467"/>
                <a:gd name="T3" fmla="*/ 5186 h 5451"/>
                <a:gd name="T4" fmla="*/ 1283 w 4467"/>
                <a:gd name="T5" fmla="*/ 5005 h 5451"/>
                <a:gd name="T6" fmla="*/ 1392 w 4467"/>
                <a:gd name="T7" fmla="*/ 4722 h 5451"/>
                <a:gd name="T8" fmla="*/ 1385 w 4467"/>
                <a:gd name="T9" fmla="*/ 4574 h 5451"/>
                <a:gd name="T10" fmla="*/ 1256 w 4467"/>
                <a:gd name="T11" fmla="*/ 4490 h 5451"/>
                <a:gd name="T12" fmla="*/ 1195 w 4467"/>
                <a:gd name="T13" fmla="*/ 4485 h 5451"/>
                <a:gd name="T14" fmla="*/ 0 w 4467"/>
                <a:gd name="T15" fmla="*/ 3172 h 5451"/>
                <a:gd name="T16" fmla="*/ 26 w 4467"/>
                <a:gd name="T17" fmla="*/ 3063 h 5451"/>
                <a:gd name="T18" fmla="*/ 128 w 4467"/>
                <a:gd name="T19" fmla="*/ 2995 h 5451"/>
                <a:gd name="T20" fmla="*/ 229 w 4467"/>
                <a:gd name="T21" fmla="*/ 3015 h 5451"/>
                <a:gd name="T22" fmla="*/ 544 w 4467"/>
                <a:gd name="T23" fmla="*/ 3124 h 5451"/>
                <a:gd name="T24" fmla="*/ 757 w 4467"/>
                <a:gd name="T25" fmla="*/ 3072 h 5451"/>
                <a:gd name="T26" fmla="*/ 947 w 4467"/>
                <a:gd name="T27" fmla="*/ 2813 h 5451"/>
                <a:gd name="T28" fmla="*/ 947 w 4467"/>
                <a:gd name="T29" fmla="*/ 2549 h 5451"/>
                <a:gd name="T30" fmla="*/ 757 w 4467"/>
                <a:gd name="T31" fmla="*/ 2291 h 5451"/>
                <a:gd name="T32" fmla="*/ 544 w 4467"/>
                <a:gd name="T33" fmla="*/ 2238 h 5451"/>
                <a:gd name="T34" fmla="*/ 229 w 4467"/>
                <a:gd name="T35" fmla="*/ 2346 h 5451"/>
                <a:gd name="T36" fmla="*/ 128 w 4467"/>
                <a:gd name="T37" fmla="*/ 2368 h 5451"/>
                <a:gd name="T38" fmla="*/ 26 w 4467"/>
                <a:gd name="T39" fmla="*/ 2300 h 5451"/>
                <a:gd name="T40" fmla="*/ 0 w 4467"/>
                <a:gd name="T41" fmla="*/ 966 h 5451"/>
                <a:gd name="T42" fmla="*/ 1296 w 4467"/>
                <a:gd name="T43" fmla="*/ 949 h 5451"/>
                <a:gd name="T44" fmla="*/ 1396 w 4467"/>
                <a:gd name="T45" fmla="*/ 858 h 5451"/>
                <a:gd name="T46" fmla="*/ 1381 w 4467"/>
                <a:gd name="T47" fmla="*/ 706 h 5451"/>
                <a:gd name="T48" fmla="*/ 1274 w 4467"/>
                <a:gd name="T49" fmla="*/ 398 h 5451"/>
                <a:gd name="T50" fmla="*/ 1324 w 4467"/>
                <a:gd name="T51" fmla="*/ 197 h 5451"/>
                <a:gd name="T52" fmla="*/ 1571 w 4467"/>
                <a:gd name="T53" fmla="*/ 17 h 5451"/>
                <a:gd name="T54" fmla="*/ 1822 w 4467"/>
                <a:gd name="T55" fmla="*/ 17 h 5451"/>
                <a:gd name="T56" fmla="*/ 2068 w 4467"/>
                <a:gd name="T57" fmla="*/ 197 h 5451"/>
                <a:gd name="T58" fmla="*/ 2118 w 4467"/>
                <a:gd name="T59" fmla="*/ 398 h 5451"/>
                <a:gd name="T60" fmla="*/ 2011 w 4467"/>
                <a:gd name="T61" fmla="*/ 706 h 5451"/>
                <a:gd name="T62" fmla="*/ 1997 w 4467"/>
                <a:gd name="T63" fmla="*/ 858 h 5451"/>
                <a:gd name="T64" fmla="*/ 2089 w 4467"/>
                <a:gd name="T65" fmla="*/ 947 h 5451"/>
                <a:gd name="T66" fmla="*/ 2176 w 4467"/>
                <a:gd name="T67" fmla="*/ 966 h 5451"/>
                <a:gd name="T68" fmla="*/ 3503 w 4467"/>
                <a:gd name="T69" fmla="*/ 966 h 5451"/>
                <a:gd name="T70" fmla="*/ 3526 w 4467"/>
                <a:gd name="T71" fmla="*/ 2296 h 5451"/>
                <a:gd name="T72" fmla="*/ 3618 w 4467"/>
                <a:gd name="T73" fmla="*/ 2383 h 5451"/>
                <a:gd name="T74" fmla="*/ 3739 w 4467"/>
                <a:gd name="T75" fmla="*/ 2378 h 5451"/>
                <a:gd name="T76" fmla="*/ 4022 w 4467"/>
                <a:gd name="T77" fmla="*/ 2269 h 5451"/>
                <a:gd name="T78" fmla="*/ 4203 w 4467"/>
                <a:gd name="T79" fmla="*/ 2276 h 5451"/>
                <a:gd name="T80" fmla="*/ 4423 w 4467"/>
                <a:gd name="T81" fmla="*/ 2480 h 5451"/>
                <a:gd name="T82" fmla="*/ 4466 w 4467"/>
                <a:gd name="T83" fmla="*/ 2725 h 5451"/>
                <a:gd name="T84" fmla="*/ 4331 w 4467"/>
                <a:gd name="T85" fmla="*/ 3007 h 5451"/>
                <a:gd name="T86" fmla="*/ 4092 w 4467"/>
                <a:gd name="T87" fmla="*/ 3103 h 5451"/>
                <a:gd name="T88" fmla="*/ 3792 w 4467"/>
                <a:gd name="T89" fmla="*/ 3010 h 5451"/>
                <a:gd name="T90" fmla="*/ 3668 w 4467"/>
                <a:gd name="T91" fmla="*/ 2972 h 5451"/>
                <a:gd name="T92" fmla="*/ 3568 w 4467"/>
                <a:gd name="T93" fmla="*/ 3009 h 5451"/>
                <a:gd name="T94" fmla="*/ 3503 w 4467"/>
                <a:gd name="T95" fmla="*/ 3150 h 5451"/>
                <a:gd name="T96" fmla="*/ 3359 w 4467"/>
                <a:gd name="T97" fmla="*/ 4486 h 5451"/>
                <a:gd name="T98" fmla="*/ 2202 w 4467"/>
                <a:gd name="T99" fmla="*/ 4485 h 5451"/>
                <a:gd name="T100" fmla="*/ 2053 w 4467"/>
                <a:gd name="T101" fmla="*/ 4525 h 5451"/>
                <a:gd name="T102" fmla="*/ 1988 w 4467"/>
                <a:gd name="T103" fmla="*/ 4634 h 5451"/>
                <a:gd name="T104" fmla="*/ 2026 w 4467"/>
                <a:gd name="T105" fmla="*/ 4775 h 5451"/>
                <a:gd name="T106" fmla="*/ 2119 w 4467"/>
                <a:gd name="T107" fmla="*/ 5074 h 5451"/>
                <a:gd name="T108" fmla="*/ 2023 w 4467"/>
                <a:gd name="T109" fmla="*/ 5313 h 5451"/>
                <a:gd name="T110" fmla="*/ 1739 w 4467"/>
                <a:gd name="T111" fmla="*/ 5449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67" h="5451">
                  <a:moveTo>
                    <a:pt x="1696" y="5451"/>
                  </a:moveTo>
                  <a:lnTo>
                    <a:pt x="1652" y="5449"/>
                  </a:lnTo>
                  <a:lnTo>
                    <a:pt x="1571" y="5434"/>
                  </a:lnTo>
                  <a:lnTo>
                    <a:pt x="1494" y="5405"/>
                  </a:lnTo>
                  <a:lnTo>
                    <a:pt x="1427" y="5365"/>
                  </a:lnTo>
                  <a:lnTo>
                    <a:pt x="1370" y="5313"/>
                  </a:lnTo>
                  <a:lnTo>
                    <a:pt x="1324" y="5254"/>
                  </a:lnTo>
                  <a:lnTo>
                    <a:pt x="1292" y="5186"/>
                  </a:lnTo>
                  <a:lnTo>
                    <a:pt x="1275" y="5112"/>
                  </a:lnTo>
                  <a:lnTo>
                    <a:pt x="1274" y="5074"/>
                  </a:lnTo>
                  <a:lnTo>
                    <a:pt x="1274" y="5053"/>
                  </a:lnTo>
                  <a:lnTo>
                    <a:pt x="1283" y="5005"/>
                  </a:lnTo>
                  <a:lnTo>
                    <a:pt x="1306" y="4923"/>
                  </a:lnTo>
                  <a:lnTo>
                    <a:pt x="1367" y="4775"/>
                  </a:lnTo>
                  <a:lnTo>
                    <a:pt x="1381" y="4746"/>
                  </a:lnTo>
                  <a:lnTo>
                    <a:pt x="1392" y="4722"/>
                  </a:lnTo>
                  <a:lnTo>
                    <a:pt x="1403" y="4677"/>
                  </a:lnTo>
                  <a:lnTo>
                    <a:pt x="1405" y="4634"/>
                  </a:lnTo>
                  <a:lnTo>
                    <a:pt x="1394" y="4593"/>
                  </a:lnTo>
                  <a:lnTo>
                    <a:pt x="1385" y="4574"/>
                  </a:lnTo>
                  <a:lnTo>
                    <a:pt x="1374" y="4556"/>
                  </a:lnTo>
                  <a:lnTo>
                    <a:pt x="1342" y="4527"/>
                  </a:lnTo>
                  <a:lnTo>
                    <a:pt x="1304" y="4505"/>
                  </a:lnTo>
                  <a:lnTo>
                    <a:pt x="1256" y="4490"/>
                  </a:lnTo>
                  <a:lnTo>
                    <a:pt x="1228" y="4486"/>
                  </a:lnTo>
                  <a:lnTo>
                    <a:pt x="1228" y="4485"/>
                  </a:lnTo>
                  <a:lnTo>
                    <a:pt x="1217" y="4485"/>
                  </a:lnTo>
                  <a:lnTo>
                    <a:pt x="1195" y="4485"/>
                  </a:lnTo>
                  <a:lnTo>
                    <a:pt x="185" y="4486"/>
                  </a:lnTo>
                  <a:lnTo>
                    <a:pt x="0" y="4486"/>
                  </a:lnTo>
                  <a:lnTo>
                    <a:pt x="0" y="3184"/>
                  </a:lnTo>
                  <a:lnTo>
                    <a:pt x="0" y="3172"/>
                  </a:lnTo>
                  <a:lnTo>
                    <a:pt x="0" y="3164"/>
                  </a:lnTo>
                  <a:lnTo>
                    <a:pt x="0" y="3164"/>
                  </a:lnTo>
                  <a:lnTo>
                    <a:pt x="4" y="3125"/>
                  </a:lnTo>
                  <a:lnTo>
                    <a:pt x="26" y="3063"/>
                  </a:lnTo>
                  <a:lnTo>
                    <a:pt x="53" y="3028"/>
                  </a:lnTo>
                  <a:lnTo>
                    <a:pt x="75" y="3011"/>
                  </a:lnTo>
                  <a:lnTo>
                    <a:pt x="99" y="3000"/>
                  </a:lnTo>
                  <a:lnTo>
                    <a:pt x="128" y="2995"/>
                  </a:lnTo>
                  <a:lnTo>
                    <a:pt x="144" y="2993"/>
                  </a:lnTo>
                  <a:lnTo>
                    <a:pt x="164" y="2995"/>
                  </a:lnTo>
                  <a:lnTo>
                    <a:pt x="207" y="3006"/>
                  </a:lnTo>
                  <a:lnTo>
                    <a:pt x="229" y="3015"/>
                  </a:lnTo>
                  <a:lnTo>
                    <a:pt x="262" y="3032"/>
                  </a:lnTo>
                  <a:lnTo>
                    <a:pt x="413" y="3093"/>
                  </a:lnTo>
                  <a:lnTo>
                    <a:pt x="495" y="3116"/>
                  </a:lnTo>
                  <a:lnTo>
                    <a:pt x="544" y="3124"/>
                  </a:lnTo>
                  <a:lnTo>
                    <a:pt x="566" y="3125"/>
                  </a:lnTo>
                  <a:lnTo>
                    <a:pt x="608" y="3124"/>
                  </a:lnTo>
                  <a:lnTo>
                    <a:pt x="685" y="3106"/>
                  </a:lnTo>
                  <a:lnTo>
                    <a:pt x="757" y="3072"/>
                  </a:lnTo>
                  <a:lnTo>
                    <a:pt x="820" y="3024"/>
                  </a:lnTo>
                  <a:lnTo>
                    <a:pt x="875" y="2965"/>
                  </a:lnTo>
                  <a:lnTo>
                    <a:pt x="917" y="2893"/>
                  </a:lnTo>
                  <a:lnTo>
                    <a:pt x="947" y="2813"/>
                  </a:lnTo>
                  <a:lnTo>
                    <a:pt x="963" y="2728"/>
                  </a:lnTo>
                  <a:lnTo>
                    <a:pt x="965" y="2681"/>
                  </a:lnTo>
                  <a:lnTo>
                    <a:pt x="963" y="2635"/>
                  </a:lnTo>
                  <a:lnTo>
                    <a:pt x="947" y="2549"/>
                  </a:lnTo>
                  <a:lnTo>
                    <a:pt x="917" y="2470"/>
                  </a:lnTo>
                  <a:lnTo>
                    <a:pt x="875" y="2398"/>
                  </a:lnTo>
                  <a:lnTo>
                    <a:pt x="820" y="2339"/>
                  </a:lnTo>
                  <a:lnTo>
                    <a:pt x="757" y="2291"/>
                  </a:lnTo>
                  <a:lnTo>
                    <a:pt x="685" y="2256"/>
                  </a:lnTo>
                  <a:lnTo>
                    <a:pt x="608" y="2239"/>
                  </a:lnTo>
                  <a:lnTo>
                    <a:pt x="566" y="2238"/>
                  </a:lnTo>
                  <a:lnTo>
                    <a:pt x="544" y="2238"/>
                  </a:lnTo>
                  <a:lnTo>
                    <a:pt x="495" y="2247"/>
                  </a:lnTo>
                  <a:lnTo>
                    <a:pt x="413" y="2270"/>
                  </a:lnTo>
                  <a:lnTo>
                    <a:pt x="262" y="2331"/>
                  </a:lnTo>
                  <a:lnTo>
                    <a:pt x="229" y="2346"/>
                  </a:lnTo>
                  <a:lnTo>
                    <a:pt x="207" y="2357"/>
                  </a:lnTo>
                  <a:lnTo>
                    <a:pt x="164" y="2368"/>
                  </a:lnTo>
                  <a:lnTo>
                    <a:pt x="144" y="2368"/>
                  </a:lnTo>
                  <a:lnTo>
                    <a:pt x="128" y="2368"/>
                  </a:lnTo>
                  <a:lnTo>
                    <a:pt x="99" y="2362"/>
                  </a:lnTo>
                  <a:lnTo>
                    <a:pt x="75" y="2350"/>
                  </a:lnTo>
                  <a:lnTo>
                    <a:pt x="53" y="2333"/>
                  </a:lnTo>
                  <a:lnTo>
                    <a:pt x="26" y="2300"/>
                  </a:lnTo>
                  <a:lnTo>
                    <a:pt x="4" y="2238"/>
                  </a:lnTo>
                  <a:lnTo>
                    <a:pt x="0" y="2199"/>
                  </a:lnTo>
                  <a:lnTo>
                    <a:pt x="0" y="2175"/>
                  </a:lnTo>
                  <a:lnTo>
                    <a:pt x="0" y="966"/>
                  </a:lnTo>
                  <a:lnTo>
                    <a:pt x="1191" y="966"/>
                  </a:lnTo>
                  <a:lnTo>
                    <a:pt x="1214" y="966"/>
                  </a:lnTo>
                  <a:lnTo>
                    <a:pt x="1244" y="963"/>
                  </a:lnTo>
                  <a:lnTo>
                    <a:pt x="1296" y="949"/>
                  </a:lnTo>
                  <a:lnTo>
                    <a:pt x="1340" y="927"/>
                  </a:lnTo>
                  <a:lnTo>
                    <a:pt x="1374" y="896"/>
                  </a:lnTo>
                  <a:lnTo>
                    <a:pt x="1385" y="877"/>
                  </a:lnTo>
                  <a:lnTo>
                    <a:pt x="1396" y="858"/>
                  </a:lnTo>
                  <a:lnTo>
                    <a:pt x="1405" y="818"/>
                  </a:lnTo>
                  <a:lnTo>
                    <a:pt x="1403" y="774"/>
                  </a:lnTo>
                  <a:lnTo>
                    <a:pt x="1392" y="729"/>
                  </a:lnTo>
                  <a:lnTo>
                    <a:pt x="1381" y="706"/>
                  </a:lnTo>
                  <a:lnTo>
                    <a:pt x="1367" y="677"/>
                  </a:lnTo>
                  <a:lnTo>
                    <a:pt x="1306" y="528"/>
                  </a:lnTo>
                  <a:lnTo>
                    <a:pt x="1283" y="448"/>
                  </a:lnTo>
                  <a:lnTo>
                    <a:pt x="1274" y="398"/>
                  </a:lnTo>
                  <a:lnTo>
                    <a:pt x="1274" y="378"/>
                  </a:lnTo>
                  <a:lnTo>
                    <a:pt x="1275" y="339"/>
                  </a:lnTo>
                  <a:lnTo>
                    <a:pt x="1292" y="265"/>
                  </a:lnTo>
                  <a:lnTo>
                    <a:pt x="1324" y="197"/>
                  </a:lnTo>
                  <a:lnTo>
                    <a:pt x="1370" y="138"/>
                  </a:lnTo>
                  <a:lnTo>
                    <a:pt x="1427" y="86"/>
                  </a:lnTo>
                  <a:lnTo>
                    <a:pt x="1494" y="46"/>
                  </a:lnTo>
                  <a:lnTo>
                    <a:pt x="1571" y="17"/>
                  </a:lnTo>
                  <a:lnTo>
                    <a:pt x="1652" y="2"/>
                  </a:lnTo>
                  <a:lnTo>
                    <a:pt x="1696" y="0"/>
                  </a:lnTo>
                  <a:lnTo>
                    <a:pt x="1739" y="2"/>
                  </a:lnTo>
                  <a:lnTo>
                    <a:pt x="1822" y="17"/>
                  </a:lnTo>
                  <a:lnTo>
                    <a:pt x="1897" y="46"/>
                  </a:lnTo>
                  <a:lnTo>
                    <a:pt x="1965" y="86"/>
                  </a:lnTo>
                  <a:lnTo>
                    <a:pt x="2023" y="138"/>
                  </a:lnTo>
                  <a:lnTo>
                    <a:pt x="2068" y="197"/>
                  </a:lnTo>
                  <a:lnTo>
                    <a:pt x="2101" y="265"/>
                  </a:lnTo>
                  <a:lnTo>
                    <a:pt x="2118" y="339"/>
                  </a:lnTo>
                  <a:lnTo>
                    <a:pt x="2119" y="378"/>
                  </a:lnTo>
                  <a:lnTo>
                    <a:pt x="2118" y="398"/>
                  </a:lnTo>
                  <a:lnTo>
                    <a:pt x="2110" y="448"/>
                  </a:lnTo>
                  <a:lnTo>
                    <a:pt x="2085" y="528"/>
                  </a:lnTo>
                  <a:lnTo>
                    <a:pt x="2026" y="677"/>
                  </a:lnTo>
                  <a:lnTo>
                    <a:pt x="2011" y="706"/>
                  </a:lnTo>
                  <a:lnTo>
                    <a:pt x="2001" y="729"/>
                  </a:lnTo>
                  <a:lnTo>
                    <a:pt x="1988" y="774"/>
                  </a:lnTo>
                  <a:lnTo>
                    <a:pt x="1988" y="818"/>
                  </a:lnTo>
                  <a:lnTo>
                    <a:pt x="1997" y="858"/>
                  </a:lnTo>
                  <a:lnTo>
                    <a:pt x="2007" y="877"/>
                  </a:lnTo>
                  <a:lnTo>
                    <a:pt x="2018" y="895"/>
                  </a:lnTo>
                  <a:lnTo>
                    <a:pt x="2049" y="925"/>
                  </a:lnTo>
                  <a:lnTo>
                    <a:pt x="2089" y="947"/>
                  </a:lnTo>
                  <a:lnTo>
                    <a:pt x="2137" y="961"/>
                  </a:lnTo>
                  <a:lnTo>
                    <a:pt x="2164" y="965"/>
                  </a:lnTo>
                  <a:lnTo>
                    <a:pt x="2164" y="966"/>
                  </a:lnTo>
                  <a:lnTo>
                    <a:pt x="2176" y="966"/>
                  </a:lnTo>
                  <a:lnTo>
                    <a:pt x="2198" y="966"/>
                  </a:lnTo>
                  <a:lnTo>
                    <a:pt x="3270" y="966"/>
                  </a:lnTo>
                  <a:lnTo>
                    <a:pt x="3281" y="966"/>
                  </a:lnTo>
                  <a:lnTo>
                    <a:pt x="3503" y="966"/>
                  </a:lnTo>
                  <a:lnTo>
                    <a:pt x="3503" y="2175"/>
                  </a:lnTo>
                  <a:lnTo>
                    <a:pt x="3503" y="2200"/>
                  </a:lnTo>
                  <a:lnTo>
                    <a:pt x="3508" y="2241"/>
                  </a:lnTo>
                  <a:lnTo>
                    <a:pt x="3526" y="2296"/>
                  </a:lnTo>
                  <a:lnTo>
                    <a:pt x="3543" y="2326"/>
                  </a:lnTo>
                  <a:lnTo>
                    <a:pt x="3565" y="2350"/>
                  </a:lnTo>
                  <a:lnTo>
                    <a:pt x="3590" y="2370"/>
                  </a:lnTo>
                  <a:lnTo>
                    <a:pt x="3618" y="2383"/>
                  </a:lnTo>
                  <a:lnTo>
                    <a:pt x="3651" y="2389"/>
                  </a:lnTo>
                  <a:lnTo>
                    <a:pt x="3668" y="2391"/>
                  </a:lnTo>
                  <a:lnTo>
                    <a:pt x="3691" y="2389"/>
                  </a:lnTo>
                  <a:lnTo>
                    <a:pt x="3739" y="2378"/>
                  </a:lnTo>
                  <a:lnTo>
                    <a:pt x="3764" y="2366"/>
                  </a:lnTo>
                  <a:lnTo>
                    <a:pt x="3792" y="2352"/>
                  </a:lnTo>
                  <a:lnTo>
                    <a:pt x="3941" y="2292"/>
                  </a:lnTo>
                  <a:lnTo>
                    <a:pt x="4022" y="2269"/>
                  </a:lnTo>
                  <a:lnTo>
                    <a:pt x="4071" y="2260"/>
                  </a:lnTo>
                  <a:lnTo>
                    <a:pt x="4092" y="2258"/>
                  </a:lnTo>
                  <a:lnTo>
                    <a:pt x="4130" y="2260"/>
                  </a:lnTo>
                  <a:lnTo>
                    <a:pt x="4203" y="2276"/>
                  </a:lnTo>
                  <a:lnTo>
                    <a:pt x="4272" y="2309"/>
                  </a:lnTo>
                  <a:lnTo>
                    <a:pt x="4331" y="2354"/>
                  </a:lnTo>
                  <a:lnTo>
                    <a:pt x="4382" y="2413"/>
                  </a:lnTo>
                  <a:lnTo>
                    <a:pt x="4423" y="2480"/>
                  </a:lnTo>
                  <a:lnTo>
                    <a:pt x="4452" y="2555"/>
                  </a:lnTo>
                  <a:lnTo>
                    <a:pt x="4466" y="2638"/>
                  </a:lnTo>
                  <a:lnTo>
                    <a:pt x="4467" y="2681"/>
                  </a:lnTo>
                  <a:lnTo>
                    <a:pt x="4466" y="2725"/>
                  </a:lnTo>
                  <a:lnTo>
                    <a:pt x="4452" y="2807"/>
                  </a:lnTo>
                  <a:lnTo>
                    <a:pt x="4423" y="2883"/>
                  </a:lnTo>
                  <a:lnTo>
                    <a:pt x="4382" y="2950"/>
                  </a:lnTo>
                  <a:lnTo>
                    <a:pt x="4331" y="3007"/>
                  </a:lnTo>
                  <a:lnTo>
                    <a:pt x="4272" y="3053"/>
                  </a:lnTo>
                  <a:lnTo>
                    <a:pt x="4203" y="3085"/>
                  </a:lnTo>
                  <a:lnTo>
                    <a:pt x="4130" y="3102"/>
                  </a:lnTo>
                  <a:lnTo>
                    <a:pt x="4092" y="3103"/>
                  </a:lnTo>
                  <a:lnTo>
                    <a:pt x="4071" y="3103"/>
                  </a:lnTo>
                  <a:lnTo>
                    <a:pt x="4022" y="3094"/>
                  </a:lnTo>
                  <a:lnTo>
                    <a:pt x="3941" y="3071"/>
                  </a:lnTo>
                  <a:lnTo>
                    <a:pt x="3792" y="3010"/>
                  </a:lnTo>
                  <a:lnTo>
                    <a:pt x="3764" y="2996"/>
                  </a:lnTo>
                  <a:lnTo>
                    <a:pt x="3739" y="2985"/>
                  </a:lnTo>
                  <a:lnTo>
                    <a:pt x="3691" y="2972"/>
                  </a:lnTo>
                  <a:lnTo>
                    <a:pt x="3668" y="2972"/>
                  </a:lnTo>
                  <a:lnTo>
                    <a:pt x="3652" y="2972"/>
                  </a:lnTo>
                  <a:lnTo>
                    <a:pt x="3621" y="2979"/>
                  </a:lnTo>
                  <a:lnTo>
                    <a:pt x="3593" y="2991"/>
                  </a:lnTo>
                  <a:lnTo>
                    <a:pt x="3568" y="3009"/>
                  </a:lnTo>
                  <a:lnTo>
                    <a:pt x="3537" y="3045"/>
                  </a:lnTo>
                  <a:lnTo>
                    <a:pt x="3510" y="3110"/>
                  </a:lnTo>
                  <a:lnTo>
                    <a:pt x="3504" y="3150"/>
                  </a:lnTo>
                  <a:lnTo>
                    <a:pt x="3503" y="3150"/>
                  </a:lnTo>
                  <a:lnTo>
                    <a:pt x="3503" y="3162"/>
                  </a:lnTo>
                  <a:lnTo>
                    <a:pt x="3503" y="3184"/>
                  </a:lnTo>
                  <a:lnTo>
                    <a:pt x="3503" y="4488"/>
                  </a:lnTo>
                  <a:lnTo>
                    <a:pt x="3359" y="4486"/>
                  </a:lnTo>
                  <a:lnTo>
                    <a:pt x="3245" y="4486"/>
                  </a:lnTo>
                  <a:lnTo>
                    <a:pt x="2745" y="4486"/>
                  </a:lnTo>
                  <a:lnTo>
                    <a:pt x="2735" y="4486"/>
                  </a:lnTo>
                  <a:lnTo>
                    <a:pt x="2202" y="4485"/>
                  </a:lnTo>
                  <a:lnTo>
                    <a:pt x="2177" y="4486"/>
                  </a:lnTo>
                  <a:lnTo>
                    <a:pt x="2149" y="4489"/>
                  </a:lnTo>
                  <a:lnTo>
                    <a:pt x="2096" y="4502"/>
                  </a:lnTo>
                  <a:lnTo>
                    <a:pt x="2053" y="4525"/>
                  </a:lnTo>
                  <a:lnTo>
                    <a:pt x="2019" y="4556"/>
                  </a:lnTo>
                  <a:lnTo>
                    <a:pt x="2006" y="4574"/>
                  </a:lnTo>
                  <a:lnTo>
                    <a:pt x="1997" y="4593"/>
                  </a:lnTo>
                  <a:lnTo>
                    <a:pt x="1988" y="4634"/>
                  </a:lnTo>
                  <a:lnTo>
                    <a:pt x="1988" y="4677"/>
                  </a:lnTo>
                  <a:lnTo>
                    <a:pt x="2001" y="4722"/>
                  </a:lnTo>
                  <a:lnTo>
                    <a:pt x="2011" y="4746"/>
                  </a:lnTo>
                  <a:lnTo>
                    <a:pt x="2026" y="4775"/>
                  </a:lnTo>
                  <a:lnTo>
                    <a:pt x="2085" y="4923"/>
                  </a:lnTo>
                  <a:lnTo>
                    <a:pt x="2110" y="5005"/>
                  </a:lnTo>
                  <a:lnTo>
                    <a:pt x="2118" y="5053"/>
                  </a:lnTo>
                  <a:lnTo>
                    <a:pt x="2119" y="5074"/>
                  </a:lnTo>
                  <a:lnTo>
                    <a:pt x="2118" y="5112"/>
                  </a:lnTo>
                  <a:lnTo>
                    <a:pt x="2101" y="5186"/>
                  </a:lnTo>
                  <a:lnTo>
                    <a:pt x="2068" y="5254"/>
                  </a:lnTo>
                  <a:lnTo>
                    <a:pt x="2023" y="5313"/>
                  </a:lnTo>
                  <a:lnTo>
                    <a:pt x="1965" y="5365"/>
                  </a:lnTo>
                  <a:lnTo>
                    <a:pt x="1897" y="5405"/>
                  </a:lnTo>
                  <a:lnTo>
                    <a:pt x="1822" y="5434"/>
                  </a:lnTo>
                  <a:lnTo>
                    <a:pt x="1739" y="5449"/>
                  </a:lnTo>
                  <a:lnTo>
                    <a:pt x="1696" y="5451"/>
                  </a:lnTo>
                  <a:close/>
                </a:path>
              </a:pathLst>
            </a:custGeom>
            <a:grpFill/>
            <a:ln>
              <a:noFill/>
            </a:ln>
            <a:scene3d>
              <a:camera prst="orthographicFront"/>
              <a:lightRig rig="threePt" dir="t"/>
            </a:scene3d>
            <a:sp3d>
              <a:bevelT w="114300" prst="artDeco"/>
            </a:sp3d>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D7B6B0C2-DECB-48DB-A29B-E24DBAA6B50A}"/>
                </a:ext>
              </a:extLst>
            </p:cNvPr>
            <p:cNvSpPr txBox="1"/>
            <p:nvPr/>
          </p:nvSpPr>
          <p:spPr>
            <a:xfrm>
              <a:off x="917582" y="1459604"/>
              <a:ext cx="1026366" cy="1007866"/>
            </a:xfrm>
            <a:prstGeom prst="rect">
              <a:avLst/>
            </a:prstGeom>
            <a:grpFill/>
            <a:scene3d>
              <a:camera prst="orthographicFront"/>
              <a:lightRig rig="threePt" dir="t"/>
            </a:scene3d>
            <a:sp3d>
              <a:bevelT w="114300" prst="artDeco"/>
            </a:sp3d>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0EEEF"/>
                  </a:solidFill>
                  <a:effectLst>
                    <a:outerShdw blurRad="38100" dist="38100" dir="2700000" algn="tl">
                      <a:srgbClr val="000000">
                        <a:alpha val="43137"/>
                      </a:srgbClr>
                    </a:outerShdw>
                  </a:effectLst>
                  <a:uLnTx/>
                  <a:uFillTx/>
                  <a:latin typeface="Calibri" panose="020F0502020204030204"/>
                  <a:ea typeface="+mn-ea"/>
                  <a:cs typeface="+mn-cs"/>
                </a:rPr>
                <a:t>04</a:t>
              </a:r>
            </a:p>
          </p:txBody>
        </p:sp>
      </p:grpSp>
      <p:sp>
        <p:nvSpPr>
          <p:cNvPr id="22" name="TextBox 21">
            <a:extLst>
              <a:ext uri="{FF2B5EF4-FFF2-40B4-BE49-F238E27FC236}">
                <a16:creationId xmlns:a16="http://schemas.microsoft.com/office/drawing/2014/main" id="{5580F484-8706-4AD1-85C0-996014B5ED8F}"/>
              </a:ext>
            </a:extLst>
          </p:cNvPr>
          <p:cNvSpPr txBox="1"/>
          <p:nvPr/>
        </p:nvSpPr>
        <p:spPr>
          <a:xfrm>
            <a:off x="2177875" y="3924770"/>
            <a:ext cx="5225644" cy="253916"/>
          </a:xfrm>
          <a:prstGeom prst="rect">
            <a:avLst/>
          </a:prstGeom>
          <a:solidFill>
            <a:schemeClr val="bg1"/>
          </a:solidFill>
          <a:ln w="25400">
            <a:solidFill>
              <a:srgbClr val="7030A0"/>
            </a:solidFill>
          </a:ln>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wrap="square" l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7030A0"/>
                </a:solidFill>
                <a:effectLst/>
                <a:uLnTx/>
                <a:uFillTx/>
                <a:latin typeface="Verdana" panose="020B0604030504040204" pitchFamily="34" charset="0"/>
                <a:ea typeface="Verdana" panose="020B0604030504040204" pitchFamily="34" charset="0"/>
                <a:cs typeface="Verdana" panose="020B0604030504040204" pitchFamily="34" charset="0"/>
              </a:rPr>
              <a:t>Trend of Customized Fertilizers</a:t>
            </a:r>
          </a:p>
        </p:txBody>
      </p:sp>
      <p:sp>
        <p:nvSpPr>
          <p:cNvPr id="21" name="Slide Number Placeholder 7">
            <a:extLst>
              <a:ext uri="{FF2B5EF4-FFF2-40B4-BE49-F238E27FC236}">
                <a16:creationId xmlns:a16="http://schemas.microsoft.com/office/drawing/2014/main" id="{9A4C3498-E355-48B0-A385-20A51014B4D6}"/>
              </a:ext>
            </a:extLst>
          </p:cNvPr>
          <p:cNvSpPr txBox="1">
            <a:spLocks/>
          </p:cNvSpPr>
          <p:nvPr/>
        </p:nvSpPr>
        <p:spPr>
          <a:xfrm>
            <a:off x="8698597" y="6565538"/>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58</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CA858503-9AF2-4D83-A6F6-9B7888821701}"/>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23" name="Text Placeholder 1">
            <a:extLst>
              <a:ext uri="{FF2B5EF4-FFF2-40B4-BE49-F238E27FC236}">
                <a16:creationId xmlns:a16="http://schemas.microsoft.com/office/drawing/2014/main" id="{A454FD0A-7770-5FCD-6DF4-E8E79A12880F}"/>
              </a:ext>
            </a:extLst>
          </p:cNvPr>
          <p:cNvSpPr txBox="1">
            <a:spLocks/>
          </p:cNvSpPr>
          <p:nvPr/>
        </p:nvSpPr>
        <p:spPr>
          <a:xfrm>
            <a:off x="267606" y="153852"/>
            <a:ext cx="7862888" cy="246221"/>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rtl="0"/>
            <a:r>
              <a:rPr lang="en-US" sz="1600" b="1" kern="1200">
                <a:solidFill>
                  <a:prstClr val="black"/>
                </a:solidFill>
                <a:latin typeface="Arial" panose="020B0604020202020204" pitchFamily="34" charset="0"/>
                <a:cs typeface="Arial" panose="020B0604020202020204" pitchFamily="34" charset="0"/>
              </a:rPr>
              <a:t>Market Trends &amp; Developments</a:t>
            </a:r>
            <a:endParaRPr lang="en-US" sz="1600" b="1" kern="1200" dirty="0">
              <a:solidFill>
                <a:prstClr val="black"/>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39029AA-AB70-53AD-2746-144E79D3A566}"/>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58</a:t>
            </a:fld>
            <a:endParaRPr lang="en-IN" dirty="0"/>
          </a:p>
        </p:txBody>
      </p:sp>
    </p:spTree>
    <p:extLst>
      <p:ext uri="{BB962C8B-B14F-4D97-AF65-F5344CB8AC3E}">
        <p14:creationId xmlns:p14="http://schemas.microsoft.com/office/powerpoint/2010/main" val="3625562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45583966-5582-472F-BCE9-C17A7AE99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154" y="0"/>
            <a:ext cx="2028825" cy="523875"/>
          </a:xfrm>
          <a:prstGeom prst="rect">
            <a:avLst/>
          </a:prstGeom>
        </p:spPr>
      </p:pic>
      <p:sp>
        <p:nvSpPr>
          <p:cNvPr id="3" name="object 3"/>
          <p:cNvSpPr txBox="1">
            <a:spLocks noGrp="1"/>
          </p:cNvSpPr>
          <p:nvPr>
            <p:ph type="title"/>
          </p:nvPr>
        </p:nvSpPr>
        <p:spPr>
          <a:xfrm>
            <a:off x="0" y="685800"/>
            <a:ext cx="9126511" cy="319318"/>
          </a:xfrm>
          <a:prstGeom prst="rect">
            <a:avLst/>
          </a:prstGeom>
        </p:spPr>
        <p:txBody>
          <a:bodyPr vert="horz" wrap="square" lIns="0" tIns="11430" rIns="0" bIns="0" rtlCol="0">
            <a:spAutoFit/>
          </a:bodyPr>
          <a:lstStyle/>
          <a:p>
            <a:pPr marL="12700" algn="ctr">
              <a:lnSpc>
                <a:spcPct val="100000"/>
              </a:lnSpc>
              <a:spcBef>
                <a:spcPts val="90"/>
              </a:spcBef>
              <a:tabLst>
                <a:tab pos="3808095" algn="l"/>
              </a:tabLst>
            </a:pPr>
            <a:r>
              <a:rPr lang="en-US" sz="2000" spc="-30" dirty="0">
                <a:solidFill>
                  <a:schemeClr val="tx1"/>
                </a:solidFill>
                <a:latin typeface="Arial"/>
                <a:cs typeface="Arial"/>
              </a:rPr>
              <a:t>India WSF Market Outlook (2022-2035)</a:t>
            </a:r>
          </a:p>
        </p:txBody>
      </p:sp>
      <p:pic>
        <p:nvPicPr>
          <p:cNvPr id="7" name="Picture 6" descr="A picture containing tree, outdoor, person&#10;&#10;Description automatically generated">
            <a:extLst>
              <a:ext uri="{FF2B5EF4-FFF2-40B4-BE49-F238E27FC236}">
                <a16:creationId xmlns:a16="http://schemas.microsoft.com/office/drawing/2014/main" id="{1287A730-AE6B-450D-ABDC-36473A2C6532}"/>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95400" y="1167043"/>
            <a:ext cx="7086600" cy="4724400"/>
          </a:xfrm>
          <a:prstGeom prst="rect">
            <a:avLst/>
          </a:prstGeom>
          <a:scene3d>
            <a:camera prst="orthographicFront"/>
            <a:lightRig rig="threePt" dir="t"/>
          </a:scene3d>
          <a:sp3d>
            <a:bevelT w="165100" prst="coolSlant"/>
          </a:sp3d>
        </p:spPr>
      </p:pic>
      <p:sp>
        <p:nvSpPr>
          <p:cNvPr id="10" name="Footer Placeholder 9">
            <a:extLst>
              <a:ext uri="{FF2B5EF4-FFF2-40B4-BE49-F238E27FC236}">
                <a16:creationId xmlns:a16="http://schemas.microsoft.com/office/drawing/2014/main" id="{BB73037A-370E-4454-B911-1F21526E6C50}"/>
              </a:ext>
            </a:extLst>
          </p:cNvPr>
          <p:cNvSpPr>
            <a:spLocks noGrp="1"/>
          </p:cNvSpPr>
          <p:nvPr>
            <p:ph type="ftr" sz="quarter" idx="5"/>
          </p:nvPr>
        </p:nvSpPr>
        <p:spPr/>
        <p:txBody>
          <a:bodyPr/>
          <a:lstStyle/>
          <a:p>
            <a:pPr algn="ctr">
              <a:lnSpc>
                <a:spcPct val="100000"/>
              </a:lnSpc>
              <a:spcBef>
                <a:spcPts val="100"/>
              </a:spcBef>
            </a:pPr>
            <a:r>
              <a:rPr lang="en-IN" dirty="0">
                <a:solidFill>
                  <a:schemeClr val="tx1"/>
                </a:solidFill>
              </a:rPr>
              <a:t>© ChemAnalyst</a:t>
            </a:r>
            <a:endParaRPr lang="en-IN" spc="-5" dirty="0">
              <a:solidFill>
                <a:schemeClr val="tx1"/>
              </a:solidFill>
            </a:endParaRPr>
          </a:p>
        </p:txBody>
      </p:sp>
      <p:sp>
        <p:nvSpPr>
          <p:cNvPr id="4" name="Slide Number Placeholder 3">
            <a:extLst>
              <a:ext uri="{FF2B5EF4-FFF2-40B4-BE49-F238E27FC236}">
                <a16:creationId xmlns:a16="http://schemas.microsoft.com/office/drawing/2014/main" id="{4FCC671E-193F-63CD-9AB8-AF45BCB13DB6}"/>
              </a:ext>
            </a:extLst>
          </p:cNvPr>
          <p:cNvSpPr>
            <a:spLocks noGrp="1"/>
          </p:cNvSpPr>
          <p:nvPr>
            <p:ph type="sldNum" sz="quarter" idx="7"/>
          </p:nvPr>
        </p:nvSpPr>
        <p:spPr>
          <a:xfrm>
            <a:off x="8816340" y="6703034"/>
            <a:ext cx="216534" cy="153888"/>
          </a:xfrm>
        </p:spPr>
        <p:txBody>
          <a:bodyPr/>
          <a:lstStyle/>
          <a:p>
            <a:pPr marL="38100">
              <a:lnSpc>
                <a:spcPts val="1150"/>
              </a:lnSpc>
            </a:pPr>
            <a:fld id="{81D60167-4931-47E6-BA6A-407CBD079E47}" type="slidenum">
              <a:rPr lang="en-IN" smtClean="0">
                <a:solidFill>
                  <a:schemeClr val="tx1"/>
                </a:solidFill>
              </a:rPr>
              <a:t>59</a:t>
            </a:fld>
            <a:endParaRPr lang="en-IN" dirty="0">
              <a:solidFill>
                <a:schemeClr val="tx1"/>
              </a:solidFill>
            </a:endParaRPr>
          </a:p>
        </p:txBody>
      </p:sp>
    </p:spTree>
    <p:extLst>
      <p:ext uri="{BB962C8B-B14F-4D97-AF65-F5344CB8AC3E}">
        <p14:creationId xmlns:p14="http://schemas.microsoft.com/office/powerpoint/2010/main" val="927543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 y="488696"/>
            <a:ext cx="9144001" cy="6293104"/>
            <a:chOff x="-12493" y="412497"/>
            <a:chExt cx="9156492" cy="6293104"/>
          </a:xfrm>
        </p:grpSpPr>
        <p:pic>
          <p:nvPicPr>
            <p:cNvPr id="3" name="object 3"/>
            <p:cNvPicPr/>
            <p:nvPr/>
          </p:nvPicPr>
          <p:blipFill>
            <a:blip r:embed="rId2" cstate="print"/>
            <a:stretch>
              <a:fillRect/>
            </a:stretch>
          </p:blipFill>
          <p:spPr>
            <a:xfrm>
              <a:off x="4812791" y="1795272"/>
              <a:ext cx="4331208" cy="3733800"/>
            </a:xfrm>
            <a:prstGeom prst="rect">
              <a:avLst/>
            </a:prstGeom>
          </p:spPr>
        </p:pic>
        <p:pic>
          <p:nvPicPr>
            <p:cNvPr id="4" name="object 4"/>
            <p:cNvPicPr/>
            <p:nvPr/>
          </p:nvPicPr>
          <p:blipFill>
            <a:blip r:embed="rId3" cstate="print"/>
            <a:stretch>
              <a:fillRect/>
            </a:stretch>
          </p:blipFill>
          <p:spPr>
            <a:xfrm>
              <a:off x="-12493" y="412497"/>
              <a:ext cx="9156492" cy="6293104"/>
            </a:xfrm>
            <a:prstGeom prst="rect">
              <a:avLst/>
            </a:prstGeom>
          </p:spPr>
        </p:pic>
      </p:grpSp>
      <p:sp>
        <p:nvSpPr>
          <p:cNvPr id="7" name="object 5">
            <a:extLst>
              <a:ext uri="{FF2B5EF4-FFF2-40B4-BE49-F238E27FC236}">
                <a16:creationId xmlns:a16="http://schemas.microsoft.com/office/drawing/2014/main" id="{32517E6C-E647-44E7-9E7F-153329EC1B81}"/>
              </a:ext>
            </a:extLst>
          </p:cNvPr>
          <p:cNvSpPr txBox="1"/>
          <p:nvPr/>
        </p:nvSpPr>
        <p:spPr>
          <a:xfrm>
            <a:off x="206146" y="3841495"/>
            <a:ext cx="2827020" cy="329565"/>
          </a:xfrm>
          <a:prstGeom prst="rect">
            <a:avLst/>
          </a:prstGeom>
        </p:spPr>
        <p:txBody>
          <a:bodyPr vert="horz" wrap="square" lIns="0" tIns="11430" rIns="0" bIns="0" rtlCol="0">
            <a:spAutoFit/>
          </a:bodyPr>
          <a:lstStyle/>
          <a:p>
            <a:pPr marL="12700">
              <a:lnSpc>
                <a:spcPct val="100000"/>
              </a:lnSpc>
              <a:spcBef>
                <a:spcPts val="90"/>
              </a:spcBef>
            </a:pPr>
            <a:r>
              <a:rPr sz="2000" b="1" spc="-10" dirty="0">
                <a:solidFill>
                  <a:srgbClr val="3A3838"/>
                </a:solidFill>
                <a:latin typeface="Arial"/>
                <a:cs typeface="Arial"/>
              </a:rPr>
              <a:t>Research</a:t>
            </a:r>
            <a:r>
              <a:rPr sz="2000" b="1" spc="15" dirty="0">
                <a:solidFill>
                  <a:srgbClr val="3A3838"/>
                </a:solidFill>
                <a:latin typeface="Arial"/>
                <a:cs typeface="Arial"/>
              </a:rPr>
              <a:t> </a:t>
            </a:r>
            <a:r>
              <a:rPr sz="2000" b="1" dirty="0">
                <a:solidFill>
                  <a:srgbClr val="3A3838"/>
                </a:solidFill>
                <a:latin typeface="Arial"/>
                <a:cs typeface="Arial"/>
              </a:rPr>
              <a:t>Methodology</a:t>
            </a:r>
            <a:endParaRPr sz="2000" dirty="0">
              <a:latin typeface="Arial"/>
              <a:cs typeface="Arial"/>
            </a:endParaRPr>
          </a:p>
        </p:txBody>
      </p:sp>
      <p:sp>
        <p:nvSpPr>
          <p:cNvPr id="5" name="Footer Placeholder 4">
            <a:extLst>
              <a:ext uri="{FF2B5EF4-FFF2-40B4-BE49-F238E27FC236}">
                <a16:creationId xmlns:a16="http://schemas.microsoft.com/office/drawing/2014/main" id="{E9B01679-81B3-43C4-8B9E-DA4000265255}"/>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6" name="Slide Number Placeholder 5">
            <a:extLst>
              <a:ext uri="{FF2B5EF4-FFF2-40B4-BE49-F238E27FC236}">
                <a16:creationId xmlns:a16="http://schemas.microsoft.com/office/drawing/2014/main" id="{5AE5B570-9603-428A-9C58-ED8F227F3DA4}"/>
              </a:ext>
            </a:extLst>
          </p:cNvPr>
          <p:cNvSpPr>
            <a:spLocks noGrp="1"/>
          </p:cNvSpPr>
          <p:nvPr>
            <p:ph type="sldNum" sz="quarter" idx="7"/>
          </p:nvPr>
        </p:nvSpPr>
        <p:spPr>
          <a:xfrm>
            <a:off x="8816340" y="6703034"/>
            <a:ext cx="216534" cy="153888"/>
          </a:xfrm>
        </p:spPr>
        <p:txBody>
          <a:bodyPr/>
          <a:lstStyle/>
          <a:p>
            <a:pPr marL="38100">
              <a:lnSpc>
                <a:spcPts val="1150"/>
              </a:lnSpc>
            </a:pPr>
            <a:fld id="{81D60167-4931-47E6-BA6A-407CBD079E47}" type="slidenum">
              <a:rPr lang="en-IN" smtClean="0"/>
              <a:t>6</a:t>
            </a:fld>
            <a:endParaRPr lang="en-IN" dirty="0"/>
          </a:p>
        </p:txBody>
      </p:sp>
    </p:spTree>
    <p:extLst>
      <p:ext uri="{BB962C8B-B14F-4D97-AF65-F5344CB8AC3E}">
        <p14:creationId xmlns:p14="http://schemas.microsoft.com/office/powerpoint/2010/main" val="23365513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EC0AE6-2BC2-4A94-89AF-A6C06CD2CD8A}"/>
              </a:ext>
            </a:extLst>
          </p:cNvPr>
          <p:cNvGraphicFramePr/>
          <p:nvPr>
            <p:extLst>
              <p:ext uri="{D42A27DB-BD31-4B8C-83A1-F6EECF244321}">
                <p14:modId xmlns:p14="http://schemas.microsoft.com/office/powerpoint/2010/main" val="3924366475"/>
              </p:ext>
            </p:extLst>
          </p:nvPr>
        </p:nvGraphicFramePr>
        <p:xfrm>
          <a:off x="157580" y="1074805"/>
          <a:ext cx="8834020" cy="253254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3026AE9-2FEC-4BC4-B8A5-D3CCC46D54CC}"/>
              </a:ext>
            </a:extLst>
          </p:cNvPr>
          <p:cNvSpPr txBox="1"/>
          <p:nvPr/>
        </p:nvSpPr>
        <p:spPr>
          <a:xfrm>
            <a:off x="157580" y="569490"/>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1:  India Water Soluble Fertilizer Market Size, By Value (USD Million), 2017-2035F</a:t>
            </a:r>
          </a:p>
        </p:txBody>
      </p:sp>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313669" y="40664"/>
            <a:ext cx="6019800"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 Water Soluble Fertilizer Market Size, By Value &amp; Volume, 2017-2035</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60</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7386208-F784-4C40-84CB-91B478ED4935}"/>
              </a:ext>
            </a:extLst>
          </p:cNvPr>
          <p:cNvSpPr txBox="1"/>
          <p:nvPr/>
        </p:nvSpPr>
        <p:spPr>
          <a:xfrm>
            <a:off x="7546242" y="3270556"/>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7" name="Rectangle 6">
            <a:extLst>
              <a:ext uri="{FF2B5EF4-FFF2-40B4-BE49-F238E27FC236}">
                <a16:creationId xmlns:a16="http://schemas.microsoft.com/office/drawing/2014/main" id="{D7996BEE-F71C-4DFE-AA72-4DC747EF2B89}"/>
              </a:ext>
            </a:extLst>
          </p:cNvPr>
          <p:cNvSpPr/>
          <p:nvPr/>
        </p:nvSpPr>
        <p:spPr>
          <a:xfrm>
            <a:off x="940004" y="843811"/>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3.71</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505D62FB-077F-4DDB-8414-C4F005354BE5}"/>
              </a:ext>
            </a:extLst>
          </p:cNvPr>
          <p:cNvSpPr/>
          <p:nvPr/>
        </p:nvSpPr>
        <p:spPr>
          <a:xfrm>
            <a:off x="6309326" y="853458"/>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5.98</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90D78B55-8D7B-46E7-89FB-F0F778B522D3}"/>
              </a:ext>
            </a:extLst>
          </p:cNvPr>
          <p:cNvSpPr/>
          <p:nvPr/>
        </p:nvSpPr>
        <p:spPr>
          <a:xfrm>
            <a:off x="3698399" y="843811"/>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6.83</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910510B1-7FB4-4DB8-BB8B-505F065A3058}"/>
              </a:ext>
            </a:extLst>
          </p:cNvPr>
          <p:cNvSpPr txBox="1"/>
          <p:nvPr/>
        </p:nvSpPr>
        <p:spPr>
          <a:xfrm>
            <a:off x="7458392" y="6250669"/>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2" name="TextBox 11">
            <a:extLst>
              <a:ext uri="{FF2B5EF4-FFF2-40B4-BE49-F238E27FC236}">
                <a16:creationId xmlns:a16="http://schemas.microsoft.com/office/drawing/2014/main" id="{42B1413B-FBD3-4F74-A635-570DD021C55C}"/>
              </a:ext>
            </a:extLst>
          </p:cNvPr>
          <p:cNvSpPr txBox="1"/>
          <p:nvPr/>
        </p:nvSpPr>
        <p:spPr>
          <a:xfrm>
            <a:off x="192613" y="3514136"/>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2: India Water Soluble Fertilizer Market Size, By Volume (Kilo Tonnes), 2017-2035F</a:t>
            </a:r>
          </a:p>
        </p:txBody>
      </p:sp>
      <p:graphicFrame>
        <p:nvGraphicFramePr>
          <p:cNvPr id="13" name="Chart 12">
            <a:extLst>
              <a:ext uri="{FF2B5EF4-FFF2-40B4-BE49-F238E27FC236}">
                <a16:creationId xmlns:a16="http://schemas.microsoft.com/office/drawing/2014/main" id="{74442508-3A19-4769-B34C-12CBA9BC0295}"/>
              </a:ext>
            </a:extLst>
          </p:cNvPr>
          <p:cNvGraphicFramePr/>
          <p:nvPr>
            <p:extLst>
              <p:ext uri="{D42A27DB-BD31-4B8C-83A1-F6EECF244321}">
                <p14:modId xmlns:p14="http://schemas.microsoft.com/office/powerpoint/2010/main" val="3953144469"/>
              </p:ext>
            </p:extLst>
          </p:nvPr>
        </p:nvGraphicFramePr>
        <p:xfrm>
          <a:off x="197873" y="3703806"/>
          <a:ext cx="8795714" cy="2732281"/>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a:extLst>
              <a:ext uri="{FF2B5EF4-FFF2-40B4-BE49-F238E27FC236}">
                <a16:creationId xmlns:a16="http://schemas.microsoft.com/office/drawing/2014/main" id="{2EF64748-B200-45CF-BFAF-CA6ABED81D8D}"/>
              </a:ext>
            </a:extLst>
          </p:cNvPr>
          <p:cNvSpPr/>
          <p:nvPr/>
        </p:nvSpPr>
        <p:spPr>
          <a:xfrm>
            <a:off x="987018" y="3954585"/>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3.37</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F21F6DC7-78B6-452F-8561-AA02DD673016}"/>
              </a:ext>
            </a:extLst>
          </p:cNvPr>
          <p:cNvSpPr/>
          <p:nvPr/>
        </p:nvSpPr>
        <p:spPr>
          <a:xfrm>
            <a:off x="6595553" y="3954585"/>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2021E-2026F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5.71</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Rectangle 17">
            <a:extLst>
              <a:ext uri="{FF2B5EF4-FFF2-40B4-BE49-F238E27FC236}">
                <a16:creationId xmlns:a16="http://schemas.microsoft.com/office/drawing/2014/main" id="{FF850E39-3FA7-4A19-8382-F30C0CB644B8}"/>
              </a:ext>
            </a:extLst>
          </p:cNvPr>
          <p:cNvSpPr/>
          <p:nvPr/>
        </p:nvSpPr>
        <p:spPr>
          <a:xfrm>
            <a:off x="3745415" y="395873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2016-2020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6.33</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8">
            <a:extLst>
              <a:ext uri="{FF2B5EF4-FFF2-40B4-BE49-F238E27FC236}">
                <a16:creationId xmlns:a16="http://schemas.microsoft.com/office/drawing/2014/main" id="{B0437366-D505-4F57-8257-5AEA61BAC553}"/>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16" name="Slide Number Placeholder 15">
            <a:extLst>
              <a:ext uri="{FF2B5EF4-FFF2-40B4-BE49-F238E27FC236}">
                <a16:creationId xmlns:a16="http://schemas.microsoft.com/office/drawing/2014/main" id="{AF3256AD-2485-16B1-33F3-E60DFCAF8730}"/>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60</a:t>
            </a:fld>
            <a:endParaRPr lang="en-IN" dirty="0"/>
          </a:p>
        </p:txBody>
      </p:sp>
    </p:spTree>
    <p:extLst>
      <p:ext uri="{BB962C8B-B14F-4D97-AF65-F5344CB8AC3E}">
        <p14:creationId xmlns:p14="http://schemas.microsoft.com/office/powerpoint/2010/main" val="2599692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261426" y="27591"/>
            <a:ext cx="6324600"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 Water Soluble Fertilizer Market Size Analysis and Forecast: Key Takeaways</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61</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Folded Corner 12">
            <a:extLst>
              <a:ext uri="{FF2B5EF4-FFF2-40B4-BE49-F238E27FC236}">
                <a16:creationId xmlns:a16="http://schemas.microsoft.com/office/drawing/2014/main" id="{0063BB77-B3FC-49B4-8970-86161F7DD3E9}"/>
              </a:ext>
            </a:extLst>
          </p:cNvPr>
          <p:cNvSpPr/>
          <p:nvPr/>
        </p:nvSpPr>
        <p:spPr>
          <a:xfrm>
            <a:off x="298901" y="790665"/>
            <a:ext cx="8507892" cy="5849949"/>
          </a:xfrm>
          <a:prstGeom prst="foldedCorner">
            <a:avLst>
              <a:gd name="adj" fmla="val 13895"/>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just">
              <a:lnSpc>
                <a:spcPct val="150000"/>
              </a:lnSpc>
              <a:buFont typeface="Arial" panose="020B0604020202020204" pitchFamily="34" charset="0"/>
              <a:buChar char="•"/>
              <a:defRPr/>
            </a:pPr>
            <a:r>
              <a:rPr lang="en-IN" sz="1100" dirty="0">
                <a:solidFill>
                  <a:prstClr val="black"/>
                </a:solidFill>
                <a:latin typeface="Verdana" panose="020B0604030504040204" pitchFamily="34" charset="0"/>
                <a:ea typeface="Verdana" panose="020B0604030504040204" pitchFamily="34" charset="0"/>
                <a:cs typeface="Verdana" panose="020B0604030504040204" pitchFamily="34" charset="0"/>
              </a:rPr>
              <a:t>India water soluble fertilizers market is anticipated to witness robust growth during forecast period, owing to continuous growth of agriculture produce involving augment demand for edible crops, fruits &amp; vegetables as well as cash crops in the nation</a:t>
            </a:r>
          </a:p>
          <a:p>
            <a:pPr marL="228600" indent="-228600" algn="just">
              <a:lnSpc>
                <a:spcPct val="150000"/>
              </a:lnSpc>
              <a:buFont typeface="Arial" panose="020B0604020202020204" pitchFamily="34" charset="0"/>
              <a:buChar char="•"/>
              <a:defRPr/>
            </a:pPr>
            <a:r>
              <a:rPr lang="en-IN" sz="1100" dirty="0">
                <a:solidFill>
                  <a:prstClr val="black"/>
                </a:solidFill>
                <a:latin typeface="Verdana" panose="020B0604030504040204" pitchFamily="34" charset="0"/>
                <a:ea typeface="Verdana" panose="020B0604030504040204" pitchFamily="34" charset="0"/>
                <a:cs typeface="Verdana" panose="020B0604030504040204" pitchFamily="34" charset="0"/>
              </a:rPr>
              <a:t>The market growth has also buoyed particularly from hydroponics and vertical farming where in liquid spray based fertilizers for horticulture, foliage crops cultivation is employing water soluble fertilizers as preferred mode. </a:t>
            </a:r>
          </a:p>
          <a:p>
            <a:pPr marL="228600" indent="-228600" algn="just">
              <a:lnSpc>
                <a:spcPct val="150000"/>
              </a:lnSpc>
              <a:buFont typeface="Arial" panose="020B0604020202020204" pitchFamily="34" charset="0"/>
              <a:buChar char="•"/>
              <a:defRPr/>
            </a:pPr>
            <a:r>
              <a:rPr lang="en-IN" sz="1100" dirty="0">
                <a:solidFill>
                  <a:prstClr val="black"/>
                </a:solidFill>
                <a:latin typeface="Verdana" panose="020B0604030504040204" pitchFamily="34" charset="0"/>
                <a:ea typeface="Verdana" panose="020B0604030504040204" pitchFamily="34" charset="0"/>
                <a:cs typeface="Verdana" panose="020B0604030504040204" pitchFamily="34" charset="0"/>
              </a:rPr>
              <a:t>Moreover, expansion of micro-irrigation land, increasing fertilizers production capacities in India along with increasing government initiatives towards decreasing dependence on imports of fertilizers and increasing awareness regarding the benefits of using water soluble fertilizers are further anticipated to boost growth in India water soluble fertilizers market in the coming years. </a:t>
            </a:r>
          </a:p>
          <a:p>
            <a:pPr marL="228600" indent="-228600" algn="just">
              <a:lnSpc>
                <a:spcPct val="150000"/>
              </a:lnSpc>
              <a:buFont typeface="Arial" panose="020B0604020202020204" pitchFamily="34" charset="0"/>
              <a:buChar char="•"/>
              <a:defRPr/>
            </a:pPr>
            <a:r>
              <a:rPr lang="en-IN" sz="1100" dirty="0">
                <a:solidFill>
                  <a:prstClr val="black"/>
                </a:solidFill>
                <a:latin typeface="Verdana" panose="020B0604030504040204" pitchFamily="34" charset="0"/>
                <a:ea typeface="Verdana" panose="020B0604030504040204" pitchFamily="34" charset="0"/>
                <a:cs typeface="Verdana" panose="020B0604030504040204" pitchFamily="34" charset="0"/>
              </a:rPr>
              <a:t>The growth trend is anticipated to escalate in continued momentum owing to high adoption rate and paradigm shift from conventional fertilisers towards water soluble fertilizers. This owing to numerous advantages such as reduced emissions and effluent on soil such as NH</a:t>
            </a:r>
            <a:r>
              <a:rPr lang="en-IN" sz="1100" baseline="-25000" dirty="0">
                <a:solidFill>
                  <a:prstClr val="black"/>
                </a:solidFill>
                <a:latin typeface="Verdana" panose="020B0604030504040204" pitchFamily="34" charset="0"/>
                <a:ea typeface="Verdana" panose="020B0604030504040204" pitchFamily="34" charset="0"/>
                <a:cs typeface="Verdana" panose="020B0604030504040204" pitchFamily="34" charset="0"/>
              </a:rPr>
              <a:t>3</a:t>
            </a:r>
            <a:r>
              <a:rPr lang="en-IN" sz="1100" dirty="0">
                <a:solidFill>
                  <a:prstClr val="black"/>
                </a:solidFill>
                <a:latin typeface="Verdana" panose="020B0604030504040204" pitchFamily="34" charset="0"/>
                <a:ea typeface="Verdana" panose="020B0604030504040204" pitchFamily="34" charset="0"/>
                <a:cs typeface="Verdana" panose="020B0604030504040204" pitchFamily="34" charset="0"/>
              </a:rPr>
              <a:t>,  reduced dosage of additives, greater spray coverage area on soil per unit resulting in economic consumption. With substitutes such as Nano Urea which is also provided in liquid dispersion, the demand and subsequent production rate of conventional granulated urea is expected to be halved in next 5 years followed by </a:t>
            </a:r>
            <a:r>
              <a:rPr lang="en-IN" sz="1100" dirty="0" err="1">
                <a:solidFill>
                  <a:prstClr val="black"/>
                </a:solidFill>
                <a:latin typeface="Verdana" panose="020B0604030504040204" pitchFamily="34" charset="0"/>
                <a:ea typeface="Verdana" panose="020B0604030504040204" pitchFamily="34" charset="0"/>
                <a:cs typeface="Verdana" panose="020B0604030504040204" pitchFamily="34" charset="0"/>
              </a:rPr>
              <a:t>by</a:t>
            </a:r>
            <a:r>
              <a:rPr lang="en-IN" sz="1100" dirty="0">
                <a:solidFill>
                  <a:prstClr val="black"/>
                </a:solidFill>
                <a:latin typeface="Verdana" panose="020B0604030504040204" pitchFamily="34" charset="0"/>
                <a:ea typeface="Verdana" panose="020B0604030504040204" pitchFamily="34" charset="0"/>
                <a:cs typeface="Verdana" panose="020B0604030504040204" pitchFamily="34" charset="0"/>
              </a:rPr>
              <a:t> further reduction upto 40% in the next decade.</a:t>
            </a:r>
          </a:p>
          <a:p>
            <a:pPr marL="228600" indent="-228600" algn="just">
              <a:lnSpc>
                <a:spcPct val="150000"/>
              </a:lnSpc>
              <a:buFont typeface="Arial" panose="020B0604020202020204" pitchFamily="34" charset="0"/>
              <a:buChar char="•"/>
              <a:defRPr/>
            </a:pPr>
            <a:r>
              <a:rPr lang="en-IN" sz="1100" dirty="0">
                <a:solidFill>
                  <a:prstClr val="black"/>
                </a:solidFill>
                <a:latin typeface="Verdana" panose="020B0604030504040204" pitchFamily="34" charset="0"/>
                <a:ea typeface="Verdana" panose="020B0604030504040204" pitchFamily="34" charset="0"/>
                <a:cs typeface="Verdana" panose="020B0604030504040204" pitchFamily="34" charset="0"/>
              </a:rPr>
              <a:t>The pricing being on the higher side is holding back its profound sales across all sales channels as compared to conventional urea at present. However, this issue is likely to be mitigated by subsidies and investment policies announced by government which will enable new units to be set up as well as achieving economies of scale for producing water soluble fertilizers</a:t>
            </a:r>
          </a:p>
        </p:txBody>
      </p:sp>
      <p:sp>
        <p:nvSpPr>
          <p:cNvPr id="2" name="Footer Placeholder 1">
            <a:extLst>
              <a:ext uri="{FF2B5EF4-FFF2-40B4-BE49-F238E27FC236}">
                <a16:creationId xmlns:a16="http://schemas.microsoft.com/office/drawing/2014/main" id="{58F27415-A98F-4E69-8754-4B7E422F765C}"/>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6" name="Slide Number Placeholder 5">
            <a:extLst>
              <a:ext uri="{FF2B5EF4-FFF2-40B4-BE49-F238E27FC236}">
                <a16:creationId xmlns:a16="http://schemas.microsoft.com/office/drawing/2014/main" id="{5BCE1D38-9D33-6BC2-6728-D9523506354D}"/>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61</a:t>
            </a:fld>
            <a:endParaRPr lang="en-IN" dirty="0"/>
          </a:p>
        </p:txBody>
      </p:sp>
    </p:spTree>
    <p:extLst>
      <p:ext uri="{BB962C8B-B14F-4D97-AF65-F5344CB8AC3E}">
        <p14:creationId xmlns:p14="http://schemas.microsoft.com/office/powerpoint/2010/main" val="39877556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228783" y="103746"/>
            <a:ext cx="4591050" cy="492443"/>
          </a:xfrm>
        </p:spPr>
        <p:txBody>
          <a:bodyPr wrap="square" lIns="0" tIns="0" rIns="0" bIns="0">
            <a:spAutoFit/>
          </a:bodyPr>
          <a:lstStyle/>
          <a:p>
            <a:pPr algn="l" rtl="0"/>
            <a:r>
              <a:rPr lang="en-US" sz="1600" b="1" dirty="0">
                <a:solidFill>
                  <a:prstClr val="black"/>
                </a:solidFill>
                <a:latin typeface="Arial" panose="020B0604020202020204" pitchFamily="34" charset="0"/>
                <a:cs typeface="Arial" panose="020B0604020202020204" pitchFamily="34" charset="0"/>
              </a:rPr>
              <a:t>India Water Soluble Fertilizer </a:t>
            </a:r>
            <a:r>
              <a:rPr lang="en-IN" sz="1600" b="1" dirty="0">
                <a:solidFill>
                  <a:prstClr val="black"/>
                </a:solidFill>
                <a:latin typeface="Arial" panose="020B0604020202020204" pitchFamily="34" charset="0"/>
                <a:cs typeface="Arial" panose="020B0604020202020204" pitchFamily="34" charset="0"/>
              </a:rPr>
              <a:t>Market Share, By Type</a:t>
            </a:r>
          </a:p>
        </p:txBody>
      </p:sp>
      <p:sp>
        <p:nvSpPr>
          <p:cNvPr id="4" name="TextBox 3">
            <a:extLst>
              <a:ext uri="{FF2B5EF4-FFF2-40B4-BE49-F238E27FC236}">
                <a16:creationId xmlns:a16="http://schemas.microsoft.com/office/drawing/2014/main" id="{F597AD10-D402-40F0-A472-330A8410C1FD}"/>
              </a:ext>
            </a:extLst>
          </p:cNvPr>
          <p:cNvSpPr txBox="1"/>
          <p:nvPr/>
        </p:nvSpPr>
        <p:spPr>
          <a:xfrm>
            <a:off x="96360" y="728586"/>
            <a:ext cx="9173797" cy="365124"/>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 India Water Soluble Fertilizer Market Share, By Type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 2017-2035F</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6" y="658135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62</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7CC7456-CD95-4041-BAED-0CD33653F4CD}"/>
              </a:ext>
            </a:extLst>
          </p:cNvPr>
          <p:cNvSpPr txBox="1"/>
          <p:nvPr/>
        </p:nvSpPr>
        <p:spPr>
          <a:xfrm>
            <a:off x="7483313" y="6464150"/>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5" name="Table 14">
            <a:extLst>
              <a:ext uri="{FF2B5EF4-FFF2-40B4-BE49-F238E27FC236}">
                <a16:creationId xmlns:a16="http://schemas.microsoft.com/office/drawing/2014/main" id="{32D5519D-D17D-4B65-B03D-21BBB6AAA24C}"/>
              </a:ext>
            </a:extLst>
          </p:cNvPr>
          <p:cNvGraphicFramePr>
            <a:graphicFrameLocks noGrp="1"/>
          </p:cNvGraphicFramePr>
          <p:nvPr/>
        </p:nvGraphicFramePr>
        <p:xfrm>
          <a:off x="132586" y="1285450"/>
          <a:ext cx="8794523" cy="5115344"/>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393488">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Calcium Nitrate (15.5-0-0-19)</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98.97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115.37</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122.07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129.38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138.42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147.23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157.67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168.67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180.40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192.98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206.15</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275.61</a:t>
                      </a:r>
                    </a:p>
                  </a:txBody>
                  <a:tcPr marL="9525" marR="9525" marT="9525" marB="0" anchor="ctr"/>
                </a:tc>
                <a:extLst>
                  <a:ext uri="{0D108BD9-81ED-4DB2-BD59-A6C34878D82A}">
                    <a16:rowId xmlns:a16="http://schemas.microsoft.com/office/drawing/2014/main" val="2833964604"/>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75.58</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86.86</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91.79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96.74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102.80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109.20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116.37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124.22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132.32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140.64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149.31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197.22</a:t>
                      </a:r>
                    </a:p>
                  </a:txBody>
                  <a:tcPr marL="9525" marR="9525" marT="9525" marB="0" anchor="ctr"/>
                </a:tc>
                <a:extLst>
                  <a:ext uri="{0D108BD9-81ED-4DB2-BD59-A6C34878D82A}">
                    <a16:rowId xmlns:a16="http://schemas.microsoft.com/office/drawing/2014/main" val="1372216856"/>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Potassium Nitrate (13-0-45)</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49.53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52.33</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55.89</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59.85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64.01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68.93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74.19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79.71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85.46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91.61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123.46</a:t>
                      </a:r>
                    </a:p>
                  </a:txBody>
                  <a:tcPr marL="9525" marR="9525" marT="9525" marB="0" anchor="ctr"/>
                </a:tc>
                <a:extLst>
                  <a:ext uri="{0D108BD9-81ED-4DB2-BD59-A6C34878D82A}">
                    <a16:rowId xmlns:a16="http://schemas.microsoft.com/office/drawing/2014/main" val="2259304797"/>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29.78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31.65</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33.69</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36.00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44.41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47.33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67.15</a:t>
                      </a:r>
                    </a:p>
                  </a:txBody>
                  <a:tcPr marL="9525" marR="9525" marT="9525" marB="0" anchor="ctr"/>
                </a:tc>
                <a:extLst>
                  <a:ext uri="{0D108BD9-81ED-4DB2-BD59-A6C34878D82A}">
                    <a16:rowId xmlns:a16="http://schemas.microsoft.com/office/drawing/2014/main" val="3399116827"/>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Potassium Sulphate (0-0-50)</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26.71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29.60</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31.06</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32.79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34.62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36.47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57.38</a:t>
                      </a:r>
                    </a:p>
                  </a:txBody>
                  <a:tcPr marL="9525" marR="9525" marT="9525" marB="0" anchor="ctr"/>
                </a:tc>
                <a:extLst>
                  <a:ext uri="{0D108BD9-81ED-4DB2-BD59-A6C34878D82A}">
                    <a16:rowId xmlns:a16="http://schemas.microsoft.com/office/drawing/2014/main" val="1110602595"/>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14.09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14.46</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15.12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16.45</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17.22</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18.08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29.17</a:t>
                      </a:r>
                    </a:p>
                  </a:txBody>
                  <a:tcPr marL="9525" marR="9525" marT="9525" marB="0" anchor="ctr"/>
                </a:tc>
                <a:extLst>
                  <a:ext uri="{0D108BD9-81ED-4DB2-BD59-A6C34878D82A}">
                    <a16:rowId xmlns:a16="http://schemas.microsoft.com/office/drawing/2014/main" val="1316181384"/>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Mono Ammonium Phosphate (12-61-0)</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88.68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104.77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109.50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115.92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123.04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130.81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139.70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149.04</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158.86</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169.59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180.97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241.56</a:t>
                      </a:r>
                    </a:p>
                  </a:txBody>
                  <a:tcPr marL="9525" marR="9525" marT="9525" marB="0" anchor="ctr"/>
                </a:tc>
                <a:extLst>
                  <a:ext uri="{0D108BD9-81ED-4DB2-BD59-A6C34878D82A}">
                    <a16:rowId xmlns:a16="http://schemas.microsoft.com/office/drawing/2014/main" val="986280555"/>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58.07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67.73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70.73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74.43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78.49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83.31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88.53</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94.23</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100.02</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106.09</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112.48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148.26</a:t>
                      </a:r>
                    </a:p>
                  </a:txBody>
                  <a:tcPr marL="9525" marR="9525" marT="9525" marB="0" anchor="ctr"/>
                </a:tc>
                <a:extLst>
                  <a:ext uri="{0D108BD9-81ED-4DB2-BD59-A6C34878D82A}">
                    <a16:rowId xmlns:a16="http://schemas.microsoft.com/office/drawing/2014/main" val="1388743580"/>
                  </a:ext>
                </a:extLst>
              </a:tr>
              <a:tr h="393488">
                <a:tc rowSpan="2">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Mono Potassium Phosphate (0- 52-34)</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30.36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45.93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49.62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53.53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63.10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68.52</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73.43</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78.69</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106.67</a:t>
                      </a:r>
                    </a:p>
                  </a:txBody>
                  <a:tcPr marL="9525" marR="9525" marT="9525" marB="0" anchor="ctr"/>
                </a:tc>
                <a:extLst>
                  <a:ext uri="{0D108BD9-81ED-4DB2-BD59-A6C34878D82A}">
                    <a16:rowId xmlns:a16="http://schemas.microsoft.com/office/drawing/2014/main" val="2233664863"/>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23.84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29.36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31.67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34.31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37.15</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40.23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42.85</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45.63</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61.14</a:t>
                      </a:r>
                    </a:p>
                  </a:txBody>
                  <a:tcPr marL="9525" marR="9525" marT="9525" marB="0" anchor="ctr"/>
                </a:tc>
                <a:extLst>
                  <a:ext uri="{0D108BD9-81ED-4DB2-BD59-A6C34878D82A}">
                    <a16:rowId xmlns:a16="http://schemas.microsoft.com/office/drawing/2014/main" val="1558120228"/>
                  </a:ext>
                </a:extLst>
              </a:tr>
              <a:tr h="393488">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290.01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335.49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353.24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375.26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400.53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426.64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457.28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489.62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523.97</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560.66</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599.44</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804.69</a:t>
                      </a:r>
                    </a:p>
                  </a:txBody>
                  <a:tcPr marL="9525" marR="9525" marT="9525" marB="0" anchor="ctr"/>
                </a:tc>
                <a:extLst>
                  <a:ext uri="{0D108BD9-81ED-4DB2-BD59-A6C34878D82A}">
                    <a16:rowId xmlns:a16="http://schemas.microsoft.com/office/drawing/2014/main" val="892287102"/>
                  </a:ext>
                </a:extLst>
              </a:tr>
              <a:tr h="393488">
                <a:tc vMerge="1">
                  <a:txBody>
                    <a:bodyPr/>
                    <a:lstStyle/>
                    <a:p>
                      <a:endParaRPr lang="en-IN" dirty="0"/>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193.34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220.72</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232.24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245.27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260.08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276.63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295.02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315.17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335.88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357.11</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379.39</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502.93</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537E6285-2794-4C90-98D4-97BD10AF1F4B}"/>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6" name="Slide Number Placeholder 5">
            <a:extLst>
              <a:ext uri="{FF2B5EF4-FFF2-40B4-BE49-F238E27FC236}">
                <a16:creationId xmlns:a16="http://schemas.microsoft.com/office/drawing/2014/main" id="{DB7F597E-772A-6431-D4BC-04FCF85469DB}"/>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62</a:t>
            </a:fld>
            <a:endParaRPr lang="en-IN" dirty="0"/>
          </a:p>
        </p:txBody>
      </p:sp>
    </p:spTree>
    <p:extLst>
      <p:ext uri="{BB962C8B-B14F-4D97-AF65-F5344CB8AC3E}">
        <p14:creationId xmlns:p14="http://schemas.microsoft.com/office/powerpoint/2010/main" val="1504833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213792" y="164359"/>
            <a:ext cx="5741189" cy="246221"/>
          </a:xfrm>
        </p:spPr>
        <p:txBody>
          <a:bodyPr wrap="square" lIns="0" tIns="0" rIns="0" bIns="0">
            <a:spAutoFit/>
          </a:bodyPr>
          <a:lstStyle/>
          <a:p>
            <a:pPr algn="l" rtl="0"/>
            <a:r>
              <a:rPr lang="en-US" sz="1600" b="1" dirty="0">
                <a:solidFill>
                  <a:prstClr val="black"/>
                </a:solidFill>
                <a:latin typeface="Arial" panose="020B0604020202020204" pitchFamily="34" charset="0"/>
                <a:cs typeface="Arial" panose="020B0604020202020204" pitchFamily="34" charset="0"/>
              </a:rPr>
              <a:t>India Water Soluble Fertilizer </a:t>
            </a:r>
            <a:r>
              <a:rPr lang="en-IN" sz="1600" b="1"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6" y="658135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63</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11696B3-A2DC-4075-88AC-2A9D82926612}"/>
              </a:ext>
            </a:extLst>
          </p:cNvPr>
          <p:cNvSpPr txBox="1"/>
          <p:nvPr/>
        </p:nvSpPr>
        <p:spPr>
          <a:xfrm>
            <a:off x="-91099" y="748668"/>
            <a:ext cx="9326198" cy="27458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2: India Water Soluble Fertilizer Market Share, By </a:t>
            </a: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 2017-2035F</a:t>
            </a:r>
          </a:p>
        </p:txBody>
      </p:sp>
      <p:sp>
        <p:nvSpPr>
          <p:cNvPr id="11" name="TextBox 10">
            <a:extLst>
              <a:ext uri="{FF2B5EF4-FFF2-40B4-BE49-F238E27FC236}">
                <a16:creationId xmlns:a16="http://schemas.microsoft.com/office/drawing/2014/main" id="{C30329DD-6309-4562-9097-A9EB86A9232B}"/>
              </a:ext>
            </a:extLst>
          </p:cNvPr>
          <p:cNvSpPr txBox="1"/>
          <p:nvPr/>
        </p:nvSpPr>
        <p:spPr>
          <a:xfrm>
            <a:off x="7483313" y="6464150"/>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2" name="Table 11">
            <a:extLst>
              <a:ext uri="{FF2B5EF4-FFF2-40B4-BE49-F238E27FC236}">
                <a16:creationId xmlns:a16="http://schemas.microsoft.com/office/drawing/2014/main" id="{8E9AA61E-5638-40A8-B805-23BA72EB9130}"/>
              </a:ext>
            </a:extLst>
          </p:cNvPr>
          <p:cNvGraphicFramePr>
            <a:graphicFrameLocks noGrp="1"/>
          </p:cNvGraphicFramePr>
          <p:nvPr/>
        </p:nvGraphicFramePr>
        <p:xfrm>
          <a:off x="132586" y="1285449"/>
          <a:ext cx="8794523" cy="4896419"/>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45129">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Gardening &amp; Horticulture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rPr>
                        <a:t>107.72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124.97</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131.65</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140.08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149.71</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159.57</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171.16</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183.42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196.56</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210.42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225.25</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303.10</a:t>
                      </a:r>
                    </a:p>
                  </a:txBody>
                  <a:tcPr marL="9525" marR="9525" marT="9525" marB="0" anchor="ctr"/>
                </a:tc>
                <a:extLst>
                  <a:ext uri="{0D108BD9-81ED-4DB2-BD59-A6C34878D82A}">
                    <a16:rowId xmlns:a16="http://schemas.microsoft.com/office/drawing/2014/main" val="2833964604"/>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77.33</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rPr>
                        <a:t>88.52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93.17</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98.52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104.49</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111.20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118.64</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126.71</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135.24</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143.73</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152.90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203.04</a:t>
                      </a:r>
                    </a:p>
                  </a:txBody>
                  <a:tcPr marL="9525" marR="9525" marT="9525" marB="0" anchor="ctr"/>
                </a:tc>
                <a:extLst>
                  <a:ext uri="{0D108BD9-81ED-4DB2-BD59-A6C34878D82A}">
                    <a16:rowId xmlns:a16="http://schemas.microsoft.com/office/drawing/2014/main" val="1372216856"/>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Foliage Crops</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70.06</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81.10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85.46</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rPr>
                        <a:t>90.86</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rPr>
                        <a:t>97.11</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103.54</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110.92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118.91</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127.20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136.07</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145.32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194.39</a:t>
                      </a:r>
                    </a:p>
                  </a:txBody>
                  <a:tcPr marL="9525" marR="9525" marT="9525" marB="0" anchor="ctr"/>
                </a:tc>
                <a:extLst>
                  <a:ext uri="{0D108BD9-81ED-4DB2-BD59-A6C34878D82A}">
                    <a16:rowId xmlns:a16="http://schemas.microsoft.com/office/drawing/2014/main" val="2259304797"/>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41.15</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47.02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49.50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52.33</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55.57</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rPr>
                        <a:t>59.16</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63.05</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67.47</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71.87</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76.39</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81.08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107.20</a:t>
                      </a:r>
                    </a:p>
                  </a:txBody>
                  <a:tcPr marL="9525" marR="9525" marT="9525" marB="0" anchor="ctr"/>
                </a:tc>
                <a:extLst>
                  <a:ext uri="{0D108BD9-81ED-4DB2-BD59-A6C34878D82A}">
                    <a16:rowId xmlns:a16="http://schemas.microsoft.com/office/drawing/2014/main" val="3399116827"/>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Fruits &amp; Vegetable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81.32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94.22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99.34</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105.62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112.69</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120.15</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rPr>
                        <a:t>128.74</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137.95</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147.68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158.18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169.21</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227.38</a:t>
                      </a:r>
                    </a:p>
                  </a:txBody>
                  <a:tcPr marL="9525" marR="9525" marT="9525" marB="0" anchor="ctr"/>
                </a:tc>
                <a:extLst>
                  <a:ext uri="{0D108BD9-81ED-4DB2-BD59-A6C34878D82A}">
                    <a16:rowId xmlns:a16="http://schemas.microsoft.com/office/drawing/2014/main" val="111060259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51.04</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58.41</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61.51</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65.02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68.92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73.38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78.25</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rPr>
                        <a:t>83.65</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89.18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94.92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100.89</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134.13</a:t>
                      </a:r>
                    </a:p>
                  </a:txBody>
                  <a:tcPr marL="9525" marR="9525" marT="9525" marB="0" anchor="ctr"/>
                </a:tc>
                <a:extLst>
                  <a:ext uri="{0D108BD9-81ED-4DB2-BD59-A6C34878D82A}">
                    <a16:rowId xmlns:a16="http://schemas.microsoft.com/office/drawing/2014/main" val="1316181384"/>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Field &amp; Cash Crops</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30.91</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35.20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36.78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38.70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41.03</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43.38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46.45</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49.34</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rPr>
                        <a:t>52.53</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55.99</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59.67</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79.82</a:t>
                      </a:r>
                    </a:p>
                  </a:txBody>
                  <a:tcPr marL="9525" marR="9525" marT="9525" marB="0" anchor="ctr"/>
                </a:tc>
                <a:extLst>
                  <a:ext uri="{0D108BD9-81ED-4DB2-BD59-A6C34878D82A}">
                    <a16:rowId xmlns:a16="http://schemas.microsoft.com/office/drawing/2014/main" val="98628055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23.82</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26.77</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28.05</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29.40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31.10</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32.88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35.08</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37.35</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39.59</a:t>
                      </a:r>
                    </a:p>
                  </a:txBody>
                  <a:tcPr marL="9525" marR="9525" marT="9525" marB="0" anchor="ctr"/>
                </a:tc>
                <a:tc>
                  <a:txBody>
                    <a:bodyPr/>
                    <a:lstStyle/>
                    <a:p>
                      <a:pPr algn="ctr" fontAlgn="b"/>
                      <a:r>
                        <a:rPr lang="en-IN" sz="1000" b="0" i="0" u="none" strike="noStrike" dirty="0">
                          <a:solidFill>
                            <a:srgbClr val="000000"/>
                          </a:solidFill>
                          <a:effectLst/>
                          <a:latin typeface="Verdana" panose="020B0604030504040204" pitchFamily="34" charset="0"/>
                          <a:ea typeface="Verdana" panose="020B0604030504040204" pitchFamily="34" charset="0"/>
                        </a:rPr>
                        <a:t>42.06</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44.53</a:t>
                      </a:r>
                    </a:p>
                  </a:txBody>
                  <a:tcPr marL="9525" marR="9525" marT="9525" marB="0" anchor="ctr"/>
                </a:tc>
                <a:tc>
                  <a:txBody>
                    <a:bodyPr/>
                    <a:lstStyle/>
                    <a:p>
                      <a:pPr algn="ctr" fontAlgn="b"/>
                      <a:r>
                        <a:rPr lang="en-IN" sz="1000" b="0" i="0" u="none" strike="noStrike">
                          <a:solidFill>
                            <a:srgbClr val="000000"/>
                          </a:solidFill>
                          <a:effectLst/>
                          <a:latin typeface="Verdana" panose="020B0604030504040204" pitchFamily="34" charset="0"/>
                          <a:ea typeface="Verdana" panose="020B0604030504040204" pitchFamily="34" charset="0"/>
                        </a:rPr>
                        <a:t>58.56</a:t>
                      </a:r>
                    </a:p>
                  </a:txBody>
                  <a:tcPr marL="9525" marR="9525" marT="9525" marB="0" anchor="ctr"/>
                </a:tc>
                <a:extLst>
                  <a:ext uri="{0D108BD9-81ED-4DB2-BD59-A6C34878D82A}">
                    <a16:rowId xmlns:a16="http://schemas.microsoft.com/office/drawing/2014/main" val="1388743580"/>
                  </a:ext>
                </a:extLst>
              </a:tr>
              <a:tr h="445129">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290.01</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335.49</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353.24</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375.26</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400.53</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426.64</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457.28</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489.62</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523.97</a:t>
                      </a:r>
                    </a:p>
                  </a:txBody>
                  <a:tcPr marL="9525" marR="9525" marT="9525" marB="0" anchor="ctr"/>
                </a:tc>
                <a:tc>
                  <a:txBody>
                    <a:bodyPr/>
                    <a:lstStyle/>
                    <a:p>
                      <a:pPr algn="ctr" fontAlgn="b"/>
                      <a:r>
                        <a:rPr lang="en-IN" sz="1000" b="1" i="0" u="none" strike="noStrike" dirty="0">
                          <a:solidFill>
                            <a:srgbClr val="000000"/>
                          </a:solidFill>
                          <a:effectLst/>
                          <a:latin typeface="Verdana" panose="020B0604030504040204" pitchFamily="34" charset="0"/>
                          <a:ea typeface="Verdana" panose="020B0604030504040204" pitchFamily="34" charset="0"/>
                        </a:rPr>
                        <a:t>560.66</a:t>
                      </a:r>
                    </a:p>
                  </a:txBody>
                  <a:tcPr marL="9525" marR="9525" marT="9525" marB="0" anchor="ctr"/>
                </a:tc>
                <a:tc>
                  <a:txBody>
                    <a:bodyPr/>
                    <a:lstStyle/>
                    <a:p>
                      <a:pPr algn="ctr" fontAlgn="b"/>
                      <a:r>
                        <a:rPr lang="en-IN" sz="1000" b="1" i="0" u="none" strike="noStrike" dirty="0">
                          <a:solidFill>
                            <a:srgbClr val="000000"/>
                          </a:solidFill>
                          <a:effectLst/>
                          <a:latin typeface="Verdana" panose="020B0604030504040204" pitchFamily="34" charset="0"/>
                          <a:ea typeface="Verdana" panose="020B0604030504040204" pitchFamily="34" charset="0"/>
                        </a:rPr>
                        <a:t>599.44</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804.69</a:t>
                      </a:r>
                    </a:p>
                  </a:txBody>
                  <a:tcPr marL="9525" marR="9525" marT="9525" marB="0" anchor="ctr"/>
                </a:tc>
                <a:extLst>
                  <a:ext uri="{0D108BD9-81ED-4DB2-BD59-A6C34878D82A}">
                    <a16:rowId xmlns:a16="http://schemas.microsoft.com/office/drawing/2014/main" val="892287102"/>
                  </a:ext>
                </a:extLst>
              </a:tr>
              <a:tr h="445129">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193.34</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220.72</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232.24</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245.27</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260.08</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276.63</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295.02</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315.17</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335.88</a:t>
                      </a:r>
                    </a:p>
                  </a:txBody>
                  <a:tcPr marL="9525" marR="9525" marT="9525" marB="0" anchor="ctr"/>
                </a:tc>
                <a:tc>
                  <a:txBody>
                    <a:bodyPr/>
                    <a:lstStyle/>
                    <a:p>
                      <a:pPr algn="ctr" fontAlgn="b"/>
                      <a:r>
                        <a:rPr lang="en-IN" sz="1000" b="1" i="0" u="none" strike="noStrike">
                          <a:solidFill>
                            <a:srgbClr val="000000"/>
                          </a:solidFill>
                          <a:effectLst/>
                          <a:latin typeface="Verdana" panose="020B0604030504040204" pitchFamily="34" charset="0"/>
                          <a:ea typeface="Verdana" panose="020B0604030504040204" pitchFamily="34" charset="0"/>
                        </a:rPr>
                        <a:t>357.11</a:t>
                      </a:r>
                    </a:p>
                  </a:txBody>
                  <a:tcPr marL="9525" marR="9525" marT="9525" marB="0" anchor="ctr"/>
                </a:tc>
                <a:tc>
                  <a:txBody>
                    <a:bodyPr/>
                    <a:lstStyle/>
                    <a:p>
                      <a:pPr algn="ctr" fontAlgn="b"/>
                      <a:r>
                        <a:rPr lang="en-IN" sz="1000" b="1" i="0" u="none" strike="noStrike" dirty="0">
                          <a:solidFill>
                            <a:srgbClr val="000000"/>
                          </a:solidFill>
                          <a:effectLst/>
                          <a:latin typeface="Verdana" panose="020B0604030504040204" pitchFamily="34" charset="0"/>
                          <a:ea typeface="Verdana" panose="020B0604030504040204" pitchFamily="34" charset="0"/>
                        </a:rPr>
                        <a:t>379.39</a:t>
                      </a:r>
                    </a:p>
                  </a:txBody>
                  <a:tcPr marL="9525" marR="9525" marT="9525" marB="0" anchor="ctr"/>
                </a:tc>
                <a:tc>
                  <a:txBody>
                    <a:bodyPr/>
                    <a:lstStyle/>
                    <a:p>
                      <a:pPr algn="ctr" fontAlgn="b"/>
                      <a:r>
                        <a:rPr lang="en-IN" sz="1000" b="1" i="0" u="none" strike="noStrike" dirty="0">
                          <a:solidFill>
                            <a:srgbClr val="000000"/>
                          </a:solidFill>
                          <a:effectLst/>
                          <a:latin typeface="Verdana" panose="020B0604030504040204" pitchFamily="34" charset="0"/>
                          <a:ea typeface="Verdana" panose="020B0604030504040204" pitchFamily="34" charset="0"/>
                        </a:rPr>
                        <a:t>502.93</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68D879FD-FEB1-4E06-B6C3-6443A592BFAA}"/>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5" name="Slide Number Placeholder 4">
            <a:extLst>
              <a:ext uri="{FF2B5EF4-FFF2-40B4-BE49-F238E27FC236}">
                <a16:creationId xmlns:a16="http://schemas.microsoft.com/office/drawing/2014/main" id="{0F32FE98-D344-2591-3A69-9EA8A71044C0}"/>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63</a:t>
            </a:fld>
            <a:endParaRPr lang="en-IN" dirty="0"/>
          </a:p>
        </p:txBody>
      </p:sp>
    </p:spTree>
    <p:extLst>
      <p:ext uri="{BB962C8B-B14F-4D97-AF65-F5344CB8AC3E}">
        <p14:creationId xmlns:p14="http://schemas.microsoft.com/office/powerpoint/2010/main" val="20073685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18054" y="175418"/>
            <a:ext cx="6239656" cy="494956"/>
          </a:xfrm>
        </p:spPr>
        <p:txBody>
          <a:bodyPr/>
          <a:lstStyle/>
          <a:p>
            <a:pPr algn="l" rtl="0"/>
            <a:r>
              <a:rPr lang="en-US" sz="1600" b="1" dirty="0">
                <a:solidFill>
                  <a:prstClr val="black"/>
                </a:solidFill>
                <a:latin typeface="Arial" panose="020B0604020202020204" pitchFamily="34" charset="0"/>
                <a:cs typeface="Arial" panose="020B0604020202020204" pitchFamily="34" charset="0"/>
              </a:rPr>
              <a:t>India Water Soluble Fertilizer </a:t>
            </a:r>
            <a:r>
              <a:rPr lang="en-IN" sz="1600" b="1" dirty="0">
                <a:solidFill>
                  <a:prstClr val="black"/>
                </a:solidFill>
                <a:latin typeface="Arial" panose="020B0604020202020204" pitchFamily="34" charset="0"/>
                <a:cs typeface="Arial" panose="020B0604020202020204" pitchFamily="34" charset="0"/>
              </a:rPr>
              <a:t>Market Share, By Type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6" y="658135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64</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B9D484A-AEF0-4991-A1E0-55D4E9B555E6}"/>
              </a:ext>
            </a:extLst>
          </p:cNvPr>
          <p:cNvSpPr txBox="1"/>
          <p:nvPr/>
        </p:nvSpPr>
        <p:spPr>
          <a:xfrm>
            <a:off x="7681090" y="6651530"/>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9" name="TextBox 8">
            <a:extLst>
              <a:ext uri="{FF2B5EF4-FFF2-40B4-BE49-F238E27FC236}">
                <a16:creationId xmlns:a16="http://schemas.microsoft.com/office/drawing/2014/main" id="{5C19A972-E00C-4814-AF84-6F39D075B55C}"/>
              </a:ext>
            </a:extLst>
          </p:cNvPr>
          <p:cNvSpPr txBox="1"/>
          <p:nvPr/>
        </p:nvSpPr>
        <p:spPr>
          <a:xfrm>
            <a:off x="464619" y="575039"/>
            <a:ext cx="7938365" cy="209352"/>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3</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Water Soluble Fertilizer Market Share, By Type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0" name="TextBox 9">
            <a:extLst>
              <a:ext uri="{FF2B5EF4-FFF2-40B4-BE49-F238E27FC236}">
                <a16:creationId xmlns:a16="http://schemas.microsoft.com/office/drawing/2014/main" id="{35A9F17D-8494-4CF1-B89A-3953A9B4130D}"/>
              </a:ext>
            </a:extLst>
          </p:cNvPr>
          <p:cNvSpPr txBox="1"/>
          <p:nvPr/>
        </p:nvSpPr>
        <p:spPr>
          <a:xfrm>
            <a:off x="7495037" y="7503388"/>
            <a:ext cx="1474562"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1" name="Chart 10">
            <a:extLst>
              <a:ext uri="{FF2B5EF4-FFF2-40B4-BE49-F238E27FC236}">
                <a16:creationId xmlns:a16="http://schemas.microsoft.com/office/drawing/2014/main" id="{B910EC35-88BA-4E76-8478-4860DA513D35}"/>
              </a:ext>
            </a:extLst>
          </p:cNvPr>
          <p:cNvGraphicFramePr/>
          <p:nvPr>
            <p:extLst>
              <p:ext uri="{D42A27DB-BD31-4B8C-83A1-F6EECF244321}">
                <p14:modId xmlns:p14="http://schemas.microsoft.com/office/powerpoint/2010/main" val="4173937872"/>
              </p:ext>
            </p:extLst>
          </p:nvPr>
        </p:nvGraphicFramePr>
        <p:xfrm>
          <a:off x="-195504" y="422896"/>
          <a:ext cx="9258610" cy="376995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01999B21-BDC8-4F2E-B4D5-C312FA599DDE}"/>
              </a:ext>
            </a:extLst>
          </p:cNvPr>
          <p:cNvGraphicFramePr/>
          <p:nvPr>
            <p:extLst>
              <p:ext uri="{D42A27DB-BD31-4B8C-83A1-F6EECF244321}">
                <p14:modId xmlns:p14="http://schemas.microsoft.com/office/powerpoint/2010/main" val="3637913653"/>
              </p:ext>
            </p:extLst>
          </p:nvPr>
        </p:nvGraphicFramePr>
        <p:xfrm>
          <a:off x="182981" y="4343400"/>
          <a:ext cx="8625186" cy="2303443"/>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a:extLst>
              <a:ext uri="{FF2B5EF4-FFF2-40B4-BE49-F238E27FC236}">
                <a16:creationId xmlns:a16="http://schemas.microsoft.com/office/drawing/2014/main" id="{8878072D-2A0F-4CC1-A587-28F08326FA29}"/>
              </a:ext>
            </a:extLst>
          </p:cNvPr>
          <p:cNvSpPr txBox="1"/>
          <p:nvPr/>
        </p:nvSpPr>
        <p:spPr>
          <a:xfrm>
            <a:off x="445879" y="3990223"/>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4</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Water Soluble Fertilizer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7" name="TextBox 16">
            <a:extLst>
              <a:ext uri="{FF2B5EF4-FFF2-40B4-BE49-F238E27FC236}">
                <a16:creationId xmlns:a16="http://schemas.microsoft.com/office/drawing/2014/main" id="{645C79BA-40CA-4D84-888C-68027FCBC3FC}"/>
              </a:ext>
            </a:extLst>
          </p:cNvPr>
          <p:cNvSpPr txBox="1"/>
          <p:nvPr/>
        </p:nvSpPr>
        <p:spPr>
          <a:xfrm>
            <a:off x="7681089" y="378782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 name="Footer Placeholder 1">
            <a:extLst>
              <a:ext uri="{FF2B5EF4-FFF2-40B4-BE49-F238E27FC236}">
                <a16:creationId xmlns:a16="http://schemas.microsoft.com/office/drawing/2014/main" id="{28C3F37A-1167-4C2D-A6D4-07508C8EB7E0}"/>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4" name="Slide Number Placeholder 3">
            <a:extLst>
              <a:ext uri="{FF2B5EF4-FFF2-40B4-BE49-F238E27FC236}">
                <a16:creationId xmlns:a16="http://schemas.microsoft.com/office/drawing/2014/main" id="{6888C8FD-FB53-3D03-96BB-C9B83BA1AA92}"/>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64</a:t>
            </a:fld>
            <a:endParaRPr lang="en-IN" dirty="0"/>
          </a:p>
        </p:txBody>
      </p:sp>
    </p:spTree>
    <p:extLst>
      <p:ext uri="{BB962C8B-B14F-4D97-AF65-F5344CB8AC3E}">
        <p14:creationId xmlns:p14="http://schemas.microsoft.com/office/powerpoint/2010/main" val="1530274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38578" y="183405"/>
            <a:ext cx="7862888" cy="246221"/>
          </a:xfrm>
        </p:spPr>
        <p:txBody>
          <a:bodyPr wrap="square" lIns="0" tIns="0" rIns="0" bIns="0">
            <a:spAutoFit/>
          </a:bodyPr>
          <a:lstStyle/>
          <a:p>
            <a:pPr algn="l" rtl="0"/>
            <a:r>
              <a:rPr lang="en-US" sz="1600" b="1" dirty="0">
                <a:solidFill>
                  <a:prstClr val="black"/>
                </a:solidFill>
                <a:latin typeface="Arial" panose="020B0604020202020204" pitchFamily="34" charset="0"/>
                <a:cs typeface="Arial" panose="020B0604020202020204" pitchFamily="34" charset="0"/>
              </a:rPr>
              <a:t>India Water Soluble Fertilizer </a:t>
            </a:r>
            <a:r>
              <a:rPr lang="en-IN" sz="1600" b="1" dirty="0">
                <a:solidFill>
                  <a:prstClr val="black"/>
                </a:solidFill>
                <a:latin typeface="Arial" panose="020B0604020202020204" pitchFamily="34" charset="0"/>
                <a:cs typeface="Arial" panose="020B0604020202020204" pitchFamily="34" charset="0"/>
              </a:rPr>
              <a:t>Market Share, By Region</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6" y="658135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65</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71543F2-FBEB-4D11-9837-191AD1F4C983}"/>
              </a:ext>
            </a:extLst>
          </p:cNvPr>
          <p:cNvSpPr txBox="1"/>
          <p:nvPr/>
        </p:nvSpPr>
        <p:spPr>
          <a:xfrm>
            <a:off x="31230" y="656408"/>
            <a:ext cx="9296400" cy="403877"/>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3: India Water Soluble Fertilizer Market Share, By </a:t>
            </a: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Region</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 2017-2035F</a:t>
            </a:r>
          </a:p>
        </p:txBody>
      </p:sp>
      <p:graphicFrame>
        <p:nvGraphicFramePr>
          <p:cNvPr id="15" name="Table 14">
            <a:extLst>
              <a:ext uri="{FF2B5EF4-FFF2-40B4-BE49-F238E27FC236}">
                <a16:creationId xmlns:a16="http://schemas.microsoft.com/office/drawing/2014/main" id="{524CF2D2-7B50-461E-9F4A-0F9BCE6C23E6}"/>
              </a:ext>
            </a:extLst>
          </p:cNvPr>
          <p:cNvGraphicFramePr>
            <a:graphicFrameLocks noGrp="1"/>
          </p:cNvGraphicFramePr>
          <p:nvPr/>
        </p:nvGraphicFramePr>
        <p:xfrm>
          <a:off x="132586" y="1285449"/>
          <a:ext cx="8794523" cy="4896419"/>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45129">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45129">
                <a:tc rowSpan="2">
                  <a:txBody>
                    <a:bodyPr/>
                    <a:lstStyle/>
                    <a:p>
                      <a:pPr algn="ctr" fontAlgn="ctr"/>
                      <a:r>
                        <a:rPr lang="en-IN" sz="1100" b="0" i="0" u="none" strike="noStrike" dirty="0">
                          <a:solidFill>
                            <a:srgbClr val="000000"/>
                          </a:solidFill>
                          <a:effectLst/>
                          <a:latin typeface="Calibri" panose="020F0502020204030204" pitchFamily="34" charset="0"/>
                        </a:rPr>
                        <a:t>West </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dirty="0">
                          <a:solidFill>
                            <a:srgbClr val="000000"/>
                          </a:solidFill>
                          <a:effectLst/>
                          <a:latin typeface="Verdana" panose="020B0604030504040204" pitchFamily="34" charset="0"/>
                          <a:ea typeface="Verdana" panose="020B0604030504040204" pitchFamily="34" charset="0"/>
                        </a:rPr>
                        <a:t>140.57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162.82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171.46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182.23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194.66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207.26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222.10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237.91</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254.81</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272.48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291.57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391.72</a:t>
                      </a:r>
                    </a:p>
                  </a:txBody>
                  <a:tcPr marL="9525" marR="9525" marT="9525" marB="0" anchor="ctr"/>
                </a:tc>
                <a:extLst>
                  <a:ext uri="{0D108BD9-81ED-4DB2-BD59-A6C34878D82A}">
                    <a16:rowId xmlns:a16="http://schemas.microsoft.com/office/drawing/2014/main" val="2833964604"/>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105.33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120.38</a:t>
                      </a:r>
                    </a:p>
                  </a:txBody>
                  <a:tcPr marL="9525" marR="9525" marT="9525" marB="0" anchor="ctr"/>
                </a:tc>
                <a:tc>
                  <a:txBody>
                    <a:bodyPr/>
                    <a:lstStyle/>
                    <a:p>
                      <a:pPr algn="ctr" fontAlgn="b"/>
                      <a:r>
                        <a:rPr lang="en-IN" sz="900" b="0" i="0" u="none" strike="noStrike" dirty="0">
                          <a:solidFill>
                            <a:srgbClr val="000000"/>
                          </a:solidFill>
                          <a:effectLst/>
                          <a:latin typeface="Verdana" panose="020B0604030504040204" pitchFamily="34" charset="0"/>
                          <a:ea typeface="Verdana" panose="020B0604030504040204" pitchFamily="34" charset="0"/>
                        </a:rPr>
                        <a:t>126.69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133.84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142.03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151.01</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161.02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172.08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183.52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195.02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207.34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275.05</a:t>
                      </a:r>
                    </a:p>
                  </a:txBody>
                  <a:tcPr marL="9525" marR="9525" marT="9525" marB="0" anchor="ctr"/>
                </a:tc>
                <a:extLst>
                  <a:ext uri="{0D108BD9-81ED-4DB2-BD59-A6C34878D82A}">
                    <a16:rowId xmlns:a16="http://schemas.microsoft.com/office/drawing/2014/main" val="1372216856"/>
                  </a:ext>
                </a:extLst>
              </a:tr>
              <a:tr h="445129">
                <a:tc rowSpan="2">
                  <a:txBody>
                    <a:bodyPr/>
                    <a:lstStyle/>
                    <a:p>
                      <a:pPr algn="ctr" fontAlgn="ctr"/>
                      <a:r>
                        <a:rPr lang="en-IN" sz="1100" b="0" i="0" u="none" strike="noStrike">
                          <a:solidFill>
                            <a:srgbClr val="000000"/>
                          </a:solidFill>
                          <a:effectLst/>
                          <a:latin typeface="Calibri" panose="020F0502020204030204" pitchFamily="34" charset="0"/>
                        </a:rPr>
                        <a:t>South</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100.60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116.52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122.75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130.55</a:t>
                      </a:r>
                    </a:p>
                  </a:txBody>
                  <a:tcPr marL="9525" marR="9525" marT="9525" marB="0" anchor="ctr"/>
                </a:tc>
                <a:tc>
                  <a:txBody>
                    <a:bodyPr/>
                    <a:lstStyle/>
                    <a:p>
                      <a:pPr algn="ctr" fontAlgn="b"/>
                      <a:r>
                        <a:rPr lang="en-IN" sz="900" b="0" i="0" u="none" strike="noStrike" dirty="0">
                          <a:solidFill>
                            <a:srgbClr val="000000"/>
                          </a:solidFill>
                          <a:effectLst/>
                          <a:latin typeface="Verdana" panose="020B0604030504040204" pitchFamily="34" charset="0"/>
                          <a:ea typeface="Verdana" panose="020B0604030504040204" pitchFamily="34" charset="0"/>
                        </a:rPr>
                        <a:t>139.42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148.47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159.32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170.53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182.66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195.50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209.20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281.32</a:t>
                      </a:r>
                    </a:p>
                  </a:txBody>
                  <a:tcPr marL="9525" marR="9525" marT="9525" marB="0" anchor="ctr"/>
                </a:tc>
                <a:extLst>
                  <a:ext uri="{0D108BD9-81ED-4DB2-BD59-A6C34878D82A}">
                    <a16:rowId xmlns:a16="http://schemas.microsoft.com/office/drawing/2014/main" val="2259304797"/>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56.44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64.52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67.93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71.84</a:t>
                      </a:r>
                    </a:p>
                  </a:txBody>
                  <a:tcPr marL="9525" marR="9525" marT="9525" marB="0" anchor="ctr"/>
                </a:tc>
                <a:tc>
                  <a:txBody>
                    <a:bodyPr/>
                    <a:lstStyle/>
                    <a:p>
                      <a:pPr algn="ctr" fontAlgn="b"/>
                      <a:r>
                        <a:rPr lang="en-IN" sz="900" b="0" i="0" u="none" strike="noStrike" dirty="0">
                          <a:solidFill>
                            <a:srgbClr val="000000"/>
                          </a:solidFill>
                          <a:effectLst/>
                          <a:latin typeface="Verdana" panose="020B0604030504040204" pitchFamily="34" charset="0"/>
                          <a:ea typeface="Verdana" panose="020B0604030504040204" pitchFamily="34" charset="0"/>
                        </a:rPr>
                        <a:t>76.23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81.05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86.56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92.44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98.61</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104.88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111.54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148.16</a:t>
                      </a:r>
                    </a:p>
                  </a:txBody>
                  <a:tcPr marL="9525" marR="9525" marT="9525" marB="0" anchor="ctr"/>
                </a:tc>
                <a:extLst>
                  <a:ext uri="{0D108BD9-81ED-4DB2-BD59-A6C34878D82A}">
                    <a16:rowId xmlns:a16="http://schemas.microsoft.com/office/drawing/2014/main" val="3399116827"/>
                  </a:ext>
                </a:extLst>
              </a:tr>
              <a:tr h="445129">
                <a:tc rowSpan="2">
                  <a:txBody>
                    <a:bodyPr/>
                    <a:lstStyle/>
                    <a:p>
                      <a:pPr algn="ctr" fontAlgn="ctr"/>
                      <a:r>
                        <a:rPr lang="en-IN" sz="1100" b="0" i="0" u="none" strike="noStrike">
                          <a:solidFill>
                            <a:srgbClr val="000000"/>
                          </a:solidFill>
                          <a:effectLst/>
                          <a:latin typeface="Calibri" panose="020F0502020204030204" pitchFamily="34" charset="0"/>
                        </a:rPr>
                        <a:t>North</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31.79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36.77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38.75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41.20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44.06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46.97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50.39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53.91</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57.79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61.95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66.06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88.19</a:t>
                      </a:r>
                    </a:p>
                  </a:txBody>
                  <a:tcPr marL="9525" marR="9525" marT="9525" marB="0" anchor="ctr"/>
                </a:tc>
                <a:extLst>
                  <a:ext uri="{0D108BD9-81ED-4DB2-BD59-A6C34878D82A}">
                    <a16:rowId xmlns:a16="http://schemas.microsoft.com/office/drawing/2014/main" val="111060259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18.79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21.45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22.48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23.79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25.25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26.89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28.62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30.67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32.75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34.85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37.07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49.69</a:t>
                      </a:r>
                    </a:p>
                  </a:txBody>
                  <a:tcPr marL="9525" marR="9525" marT="9525" marB="0" anchor="ctr"/>
                </a:tc>
                <a:extLst>
                  <a:ext uri="{0D108BD9-81ED-4DB2-BD59-A6C34878D82A}">
                    <a16:rowId xmlns:a16="http://schemas.microsoft.com/office/drawing/2014/main" val="1316181384"/>
                  </a:ext>
                </a:extLst>
              </a:tr>
              <a:tr h="445129">
                <a:tc rowSpan="2">
                  <a:txBody>
                    <a:bodyPr/>
                    <a:lstStyle/>
                    <a:p>
                      <a:pPr algn="ctr" fontAlgn="ctr"/>
                      <a:r>
                        <a:rPr lang="en-IN" sz="1100" b="0" i="0" u="none" strike="noStrike" dirty="0">
                          <a:solidFill>
                            <a:srgbClr val="000000"/>
                          </a:solidFill>
                          <a:effectLst/>
                          <a:latin typeface="Calibri" panose="020F0502020204030204" pitchFamily="34" charset="0"/>
                        </a:rPr>
                        <a:t>East</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17.05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19.39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20.28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21.28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22.39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23.93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25.47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27.27</a:t>
                      </a:r>
                    </a:p>
                  </a:txBody>
                  <a:tcPr marL="9525" marR="9525" marT="9525" marB="0" anchor="ctr"/>
                </a:tc>
                <a:tc>
                  <a:txBody>
                    <a:bodyPr/>
                    <a:lstStyle/>
                    <a:p>
                      <a:pPr algn="ctr" fontAlgn="b"/>
                      <a:r>
                        <a:rPr lang="en-IN" sz="900" b="0" i="0" u="none" strike="noStrike" dirty="0">
                          <a:solidFill>
                            <a:srgbClr val="000000"/>
                          </a:solidFill>
                          <a:effectLst/>
                          <a:latin typeface="Verdana" panose="020B0604030504040204" pitchFamily="34" charset="0"/>
                          <a:ea typeface="Verdana" panose="020B0604030504040204" pitchFamily="34" charset="0"/>
                        </a:rPr>
                        <a:t>28.71</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30.72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32.61</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43.45</a:t>
                      </a:r>
                    </a:p>
                  </a:txBody>
                  <a:tcPr marL="9525" marR="9525" marT="9525" marB="0" anchor="ctr"/>
                </a:tc>
                <a:extLst>
                  <a:ext uri="{0D108BD9-81ED-4DB2-BD59-A6C34878D82A}">
                    <a16:rowId xmlns:a16="http://schemas.microsoft.com/office/drawing/2014/main" val="98628055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12.78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14.37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15.14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15.80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16.57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17.68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18.82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19.98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20.99</a:t>
                      </a:r>
                    </a:p>
                  </a:txBody>
                  <a:tcPr marL="9525" marR="9525" marT="9525" marB="0" anchor="ctr"/>
                </a:tc>
                <a:tc>
                  <a:txBody>
                    <a:bodyPr/>
                    <a:lstStyle/>
                    <a:p>
                      <a:pPr algn="ctr" fontAlgn="b"/>
                      <a:r>
                        <a:rPr lang="en-IN" sz="900" b="0" i="0" u="none" strike="noStrike" dirty="0">
                          <a:solidFill>
                            <a:srgbClr val="000000"/>
                          </a:solidFill>
                          <a:effectLst/>
                          <a:latin typeface="Verdana" panose="020B0604030504040204" pitchFamily="34" charset="0"/>
                          <a:ea typeface="Verdana" panose="020B0604030504040204" pitchFamily="34" charset="0"/>
                        </a:rPr>
                        <a:t>22.35</a:t>
                      </a:r>
                    </a:p>
                  </a:txBody>
                  <a:tcPr marL="9525" marR="9525" marT="9525" marB="0" anchor="ctr"/>
                </a:tc>
                <a:tc>
                  <a:txBody>
                    <a:bodyPr/>
                    <a:lstStyle/>
                    <a:p>
                      <a:pPr algn="ctr" fontAlgn="b"/>
                      <a:r>
                        <a:rPr lang="en-IN" sz="900" b="0" i="0" u="none" strike="noStrike" dirty="0">
                          <a:solidFill>
                            <a:srgbClr val="000000"/>
                          </a:solidFill>
                          <a:effectLst/>
                          <a:latin typeface="Verdana" panose="020B0604030504040204" pitchFamily="34" charset="0"/>
                          <a:ea typeface="Verdana" panose="020B0604030504040204" pitchFamily="34" charset="0"/>
                        </a:rPr>
                        <a:t>23.45</a:t>
                      </a:r>
                    </a:p>
                  </a:txBody>
                  <a:tcPr marL="9525" marR="9525" marT="9525" marB="0" anchor="ctr"/>
                </a:tc>
                <a:tc>
                  <a:txBody>
                    <a:bodyPr/>
                    <a:lstStyle/>
                    <a:p>
                      <a:pPr algn="ctr" fontAlgn="b"/>
                      <a:r>
                        <a:rPr lang="en-IN" sz="900" b="0" i="0" u="none" strike="noStrike" dirty="0">
                          <a:solidFill>
                            <a:srgbClr val="000000"/>
                          </a:solidFill>
                          <a:effectLst/>
                          <a:latin typeface="Verdana" panose="020B0604030504040204" pitchFamily="34" charset="0"/>
                          <a:ea typeface="Verdana" panose="020B0604030504040204" pitchFamily="34" charset="0"/>
                        </a:rPr>
                        <a:t>30.03</a:t>
                      </a:r>
                    </a:p>
                  </a:txBody>
                  <a:tcPr marL="9525" marR="9525" marT="9525" marB="0" anchor="ctr"/>
                </a:tc>
                <a:extLst>
                  <a:ext uri="{0D108BD9-81ED-4DB2-BD59-A6C34878D82A}">
                    <a16:rowId xmlns:a16="http://schemas.microsoft.com/office/drawing/2014/main" val="1388743580"/>
                  </a:ext>
                </a:extLst>
              </a:tr>
              <a:tr h="445129">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1" i="0" u="none" strike="noStrike" dirty="0">
                          <a:solidFill>
                            <a:srgbClr val="000000"/>
                          </a:solidFill>
                          <a:effectLst/>
                          <a:latin typeface="Verdana" panose="020B0604030504040204" pitchFamily="34" charset="0"/>
                          <a:ea typeface="Verdana" panose="020B0604030504040204" pitchFamily="34" charset="0"/>
                        </a:rPr>
                        <a:t>290.01</a:t>
                      </a:r>
                    </a:p>
                  </a:txBody>
                  <a:tcPr marL="9525" marR="9525" marT="9525" marB="0" anchor="ctr"/>
                </a:tc>
                <a:tc>
                  <a:txBody>
                    <a:bodyPr/>
                    <a:lstStyle/>
                    <a:p>
                      <a:pPr algn="ctr" fontAlgn="b"/>
                      <a:r>
                        <a:rPr lang="en-IN" sz="900" b="1" i="0" u="none" strike="noStrike" dirty="0">
                          <a:solidFill>
                            <a:srgbClr val="000000"/>
                          </a:solidFill>
                          <a:effectLst/>
                          <a:latin typeface="Verdana" panose="020B0604030504040204" pitchFamily="34" charset="0"/>
                          <a:ea typeface="Verdana" panose="020B0604030504040204" pitchFamily="34" charset="0"/>
                        </a:rPr>
                        <a:t>335.49</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353.24</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375.26</a:t>
                      </a:r>
                    </a:p>
                  </a:txBody>
                  <a:tcPr marL="9525" marR="9525" marT="9525" marB="0" anchor="ctr"/>
                </a:tc>
                <a:tc>
                  <a:txBody>
                    <a:bodyPr/>
                    <a:lstStyle/>
                    <a:p>
                      <a:pPr algn="ctr" fontAlgn="b"/>
                      <a:r>
                        <a:rPr lang="en-IN" sz="900" b="1" i="0" u="none" strike="noStrike" dirty="0">
                          <a:solidFill>
                            <a:srgbClr val="000000"/>
                          </a:solidFill>
                          <a:effectLst/>
                          <a:latin typeface="Verdana" panose="020B0604030504040204" pitchFamily="34" charset="0"/>
                          <a:ea typeface="Verdana" panose="020B0604030504040204" pitchFamily="34" charset="0"/>
                        </a:rPr>
                        <a:t>400.53</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426.64</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457.28</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489.62</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523.97</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560.66</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599.44</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804.69</a:t>
                      </a:r>
                    </a:p>
                  </a:txBody>
                  <a:tcPr marL="9525" marR="9525" marT="9525" marB="0" anchor="ctr"/>
                </a:tc>
                <a:extLst>
                  <a:ext uri="{0D108BD9-81ED-4DB2-BD59-A6C34878D82A}">
                    <a16:rowId xmlns:a16="http://schemas.microsoft.com/office/drawing/2014/main" val="892287102"/>
                  </a:ext>
                </a:extLst>
              </a:tr>
              <a:tr h="445129">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193.34</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220.72</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232.24</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245.27</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260.08</a:t>
                      </a:r>
                    </a:p>
                  </a:txBody>
                  <a:tcPr marL="9525" marR="9525" marT="9525" marB="0" anchor="ctr"/>
                </a:tc>
                <a:tc>
                  <a:txBody>
                    <a:bodyPr/>
                    <a:lstStyle/>
                    <a:p>
                      <a:pPr algn="ctr" fontAlgn="b"/>
                      <a:r>
                        <a:rPr lang="en-IN" sz="900" b="1" i="0" u="none" strike="noStrike" dirty="0">
                          <a:solidFill>
                            <a:srgbClr val="000000"/>
                          </a:solidFill>
                          <a:effectLst/>
                          <a:latin typeface="Verdana" panose="020B0604030504040204" pitchFamily="34" charset="0"/>
                          <a:ea typeface="Verdana" panose="020B0604030504040204" pitchFamily="34" charset="0"/>
                        </a:rPr>
                        <a:t>276.63</a:t>
                      </a:r>
                    </a:p>
                  </a:txBody>
                  <a:tcPr marL="9525" marR="9525" marT="9525" marB="0" anchor="ctr"/>
                </a:tc>
                <a:tc>
                  <a:txBody>
                    <a:bodyPr/>
                    <a:lstStyle/>
                    <a:p>
                      <a:pPr algn="ctr" fontAlgn="b"/>
                      <a:r>
                        <a:rPr lang="en-IN" sz="900" b="1" i="0" u="none" strike="noStrike" dirty="0">
                          <a:solidFill>
                            <a:srgbClr val="000000"/>
                          </a:solidFill>
                          <a:effectLst/>
                          <a:latin typeface="Verdana" panose="020B0604030504040204" pitchFamily="34" charset="0"/>
                          <a:ea typeface="Verdana" panose="020B0604030504040204" pitchFamily="34" charset="0"/>
                        </a:rPr>
                        <a:t>295.02</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315.17</a:t>
                      </a:r>
                    </a:p>
                  </a:txBody>
                  <a:tcPr marL="9525" marR="9525" marT="9525" marB="0" anchor="ctr"/>
                </a:tc>
                <a:tc>
                  <a:txBody>
                    <a:bodyPr/>
                    <a:lstStyle/>
                    <a:p>
                      <a:pPr algn="ctr" fontAlgn="b"/>
                      <a:r>
                        <a:rPr lang="en-IN" sz="900" b="1" i="0" u="none" strike="noStrike" dirty="0">
                          <a:solidFill>
                            <a:srgbClr val="000000"/>
                          </a:solidFill>
                          <a:effectLst/>
                          <a:latin typeface="Verdana" panose="020B0604030504040204" pitchFamily="34" charset="0"/>
                          <a:ea typeface="Verdana" panose="020B0604030504040204" pitchFamily="34" charset="0"/>
                        </a:rPr>
                        <a:t>335.88</a:t>
                      </a:r>
                    </a:p>
                  </a:txBody>
                  <a:tcPr marL="9525" marR="9525" marT="9525" marB="0" anchor="ctr"/>
                </a:tc>
                <a:tc>
                  <a:txBody>
                    <a:bodyPr/>
                    <a:lstStyle/>
                    <a:p>
                      <a:pPr algn="ctr" fontAlgn="b"/>
                      <a:r>
                        <a:rPr lang="en-IN" sz="900" b="1" i="0" u="none" strike="noStrike" dirty="0">
                          <a:solidFill>
                            <a:srgbClr val="000000"/>
                          </a:solidFill>
                          <a:effectLst/>
                          <a:latin typeface="Verdana" panose="020B0604030504040204" pitchFamily="34" charset="0"/>
                          <a:ea typeface="Verdana" panose="020B0604030504040204" pitchFamily="34" charset="0"/>
                        </a:rPr>
                        <a:t>357.11</a:t>
                      </a:r>
                    </a:p>
                  </a:txBody>
                  <a:tcPr marL="9525" marR="9525" marT="9525" marB="0" anchor="ctr"/>
                </a:tc>
                <a:tc>
                  <a:txBody>
                    <a:bodyPr/>
                    <a:lstStyle/>
                    <a:p>
                      <a:pPr algn="ctr" fontAlgn="b"/>
                      <a:r>
                        <a:rPr lang="en-IN" sz="900" b="1" i="0" u="none" strike="noStrike" dirty="0">
                          <a:solidFill>
                            <a:srgbClr val="000000"/>
                          </a:solidFill>
                          <a:effectLst/>
                          <a:latin typeface="Verdana" panose="020B0604030504040204" pitchFamily="34" charset="0"/>
                          <a:ea typeface="Verdana" panose="020B0604030504040204" pitchFamily="34" charset="0"/>
                        </a:rPr>
                        <a:t>379.39</a:t>
                      </a:r>
                    </a:p>
                  </a:txBody>
                  <a:tcPr marL="9525" marR="9525" marT="9525" marB="0" anchor="ctr"/>
                </a:tc>
                <a:tc>
                  <a:txBody>
                    <a:bodyPr/>
                    <a:lstStyle/>
                    <a:p>
                      <a:pPr algn="ctr" fontAlgn="b"/>
                      <a:r>
                        <a:rPr lang="en-IN" sz="900" b="1" i="0" u="none" strike="noStrike" dirty="0">
                          <a:solidFill>
                            <a:srgbClr val="000000"/>
                          </a:solidFill>
                          <a:effectLst/>
                          <a:latin typeface="Verdana" panose="020B0604030504040204" pitchFamily="34" charset="0"/>
                          <a:ea typeface="Verdana" panose="020B0604030504040204" pitchFamily="34" charset="0"/>
                        </a:rPr>
                        <a:t>502.93</a:t>
                      </a:r>
                    </a:p>
                  </a:txBody>
                  <a:tcPr marL="9525" marR="9525" marT="9525" marB="0" anchor="ctr"/>
                </a:tc>
                <a:extLst>
                  <a:ext uri="{0D108BD9-81ED-4DB2-BD59-A6C34878D82A}">
                    <a16:rowId xmlns:a16="http://schemas.microsoft.com/office/drawing/2014/main" val="1430352171"/>
                  </a:ext>
                </a:extLst>
              </a:tr>
            </a:tbl>
          </a:graphicData>
        </a:graphic>
      </p:graphicFrame>
      <p:sp>
        <p:nvSpPr>
          <p:cNvPr id="16" name="TextBox 15">
            <a:extLst>
              <a:ext uri="{FF2B5EF4-FFF2-40B4-BE49-F238E27FC236}">
                <a16:creationId xmlns:a16="http://schemas.microsoft.com/office/drawing/2014/main" id="{BA0A4A18-35BD-457C-95C5-D7108387B0FD}"/>
              </a:ext>
            </a:extLst>
          </p:cNvPr>
          <p:cNvSpPr txBox="1"/>
          <p:nvPr/>
        </p:nvSpPr>
        <p:spPr>
          <a:xfrm>
            <a:off x="7483320" y="6228319"/>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 name="Footer Placeholder 1">
            <a:extLst>
              <a:ext uri="{FF2B5EF4-FFF2-40B4-BE49-F238E27FC236}">
                <a16:creationId xmlns:a16="http://schemas.microsoft.com/office/drawing/2014/main" id="{0ACE54B3-6506-4915-8FEE-CBA0EF97615A}"/>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5" name="Slide Number Placeholder 4">
            <a:extLst>
              <a:ext uri="{FF2B5EF4-FFF2-40B4-BE49-F238E27FC236}">
                <a16:creationId xmlns:a16="http://schemas.microsoft.com/office/drawing/2014/main" id="{85871D55-5E7F-5335-C395-CA812D9FB539}"/>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65</a:t>
            </a:fld>
            <a:endParaRPr lang="en-IN" dirty="0"/>
          </a:p>
        </p:txBody>
      </p:sp>
    </p:spTree>
    <p:extLst>
      <p:ext uri="{BB962C8B-B14F-4D97-AF65-F5344CB8AC3E}">
        <p14:creationId xmlns:p14="http://schemas.microsoft.com/office/powerpoint/2010/main" val="142762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81000" y="152400"/>
            <a:ext cx="5791200" cy="246221"/>
          </a:xfrm>
        </p:spPr>
        <p:txBody>
          <a:bodyPr wrap="square" lIns="0" tIns="0" rIns="0" bIns="0">
            <a:spAutoFit/>
          </a:bodyPr>
          <a:lstStyle/>
          <a:p>
            <a:pPr algn="l" rtl="0"/>
            <a:r>
              <a:rPr lang="en-US" sz="1600" b="1" dirty="0">
                <a:solidFill>
                  <a:prstClr val="black"/>
                </a:solidFill>
                <a:latin typeface="Arial" panose="020B0604020202020204" pitchFamily="34" charset="0"/>
                <a:cs typeface="Arial" panose="020B0604020202020204" pitchFamily="34" charset="0"/>
              </a:rPr>
              <a:t>India Water Soluble Fertilizer </a:t>
            </a:r>
            <a:r>
              <a:rPr lang="en-IN" sz="1600" b="1" dirty="0">
                <a:solidFill>
                  <a:prstClr val="black"/>
                </a:solidFill>
                <a:latin typeface="Arial" panose="020B0604020202020204" pitchFamily="34" charset="0"/>
                <a:cs typeface="Arial" panose="020B0604020202020204" pitchFamily="34" charset="0"/>
              </a:rPr>
              <a:t>Market Share, By Region</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6" y="658135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66</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B9D484A-AEF0-4991-A1E0-55D4E9B555E6}"/>
              </a:ext>
            </a:extLst>
          </p:cNvPr>
          <p:cNvSpPr txBox="1"/>
          <p:nvPr/>
        </p:nvSpPr>
        <p:spPr>
          <a:xfrm>
            <a:off x="7753014" y="638130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9" name="Chart 8">
            <a:extLst>
              <a:ext uri="{FF2B5EF4-FFF2-40B4-BE49-F238E27FC236}">
                <a16:creationId xmlns:a16="http://schemas.microsoft.com/office/drawing/2014/main" id="{D156EED2-BC1F-43C1-B761-34A4EF6E354B}"/>
              </a:ext>
            </a:extLst>
          </p:cNvPr>
          <p:cNvGraphicFramePr/>
          <p:nvPr>
            <p:extLst>
              <p:ext uri="{D42A27DB-BD31-4B8C-83A1-F6EECF244321}">
                <p14:modId xmlns:p14="http://schemas.microsoft.com/office/powerpoint/2010/main" val="628707202"/>
              </p:ext>
            </p:extLst>
          </p:nvPr>
        </p:nvGraphicFramePr>
        <p:xfrm>
          <a:off x="171528" y="582524"/>
          <a:ext cx="8953351" cy="5709218"/>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D4901BBE-BCE5-4643-AAF1-7BC44FEB5572}"/>
              </a:ext>
            </a:extLst>
          </p:cNvPr>
          <p:cNvSpPr txBox="1"/>
          <p:nvPr/>
        </p:nvSpPr>
        <p:spPr>
          <a:xfrm>
            <a:off x="381000" y="601351"/>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5: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Water Soluble Fertilizer Market Share, By Region</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1" name="TextBox 10">
            <a:extLst>
              <a:ext uri="{FF2B5EF4-FFF2-40B4-BE49-F238E27FC236}">
                <a16:creationId xmlns:a16="http://schemas.microsoft.com/office/drawing/2014/main" id="{8B918718-49B4-460F-91A9-22BE0BBCCD10}"/>
              </a:ext>
            </a:extLst>
          </p:cNvPr>
          <p:cNvSpPr txBox="1"/>
          <p:nvPr/>
        </p:nvSpPr>
        <p:spPr>
          <a:xfrm>
            <a:off x="7271032" y="7412446"/>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2" name="Footer Placeholder 1">
            <a:extLst>
              <a:ext uri="{FF2B5EF4-FFF2-40B4-BE49-F238E27FC236}">
                <a16:creationId xmlns:a16="http://schemas.microsoft.com/office/drawing/2014/main" id="{7EAA577D-0C1B-4DFD-8F1B-A8ECC2774E45}"/>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4" name="Slide Number Placeholder 3">
            <a:extLst>
              <a:ext uri="{FF2B5EF4-FFF2-40B4-BE49-F238E27FC236}">
                <a16:creationId xmlns:a16="http://schemas.microsoft.com/office/drawing/2014/main" id="{EE1EF2E0-BC1E-08E5-AEDE-67D70F5783DC}"/>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66</a:t>
            </a:fld>
            <a:endParaRPr lang="en-IN" dirty="0"/>
          </a:p>
        </p:txBody>
      </p:sp>
    </p:spTree>
    <p:extLst>
      <p:ext uri="{BB962C8B-B14F-4D97-AF65-F5344CB8AC3E}">
        <p14:creationId xmlns:p14="http://schemas.microsoft.com/office/powerpoint/2010/main" val="13583967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B9B4C6D-3FC9-4217-8C16-13B28270BB4F}"/>
              </a:ext>
            </a:extLst>
          </p:cNvPr>
          <p:cNvSpPr txBox="1"/>
          <p:nvPr/>
        </p:nvSpPr>
        <p:spPr>
          <a:xfrm>
            <a:off x="241823" y="607141"/>
            <a:ext cx="8660354" cy="302006"/>
          </a:xfrm>
          <a:prstGeom prst="rect">
            <a:avLst/>
          </a:prstGeom>
          <a:noFill/>
        </p:spPr>
        <p:txBody>
          <a:bodyPr wrap="square" rtlCol="0">
            <a:spAutoFit/>
          </a:bodyPr>
          <a:lstStyle/>
          <a:p>
            <a:pPr lvl="0">
              <a:lnSpc>
                <a:spcPct val="150000"/>
              </a:lnSpc>
              <a:defRPr/>
            </a:pPr>
            <a:r>
              <a:rPr lang="en-IN" sz="1050" b="1" kern="0" dirty="0">
                <a:latin typeface="Verdana" panose="020B0604030504040204" pitchFamily="34" charset="0"/>
                <a:ea typeface="Verdana" panose="020B0604030504040204" pitchFamily="34" charset="0"/>
                <a:cs typeface="Verdana" panose="020B0604030504040204" pitchFamily="34" charset="0"/>
              </a:rPr>
              <a:t>Figure 6: Area and production of vegetable crops in India, 2015-16 to 2020-21</a:t>
            </a:r>
          </a:p>
        </p:txBody>
      </p:sp>
      <p:graphicFrame>
        <p:nvGraphicFramePr>
          <p:cNvPr id="13" name="Chart 12">
            <a:extLst>
              <a:ext uri="{FF2B5EF4-FFF2-40B4-BE49-F238E27FC236}">
                <a16:creationId xmlns:a16="http://schemas.microsoft.com/office/drawing/2014/main" id="{054C5F79-59C5-449A-B992-80EF2830167E}"/>
              </a:ext>
            </a:extLst>
          </p:cNvPr>
          <p:cNvGraphicFramePr/>
          <p:nvPr>
            <p:extLst>
              <p:ext uri="{D42A27DB-BD31-4B8C-83A1-F6EECF244321}">
                <p14:modId xmlns:p14="http://schemas.microsoft.com/office/powerpoint/2010/main" val="750581478"/>
              </p:ext>
            </p:extLst>
          </p:nvPr>
        </p:nvGraphicFramePr>
        <p:xfrm>
          <a:off x="444366" y="1050225"/>
          <a:ext cx="8355431" cy="1930571"/>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a:extLst>
              <a:ext uri="{FF2B5EF4-FFF2-40B4-BE49-F238E27FC236}">
                <a16:creationId xmlns:a16="http://schemas.microsoft.com/office/drawing/2014/main" id="{AB1535CD-B34B-4B60-A0A6-E53277A2E993}"/>
              </a:ext>
            </a:extLst>
          </p:cNvPr>
          <p:cNvSpPr txBox="1"/>
          <p:nvPr/>
        </p:nvSpPr>
        <p:spPr>
          <a:xfrm>
            <a:off x="291904" y="3889718"/>
            <a:ext cx="8660354" cy="302006"/>
          </a:xfrm>
          <a:prstGeom prst="rect">
            <a:avLst/>
          </a:prstGeom>
          <a:noFill/>
        </p:spPr>
        <p:txBody>
          <a:bodyPr wrap="square" rtlCol="0">
            <a:spAutoFit/>
          </a:bodyPr>
          <a:lstStyle/>
          <a:p>
            <a:pPr>
              <a:lnSpc>
                <a:spcPct val="150000"/>
              </a:lnSpc>
              <a:defRPr/>
            </a:pPr>
            <a:r>
              <a:rPr lang="en-IN" sz="1050" b="1" kern="0" dirty="0">
                <a:latin typeface="Verdana" panose="020B0604030504040204" pitchFamily="34" charset="0"/>
                <a:ea typeface="Verdana" panose="020B0604030504040204" pitchFamily="34" charset="0"/>
                <a:cs typeface="Verdana" panose="020B0604030504040204" pitchFamily="34" charset="0"/>
              </a:rPr>
              <a:t>Figure 7: India Liquid Fertilizers Market Size, By Value, 2017 &amp; 2023F (USD Billion)</a:t>
            </a:r>
          </a:p>
        </p:txBody>
      </p:sp>
      <p:graphicFrame>
        <p:nvGraphicFramePr>
          <p:cNvPr id="19" name="Chart 18">
            <a:extLst>
              <a:ext uri="{FF2B5EF4-FFF2-40B4-BE49-F238E27FC236}">
                <a16:creationId xmlns:a16="http://schemas.microsoft.com/office/drawing/2014/main" id="{53A5BB2A-01AE-4DC2-945A-807F37D4C192}"/>
              </a:ext>
            </a:extLst>
          </p:cNvPr>
          <p:cNvGraphicFramePr/>
          <p:nvPr/>
        </p:nvGraphicFramePr>
        <p:xfrm>
          <a:off x="95346" y="4316601"/>
          <a:ext cx="8811520" cy="212575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3">
            <a:extLst>
              <a:ext uri="{FF2B5EF4-FFF2-40B4-BE49-F238E27FC236}">
                <a16:creationId xmlns:a16="http://schemas.microsoft.com/office/drawing/2014/main" id="{FAF73DE7-7072-4691-9A74-9088BBF52DF4}"/>
              </a:ext>
            </a:extLst>
          </p:cNvPr>
          <p:cNvSpPr txBox="1">
            <a:spLocks/>
          </p:cNvSpPr>
          <p:nvPr/>
        </p:nvSpPr>
        <p:spPr>
          <a:xfrm>
            <a:off x="291904" y="-4307"/>
            <a:ext cx="6108896"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 Water Soluble Fertilizer Market: End Use Sector Macroeconomic Growth Indicators</a:t>
            </a:r>
          </a:p>
        </p:txBody>
      </p:sp>
      <p:sp>
        <p:nvSpPr>
          <p:cNvPr id="7" name="TextBox 6">
            <a:extLst>
              <a:ext uri="{FF2B5EF4-FFF2-40B4-BE49-F238E27FC236}">
                <a16:creationId xmlns:a16="http://schemas.microsoft.com/office/drawing/2014/main" id="{04C2A4D8-F0C3-4B3E-8BCA-26DE59BDFE4A}"/>
              </a:ext>
            </a:extLst>
          </p:cNvPr>
          <p:cNvSpPr txBox="1"/>
          <p:nvPr/>
        </p:nvSpPr>
        <p:spPr>
          <a:xfrm>
            <a:off x="7483313" y="6464150"/>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8" name="TextBox 7">
            <a:extLst>
              <a:ext uri="{FF2B5EF4-FFF2-40B4-BE49-F238E27FC236}">
                <a16:creationId xmlns:a16="http://schemas.microsoft.com/office/drawing/2014/main" id="{1FB900A9-5FBC-438C-B5B8-04E3ABD32968}"/>
              </a:ext>
            </a:extLst>
          </p:cNvPr>
          <p:cNvSpPr txBox="1"/>
          <p:nvPr/>
        </p:nvSpPr>
        <p:spPr>
          <a:xfrm>
            <a:off x="6379796" y="2919244"/>
            <a:ext cx="2522381" cy="202630"/>
          </a:xfrm>
          <a:prstGeom prst="rect">
            <a:avLst/>
          </a:prstGeom>
          <a:noFill/>
        </p:spPr>
        <p:txBody>
          <a:bodyPr wrap="square" rtlCol="0">
            <a:spAutoFit/>
          </a:bodyPr>
          <a:lstStyle/>
          <a:p>
            <a:pPr algn="r"/>
            <a:r>
              <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Press Information Bureau</a:t>
            </a:r>
          </a:p>
        </p:txBody>
      </p:sp>
      <p:sp>
        <p:nvSpPr>
          <p:cNvPr id="2" name="Footer Placeholder 1">
            <a:extLst>
              <a:ext uri="{FF2B5EF4-FFF2-40B4-BE49-F238E27FC236}">
                <a16:creationId xmlns:a16="http://schemas.microsoft.com/office/drawing/2014/main" id="{90CD7F61-1F89-4BA6-951C-5061E1CA8945}"/>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4" name="Slide Number Placeholder 3">
            <a:extLst>
              <a:ext uri="{FF2B5EF4-FFF2-40B4-BE49-F238E27FC236}">
                <a16:creationId xmlns:a16="http://schemas.microsoft.com/office/drawing/2014/main" id="{17E79591-4281-16C0-71A3-5805006E01D7}"/>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67</a:t>
            </a:fld>
            <a:endParaRPr lang="en-IN" dirty="0"/>
          </a:p>
        </p:txBody>
      </p:sp>
    </p:spTree>
    <p:extLst>
      <p:ext uri="{BB962C8B-B14F-4D97-AF65-F5344CB8AC3E}">
        <p14:creationId xmlns:p14="http://schemas.microsoft.com/office/powerpoint/2010/main" val="42851264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BF32831-11B8-491A-940F-7945A41868CF}"/>
              </a:ext>
            </a:extLst>
          </p:cNvPr>
          <p:cNvGraphicFramePr/>
          <p:nvPr/>
        </p:nvGraphicFramePr>
        <p:xfrm>
          <a:off x="369053" y="1036059"/>
          <a:ext cx="8355431" cy="1853881"/>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D78BE96A-9021-4CC0-BD1C-DEAB4F61BB3F}"/>
              </a:ext>
            </a:extLst>
          </p:cNvPr>
          <p:cNvSpPr/>
          <p:nvPr/>
        </p:nvSpPr>
        <p:spPr>
          <a:xfrm>
            <a:off x="304800" y="609600"/>
            <a:ext cx="8229600" cy="302006"/>
          </a:xfrm>
          <a:prstGeom prst="rect">
            <a:avLst/>
          </a:prstGeom>
        </p:spPr>
        <p:txBody>
          <a:bodyPr wrap="square">
            <a:spAutoFit/>
          </a:bodyPr>
          <a:lstStyle/>
          <a:p>
            <a:pPr>
              <a:lnSpc>
                <a:spcPct val="150000"/>
              </a:lnSpc>
              <a:defRPr/>
            </a:pPr>
            <a:r>
              <a:rPr lang="en-IN" sz="1050" b="1" kern="0" dirty="0">
                <a:latin typeface="Verdana" panose="020B0604030504040204" pitchFamily="34" charset="0"/>
                <a:ea typeface="Verdana" panose="020B0604030504040204" pitchFamily="34" charset="0"/>
                <a:cs typeface="Verdana" panose="020B0604030504040204" pitchFamily="34" charset="0"/>
              </a:rPr>
              <a:t>Figure 8: India Total Food Grain Production, By Type, By Volume, 2016-2020 ( Million Metric Tons)</a:t>
            </a:r>
          </a:p>
        </p:txBody>
      </p:sp>
      <p:graphicFrame>
        <p:nvGraphicFramePr>
          <p:cNvPr id="8" name="Chart 7">
            <a:extLst>
              <a:ext uri="{FF2B5EF4-FFF2-40B4-BE49-F238E27FC236}">
                <a16:creationId xmlns:a16="http://schemas.microsoft.com/office/drawing/2014/main" id="{EE00C8D1-AA18-4087-949F-A1C5769F9216}"/>
              </a:ext>
            </a:extLst>
          </p:cNvPr>
          <p:cNvGraphicFramePr/>
          <p:nvPr>
            <p:extLst>
              <p:ext uri="{D42A27DB-BD31-4B8C-83A1-F6EECF244321}">
                <p14:modId xmlns:p14="http://schemas.microsoft.com/office/powerpoint/2010/main" val="3761695020"/>
              </p:ext>
            </p:extLst>
          </p:nvPr>
        </p:nvGraphicFramePr>
        <p:xfrm>
          <a:off x="494884" y="2769826"/>
          <a:ext cx="8229600" cy="1561813"/>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57BB40D3-9870-479B-8AA3-C0079407BDD5}"/>
              </a:ext>
            </a:extLst>
          </p:cNvPr>
          <p:cNvSpPr txBox="1"/>
          <p:nvPr/>
        </p:nvSpPr>
        <p:spPr>
          <a:xfrm>
            <a:off x="385635" y="2393066"/>
            <a:ext cx="8660354" cy="302006"/>
          </a:xfrm>
          <a:prstGeom prst="rect">
            <a:avLst/>
          </a:prstGeom>
          <a:noFill/>
        </p:spPr>
        <p:txBody>
          <a:bodyPr wrap="square" rtlCol="0">
            <a:spAutoFit/>
          </a:bodyPr>
          <a:lstStyle/>
          <a:p>
            <a:pPr lvl="0">
              <a:lnSpc>
                <a:spcPct val="150000"/>
              </a:lnSpc>
              <a:defRPr/>
            </a:pPr>
            <a:r>
              <a:rPr lang="en-IN" sz="1050" b="1" kern="0" dirty="0">
                <a:latin typeface="Verdana" panose="020B0604030504040204" pitchFamily="34" charset="0"/>
                <a:ea typeface="Verdana" panose="020B0604030504040204" pitchFamily="34" charset="0"/>
                <a:cs typeface="Verdana" panose="020B0604030504040204" pitchFamily="34" charset="0"/>
              </a:rPr>
              <a:t>Figure 9: Area and production of  total horticulture in India, 2015-16 to 2020-21</a:t>
            </a:r>
          </a:p>
        </p:txBody>
      </p:sp>
      <p:graphicFrame>
        <p:nvGraphicFramePr>
          <p:cNvPr id="10" name="Chart 9">
            <a:extLst>
              <a:ext uri="{FF2B5EF4-FFF2-40B4-BE49-F238E27FC236}">
                <a16:creationId xmlns:a16="http://schemas.microsoft.com/office/drawing/2014/main" id="{144D47BE-884D-4FB2-83F1-C6E46DE6D256}"/>
              </a:ext>
            </a:extLst>
          </p:cNvPr>
          <p:cNvGraphicFramePr/>
          <p:nvPr/>
        </p:nvGraphicFramePr>
        <p:xfrm>
          <a:off x="385635" y="4720535"/>
          <a:ext cx="8618370" cy="1830962"/>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10">
            <a:extLst>
              <a:ext uri="{FF2B5EF4-FFF2-40B4-BE49-F238E27FC236}">
                <a16:creationId xmlns:a16="http://schemas.microsoft.com/office/drawing/2014/main" id="{90918F68-6462-402B-A7FC-968770768AED}"/>
              </a:ext>
            </a:extLst>
          </p:cNvPr>
          <p:cNvSpPr/>
          <p:nvPr/>
        </p:nvSpPr>
        <p:spPr>
          <a:xfrm>
            <a:off x="346082" y="4538170"/>
            <a:ext cx="7350118" cy="302006"/>
          </a:xfrm>
          <a:prstGeom prst="rect">
            <a:avLst/>
          </a:prstGeom>
        </p:spPr>
        <p:txBody>
          <a:bodyPr wrap="square">
            <a:spAutoFit/>
          </a:bodyPr>
          <a:lstStyle/>
          <a:p>
            <a:pPr>
              <a:lnSpc>
                <a:spcPct val="150000"/>
              </a:lnSpc>
              <a:defRPr/>
            </a:pPr>
            <a:r>
              <a:rPr lang="en-IN" sz="1050" b="1" kern="0" dirty="0">
                <a:latin typeface="Verdana" panose="020B0604030504040204" pitchFamily="34" charset="0"/>
                <a:ea typeface="Verdana" panose="020B0604030504040204" pitchFamily="34" charset="0"/>
                <a:cs typeface="Verdana" panose="020B0604030504040204" pitchFamily="34" charset="0"/>
              </a:rPr>
              <a:t>Figure 10: Area Covered under Micro Irrigation in India, 2005-2021 (Million Hectare)</a:t>
            </a:r>
          </a:p>
        </p:txBody>
      </p:sp>
      <p:sp>
        <p:nvSpPr>
          <p:cNvPr id="12" name="Text Placeholder 3">
            <a:extLst>
              <a:ext uri="{FF2B5EF4-FFF2-40B4-BE49-F238E27FC236}">
                <a16:creationId xmlns:a16="http://schemas.microsoft.com/office/drawing/2014/main" id="{4E18EAE2-7675-409F-9C3D-7C215D0C88C6}"/>
              </a:ext>
            </a:extLst>
          </p:cNvPr>
          <p:cNvSpPr txBox="1">
            <a:spLocks/>
          </p:cNvSpPr>
          <p:nvPr/>
        </p:nvSpPr>
        <p:spPr>
          <a:xfrm>
            <a:off x="291904" y="-4307"/>
            <a:ext cx="6108896"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 Water Soluble Fertilizer Market: End Use Sector Macroeconomic Growth Indicators</a:t>
            </a:r>
          </a:p>
        </p:txBody>
      </p:sp>
      <p:sp>
        <p:nvSpPr>
          <p:cNvPr id="13" name="TextBox 12">
            <a:extLst>
              <a:ext uri="{FF2B5EF4-FFF2-40B4-BE49-F238E27FC236}">
                <a16:creationId xmlns:a16="http://schemas.microsoft.com/office/drawing/2014/main" id="{09E6FA0B-7E9F-436A-AC16-01C42CD0300D}"/>
              </a:ext>
            </a:extLst>
          </p:cNvPr>
          <p:cNvSpPr txBox="1"/>
          <p:nvPr/>
        </p:nvSpPr>
        <p:spPr>
          <a:xfrm>
            <a:off x="5050211" y="2255662"/>
            <a:ext cx="3835026" cy="200055"/>
          </a:xfrm>
          <a:prstGeom prst="rect">
            <a:avLst/>
          </a:prstGeom>
          <a:noFill/>
        </p:spPr>
        <p:txBody>
          <a:bodyPr wrap="square" rtlCol="0">
            <a:spAutoFit/>
          </a:bodyPr>
          <a:lstStyle/>
          <a:p>
            <a:pPr algn="r"/>
            <a:r>
              <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Ministry of Agriculture &amp; Farmers Welfare, </a:t>
            </a:r>
            <a:r>
              <a:rPr lang="en-IN" sz="700" i="1" dirty="0" err="1">
                <a:solidFill>
                  <a:srgbClr val="7F7F7F"/>
                </a:solidFill>
                <a:latin typeface="Verdana" panose="020B0604030504040204" pitchFamily="34" charset="0"/>
                <a:ea typeface="Verdana" panose="020B0604030504040204" pitchFamily="34" charset="0"/>
                <a:cs typeface="Verdana" panose="020B0604030504040204" pitchFamily="34" charset="0"/>
              </a:rPr>
              <a:t>Chemanalyst</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 estimates</a:t>
            </a:r>
            <a:endPar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a:extLst>
              <a:ext uri="{FF2B5EF4-FFF2-40B4-BE49-F238E27FC236}">
                <a16:creationId xmlns:a16="http://schemas.microsoft.com/office/drawing/2014/main" id="{0A00C4C0-62DC-47F0-9F7E-EECDCA429032}"/>
              </a:ext>
            </a:extLst>
          </p:cNvPr>
          <p:cNvSpPr txBox="1"/>
          <p:nvPr/>
        </p:nvSpPr>
        <p:spPr>
          <a:xfrm>
            <a:off x="6638049" y="6401699"/>
            <a:ext cx="2310065"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Ficci , ChemAnalyst estimates</a:t>
            </a:r>
          </a:p>
        </p:txBody>
      </p:sp>
      <p:sp>
        <p:nvSpPr>
          <p:cNvPr id="15" name="TextBox 14">
            <a:extLst>
              <a:ext uri="{FF2B5EF4-FFF2-40B4-BE49-F238E27FC236}">
                <a16:creationId xmlns:a16="http://schemas.microsoft.com/office/drawing/2014/main" id="{2C224CF3-A4EB-47CB-971E-605601309F10}"/>
              </a:ext>
            </a:extLst>
          </p:cNvPr>
          <p:cNvSpPr txBox="1"/>
          <p:nvPr/>
        </p:nvSpPr>
        <p:spPr>
          <a:xfrm>
            <a:off x="6327934" y="4274921"/>
            <a:ext cx="2522381" cy="202630"/>
          </a:xfrm>
          <a:prstGeom prst="rect">
            <a:avLst/>
          </a:prstGeom>
          <a:noFill/>
        </p:spPr>
        <p:txBody>
          <a:bodyPr wrap="square" rtlCol="0">
            <a:spAutoFit/>
          </a:bodyPr>
          <a:lstStyle/>
          <a:p>
            <a:pPr algn="r"/>
            <a:r>
              <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Press Information Bureau</a:t>
            </a:r>
          </a:p>
        </p:txBody>
      </p:sp>
      <p:sp>
        <p:nvSpPr>
          <p:cNvPr id="4" name="Footer Placeholder 3">
            <a:extLst>
              <a:ext uri="{FF2B5EF4-FFF2-40B4-BE49-F238E27FC236}">
                <a16:creationId xmlns:a16="http://schemas.microsoft.com/office/drawing/2014/main" id="{9EC449FA-63D5-42D4-B5BE-78D76E93AFE1}"/>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6" name="Slide Number Placeholder 5">
            <a:extLst>
              <a:ext uri="{FF2B5EF4-FFF2-40B4-BE49-F238E27FC236}">
                <a16:creationId xmlns:a16="http://schemas.microsoft.com/office/drawing/2014/main" id="{51D40B85-ACEF-6EB5-3764-5129F3BDA981}"/>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68</a:t>
            </a:fld>
            <a:endParaRPr lang="en-IN" dirty="0"/>
          </a:p>
        </p:txBody>
      </p:sp>
    </p:spTree>
    <p:extLst>
      <p:ext uri="{BB962C8B-B14F-4D97-AF65-F5344CB8AC3E}">
        <p14:creationId xmlns:p14="http://schemas.microsoft.com/office/powerpoint/2010/main" val="20334890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7C69951D-F58F-4D30-85AD-134415402791}"/>
              </a:ext>
            </a:extLst>
          </p:cNvPr>
          <p:cNvGraphicFramePr/>
          <p:nvPr>
            <p:extLst>
              <p:ext uri="{D42A27DB-BD31-4B8C-83A1-F6EECF244321}">
                <p14:modId xmlns:p14="http://schemas.microsoft.com/office/powerpoint/2010/main" val="809368801"/>
              </p:ext>
            </p:extLst>
          </p:nvPr>
        </p:nvGraphicFramePr>
        <p:xfrm>
          <a:off x="2057400" y="3505200"/>
          <a:ext cx="5715000" cy="30480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9501BCD4-3DE4-4F88-9621-185D60A31642}"/>
              </a:ext>
            </a:extLst>
          </p:cNvPr>
          <p:cNvSpPr txBox="1"/>
          <p:nvPr/>
        </p:nvSpPr>
        <p:spPr>
          <a:xfrm>
            <a:off x="789897" y="3085152"/>
            <a:ext cx="7973103" cy="34384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12: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major fruits producing Share in 2021, By Key States </a:t>
            </a:r>
            <a:endPar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1" name="Rectangle 10">
            <a:extLst>
              <a:ext uri="{FF2B5EF4-FFF2-40B4-BE49-F238E27FC236}">
                <a16:creationId xmlns:a16="http://schemas.microsoft.com/office/drawing/2014/main" id="{EE1CC22F-B836-4892-B81D-914C377D385A}"/>
              </a:ext>
            </a:extLst>
          </p:cNvPr>
          <p:cNvSpPr/>
          <p:nvPr/>
        </p:nvSpPr>
        <p:spPr>
          <a:xfrm>
            <a:off x="287791" y="646528"/>
            <a:ext cx="8568417" cy="302006"/>
          </a:xfrm>
          <a:prstGeom prst="rect">
            <a:avLst/>
          </a:prstGeom>
        </p:spPr>
        <p:txBody>
          <a:bodyPr wrap="square">
            <a:spAutoFit/>
          </a:bodyPr>
          <a:lstStyle/>
          <a:p>
            <a:pPr>
              <a:lnSpc>
                <a:spcPct val="150000"/>
              </a:lnSpc>
              <a:defRPr/>
            </a:pPr>
            <a:r>
              <a:rPr lang="en-IN" sz="1050" b="1" kern="0" dirty="0">
                <a:latin typeface="Verdana" panose="020B0604030504040204" pitchFamily="34" charset="0"/>
                <a:ea typeface="Verdana" panose="020B0604030504040204" pitchFamily="34" charset="0"/>
                <a:cs typeface="Verdana" panose="020B0604030504040204" pitchFamily="34" charset="0"/>
              </a:rPr>
              <a:t>Figure 11: Partial List of Area Covered Under Drip Irrigation (‘000 Hectares), By State, 2020</a:t>
            </a:r>
          </a:p>
        </p:txBody>
      </p:sp>
      <p:graphicFrame>
        <p:nvGraphicFramePr>
          <p:cNvPr id="12" name="Chart 11">
            <a:extLst>
              <a:ext uri="{FF2B5EF4-FFF2-40B4-BE49-F238E27FC236}">
                <a16:creationId xmlns:a16="http://schemas.microsoft.com/office/drawing/2014/main" id="{2888E33C-81EF-448D-993F-52B2FEFAF897}"/>
              </a:ext>
            </a:extLst>
          </p:cNvPr>
          <p:cNvGraphicFramePr/>
          <p:nvPr/>
        </p:nvGraphicFramePr>
        <p:xfrm>
          <a:off x="358708" y="873386"/>
          <a:ext cx="8497500" cy="168353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0412AC17-0D0A-41DF-896E-A77C3AC06444}"/>
              </a:ext>
            </a:extLst>
          </p:cNvPr>
          <p:cNvSpPr txBox="1"/>
          <p:nvPr/>
        </p:nvSpPr>
        <p:spPr>
          <a:xfrm>
            <a:off x="6153466" y="6386699"/>
            <a:ext cx="2522381" cy="202630"/>
          </a:xfrm>
          <a:prstGeom prst="rect">
            <a:avLst/>
          </a:prstGeom>
          <a:noFill/>
        </p:spPr>
        <p:txBody>
          <a:bodyPr wrap="square" rtlCol="0">
            <a:spAutoFit/>
          </a:bodyPr>
          <a:lstStyle/>
          <a:p>
            <a:pPr algn="r"/>
            <a:r>
              <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Ministry of Agriculture &amp; Farmers Welfare</a:t>
            </a:r>
            <a:endPar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 Placeholder 3">
            <a:extLst>
              <a:ext uri="{FF2B5EF4-FFF2-40B4-BE49-F238E27FC236}">
                <a16:creationId xmlns:a16="http://schemas.microsoft.com/office/drawing/2014/main" id="{3B2625E3-BC6A-482C-8AC4-20A4879B06F5}"/>
              </a:ext>
            </a:extLst>
          </p:cNvPr>
          <p:cNvSpPr txBox="1">
            <a:spLocks/>
          </p:cNvSpPr>
          <p:nvPr/>
        </p:nvSpPr>
        <p:spPr>
          <a:xfrm>
            <a:off x="291904" y="-4307"/>
            <a:ext cx="6108896"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India Water Soluble Fertilizer Market: Regional Macroeconomic Growth Indicators</a:t>
            </a:r>
          </a:p>
        </p:txBody>
      </p:sp>
      <p:sp>
        <p:nvSpPr>
          <p:cNvPr id="10" name="TextBox 9">
            <a:extLst>
              <a:ext uri="{FF2B5EF4-FFF2-40B4-BE49-F238E27FC236}">
                <a16:creationId xmlns:a16="http://schemas.microsoft.com/office/drawing/2014/main" id="{C496BE35-E7AF-4AEF-A5E9-5AA697082AA4}"/>
              </a:ext>
            </a:extLst>
          </p:cNvPr>
          <p:cNvSpPr txBox="1"/>
          <p:nvPr/>
        </p:nvSpPr>
        <p:spPr>
          <a:xfrm>
            <a:off x="6262911" y="2517090"/>
            <a:ext cx="2522381" cy="202630"/>
          </a:xfrm>
          <a:prstGeom prst="rect">
            <a:avLst/>
          </a:prstGeom>
          <a:noFill/>
        </p:spPr>
        <p:txBody>
          <a:bodyPr wrap="square" rtlCol="0">
            <a:spAutoFit/>
          </a:bodyPr>
          <a:lstStyle/>
          <a:p>
            <a:pPr algn="r"/>
            <a:r>
              <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Source: </a:t>
            </a:r>
            <a:r>
              <a:rPr lang="en-IN" sz="700" i="1" dirty="0">
                <a:solidFill>
                  <a:srgbClr val="7F7F7F"/>
                </a:solidFill>
                <a:latin typeface="Verdana" panose="020B0604030504040204" pitchFamily="34" charset="0"/>
                <a:ea typeface="Verdana" panose="020B0604030504040204" pitchFamily="34" charset="0"/>
                <a:cs typeface="Verdana" panose="020B0604030504040204" pitchFamily="34" charset="0"/>
              </a:rPr>
              <a:t>Ministry of Agriculture &amp; Farmers Welfare</a:t>
            </a:r>
            <a:endPar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endParaRPr>
          </a:p>
        </p:txBody>
      </p:sp>
      <p:sp>
        <p:nvSpPr>
          <p:cNvPr id="2" name="Footer Placeholder 1">
            <a:extLst>
              <a:ext uri="{FF2B5EF4-FFF2-40B4-BE49-F238E27FC236}">
                <a16:creationId xmlns:a16="http://schemas.microsoft.com/office/drawing/2014/main" id="{7A479D80-64D5-4113-A41C-0611FCCF9533}"/>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4" name="Slide Number Placeholder 3">
            <a:extLst>
              <a:ext uri="{FF2B5EF4-FFF2-40B4-BE49-F238E27FC236}">
                <a16:creationId xmlns:a16="http://schemas.microsoft.com/office/drawing/2014/main" id="{5E32EF3C-81D3-73AE-D202-57410945D036}"/>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69</a:t>
            </a:fld>
            <a:endParaRPr lang="en-IN" dirty="0"/>
          </a:p>
        </p:txBody>
      </p:sp>
    </p:spTree>
    <p:extLst>
      <p:ext uri="{BB962C8B-B14F-4D97-AF65-F5344CB8AC3E}">
        <p14:creationId xmlns:p14="http://schemas.microsoft.com/office/powerpoint/2010/main" val="3730889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662928"/>
            <a:ext cx="8745220" cy="18415"/>
          </a:xfrm>
          <a:custGeom>
            <a:avLst/>
            <a:gdLst/>
            <a:ahLst/>
            <a:cxnLst/>
            <a:rect l="l" t="t" r="r" b="b"/>
            <a:pathLst>
              <a:path w="8745220" h="18415">
                <a:moveTo>
                  <a:pt x="0" y="18287"/>
                </a:moveTo>
                <a:lnTo>
                  <a:pt x="8744712" y="18287"/>
                </a:lnTo>
                <a:lnTo>
                  <a:pt x="8744712" y="0"/>
                </a:lnTo>
                <a:lnTo>
                  <a:pt x="0" y="0"/>
                </a:lnTo>
                <a:lnTo>
                  <a:pt x="0" y="18287"/>
                </a:lnTo>
                <a:close/>
              </a:path>
            </a:pathLst>
          </a:custGeom>
          <a:solidFill>
            <a:srgbClr val="BEBEBE"/>
          </a:solidFill>
        </p:spPr>
        <p:txBody>
          <a:bodyPr wrap="square" lIns="0" tIns="0" rIns="0" bIns="0" rtlCol="0"/>
          <a:lstStyle/>
          <a:p>
            <a:endParaRPr dirty="0"/>
          </a:p>
        </p:txBody>
      </p:sp>
      <p:sp>
        <p:nvSpPr>
          <p:cNvPr id="3" name="object 3"/>
          <p:cNvSpPr/>
          <p:nvPr/>
        </p:nvSpPr>
        <p:spPr>
          <a:xfrm>
            <a:off x="9064752" y="6662928"/>
            <a:ext cx="79375" cy="18415"/>
          </a:xfrm>
          <a:custGeom>
            <a:avLst/>
            <a:gdLst/>
            <a:ahLst/>
            <a:cxnLst/>
            <a:rect l="l" t="t" r="r" b="b"/>
            <a:pathLst>
              <a:path w="79375" h="18415">
                <a:moveTo>
                  <a:pt x="0" y="18287"/>
                </a:moveTo>
                <a:lnTo>
                  <a:pt x="79248" y="18287"/>
                </a:lnTo>
                <a:lnTo>
                  <a:pt x="79248" y="0"/>
                </a:lnTo>
                <a:lnTo>
                  <a:pt x="0" y="0"/>
                </a:lnTo>
                <a:lnTo>
                  <a:pt x="0" y="18287"/>
                </a:lnTo>
                <a:close/>
              </a:path>
            </a:pathLst>
          </a:custGeom>
          <a:solidFill>
            <a:srgbClr val="BEBEBE"/>
          </a:solidFill>
        </p:spPr>
        <p:txBody>
          <a:bodyPr wrap="square" lIns="0" tIns="0" rIns="0" bIns="0" rtlCol="0"/>
          <a:lstStyle/>
          <a:p>
            <a:endParaRPr dirty="0"/>
          </a:p>
        </p:txBody>
      </p:sp>
      <p:sp>
        <p:nvSpPr>
          <p:cNvPr id="4" name="object 4"/>
          <p:cNvSpPr/>
          <p:nvPr/>
        </p:nvSpPr>
        <p:spPr>
          <a:xfrm>
            <a:off x="0" y="323088"/>
            <a:ext cx="6757670" cy="76200"/>
          </a:xfrm>
          <a:custGeom>
            <a:avLst/>
            <a:gdLst/>
            <a:ahLst/>
            <a:cxnLst/>
            <a:rect l="l" t="t" r="r" b="b"/>
            <a:pathLst>
              <a:path w="6757670" h="76200">
                <a:moveTo>
                  <a:pt x="0" y="76199"/>
                </a:moveTo>
                <a:lnTo>
                  <a:pt x="6757416" y="76199"/>
                </a:lnTo>
                <a:lnTo>
                  <a:pt x="6757416" y="0"/>
                </a:lnTo>
                <a:lnTo>
                  <a:pt x="0" y="0"/>
                </a:lnTo>
                <a:lnTo>
                  <a:pt x="0" y="76199"/>
                </a:lnTo>
                <a:close/>
              </a:path>
            </a:pathLst>
          </a:custGeom>
          <a:solidFill>
            <a:srgbClr val="D9D9D9"/>
          </a:solidFill>
        </p:spPr>
        <p:txBody>
          <a:bodyPr wrap="square" lIns="0" tIns="0" rIns="0" bIns="0" rtlCol="0"/>
          <a:lstStyle/>
          <a:p>
            <a:endParaRPr dirty="0"/>
          </a:p>
        </p:txBody>
      </p:sp>
      <p:sp>
        <p:nvSpPr>
          <p:cNvPr id="8" name="object 8"/>
          <p:cNvSpPr/>
          <p:nvPr/>
        </p:nvSpPr>
        <p:spPr>
          <a:xfrm>
            <a:off x="0" y="6681215"/>
            <a:ext cx="9144000" cy="177165"/>
          </a:xfrm>
          <a:custGeom>
            <a:avLst/>
            <a:gdLst/>
            <a:ahLst/>
            <a:cxnLst/>
            <a:rect l="l" t="t" r="r" b="b"/>
            <a:pathLst>
              <a:path w="9144000" h="177165">
                <a:moveTo>
                  <a:pt x="9144000" y="0"/>
                </a:moveTo>
                <a:lnTo>
                  <a:pt x="0" y="0"/>
                </a:lnTo>
                <a:lnTo>
                  <a:pt x="0" y="176784"/>
                </a:lnTo>
                <a:lnTo>
                  <a:pt x="9144000" y="176784"/>
                </a:lnTo>
                <a:lnTo>
                  <a:pt x="9144000" y="0"/>
                </a:lnTo>
                <a:close/>
              </a:path>
            </a:pathLst>
          </a:custGeom>
          <a:solidFill>
            <a:srgbClr val="071C2C"/>
          </a:solidFill>
        </p:spPr>
        <p:txBody>
          <a:bodyPr wrap="square" lIns="0" tIns="0" rIns="0" bIns="0" rtlCol="0"/>
          <a:lstStyle/>
          <a:p>
            <a:endParaRPr dirty="0"/>
          </a:p>
        </p:txBody>
      </p:sp>
      <p:sp>
        <p:nvSpPr>
          <p:cNvPr id="9" name="object 9"/>
          <p:cNvSpPr/>
          <p:nvPr/>
        </p:nvSpPr>
        <p:spPr>
          <a:xfrm>
            <a:off x="173736" y="103631"/>
            <a:ext cx="4398645" cy="466725"/>
          </a:xfrm>
          <a:custGeom>
            <a:avLst/>
            <a:gdLst/>
            <a:ahLst/>
            <a:cxnLst/>
            <a:rect l="l" t="t" r="r" b="b"/>
            <a:pathLst>
              <a:path w="4398645" h="466725">
                <a:moveTo>
                  <a:pt x="4398264" y="0"/>
                </a:moveTo>
                <a:lnTo>
                  <a:pt x="0" y="0"/>
                </a:lnTo>
                <a:lnTo>
                  <a:pt x="0" y="466344"/>
                </a:lnTo>
                <a:lnTo>
                  <a:pt x="4398264" y="466344"/>
                </a:lnTo>
                <a:lnTo>
                  <a:pt x="4398264" y="0"/>
                </a:lnTo>
                <a:close/>
              </a:path>
            </a:pathLst>
          </a:custGeom>
          <a:solidFill>
            <a:srgbClr val="D9D9D9"/>
          </a:solidFill>
        </p:spPr>
        <p:txBody>
          <a:bodyPr wrap="square" lIns="0" tIns="0" rIns="0" bIns="0" rtlCol="0"/>
          <a:lstStyle/>
          <a:p>
            <a:endParaRPr dirty="0"/>
          </a:p>
        </p:txBody>
      </p:sp>
      <p:sp>
        <p:nvSpPr>
          <p:cNvPr id="10" name="object 10"/>
          <p:cNvSpPr txBox="1"/>
          <p:nvPr/>
        </p:nvSpPr>
        <p:spPr>
          <a:xfrm>
            <a:off x="4301744" y="3650412"/>
            <a:ext cx="1181735" cy="622935"/>
          </a:xfrm>
          <a:prstGeom prst="rect">
            <a:avLst/>
          </a:prstGeom>
        </p:spPr>
        <p:txBody>
          <a:bodyPr vert="horz" wrap="square" lIns="0" tIns="36830" rIns="0" bIns="0" rtlCol="0">
            <a:spAutoFit/>
          </a:bodyPr>
          <a:lstStyle/>
          <a:p>
            <a:pPr marL="182880" indent="-170815">
              <a:lnSpc>
                <a:spcPct val="100000"/>
              </a:lnSpc>
              <a:spcBef>
                <a:spcPts val="290"/>
              </a:spcBef>
              <a:buClr>
                <a:srgbClr val="585858"/>
              </a:buClr>
              <a:buFont typeface="Wingdings"/>
              <a:buChar char=""/>
              <a:tabLst>
                <a:tab pos="183515" algn="l"/>
              </a:tabLst>
            </a:pPr>
            <a:r>
              <a:rPr sz="800" b="1" spc="-5" dirty="0">
                <a:solidFill>
                  <a:srgbClr val="3A3838"/>
                </a:solidFill>
                <a:latin typeface="Calibri"/>
                <a:cs typeface="Calibri"/>
              </a:rPr>
              <a:t>I</a:t>
            </a:r>
            <a:r>
              <a:rPr sz="800" b="1" dirty="0">
                <a:solidFill>
                  <a:srgbClr val="3A3838"/>
                </a:solidFill>
                <a:latin typeface="Calibri"/>
                <a:cs typeface="Calibri"/>
              </a:rPr>
              <a:t>den</a:t>
            </a:r>
            <a:r>
              <a:rPr sz="800" b="1" spc="-20" dirty="0">
                <a:solidFill>
                  <a:srgbClr val="3A3838"/>
                </a:solidFill>
                <a:latin typeface="Calibri"/>
                <a:cs typeface="Calibri"/>
              </a:rPr>
              <a:t>t</a:t>
            </a:r>
            <a:r>
              <a:rPr sz="800" b="1" spc="-10" dirty="0">
                <a:solidFill>
                  <a:srgbClr val="3A3838"/>
                </a:solidFill>
                <a:latin typeface="Calibri"/>
                <a:cs typeface="Calibri"/>
              </a:rPr>
              <a:t>i</a:t>
            </a:r>
            <a:r>
              <a:rPr sz="800" b="1" spc="-20" dirty="0">
                <a:solidFill>
                  <a:srgbClr val="3A3838"/>
                </a:solidFill>
                <a:latin typeface="Calibri"/>
                <a:cs typeface="Calibri"/>
              </a:rPr>
              <a:t>f</a:t>
            </a:r>
            <a:r>
              <a:rPr sz="800" b="1" dirty="0">
                <a:solidFill>
                  <a:srgbClr val="3A3838"/>
                </a:solidFill>
                <a:latin typeface="Calibri"/>
                <a:cs typeface="Calibri"/>
              </a:rPr>
              <a:t>y</a:t>
            </a:r>
            <a:r>
              <a:rPr sz="800" b="1" spc="-10" dirty="0">
                <a:solidFill>
                  <a:srgbClr val="3A3838"/>
                </a:solidFill>
                <a:latin typeface="Calibri"/>
                <a:cs typeface="Calibri"/>
              </a:rPr>
              <a:t>i</a:t>
            </a:r>
            <a:r>
              <a:rPr sz="800" b="1" dirty="0">
                <a:solidFill>
                  <a:srgbClr val="3A3838"/>
                </a:solidFill>
                <a:latin typeface="Calibri"/>
                <a:cs typeface="Calibri"/>
              </a:rPr>
              <a:t>n</a:t>
            </a:r>
            <a:r>
              <a:rPr sz="800" b="1" spc="-5" dirty="0">
                <a:solidFill>
                  <a:srgbClr val="3A3838"/>
                </a:solidFill>
                <a:latin typeface="Calibri"/>
                <a:cs typeface="Calibri"/>
              </a:rPr>
              <a:t>g</a:t>
            </a:r>
            <a:r>
              <a:rPr sz="800" b="1" spc="-10" dirty="0">
                <a:solidFill>
                  <a:srgbClr val="3A3838"/>
                </a:solidFill>
                <a:latin typeface="Calibri"/>
                <a:cs typeface="Calibri"/>
              </a:rPr>
              <a:t> </a:t>
            </a:r>
            <a:r>
              <a:rPr sz="800" b="1" spc="-5" dirty="0">
                <a:solidFill>
                  <a:srgbClr val="3A3838"/>
                </a:solidFill>
                <a:latin typeface="Calibri"/>
                <a:cs typeface="Calibri"/>
              </a:rPr>
              <a:t>K</a:t>
            </a:r>
            <a:r>
              <a:rPr sz="800" b="1" dirty="0">
                <a:solidFill>
                  <a:srgbClr val="3A3838"/>
                </a:solidFill>
                <a:latin typeface="Calibri"/>
                <a:cs typeface="Calibri"/>
              </a:rPr>
              <a:t>e</a:t>
            </a:r>
            <a:r>
              <a:rPr sz="800" b="1" spc="-5" dirty="0">
                <a:solidFill>
                  <a:srgbClr val="3A3838"/>
                </a:solidFill>
                <a:latin typeface="Calibri"/>
                <a:cs typeface="Calibri"/>
              </a:rPr>
              <a:t>y </a:t>
            </a:r>
            <a:r>
              <a:rPr sz="800" b="1" spc="-20" dirty="0">
                <a:solidFill>
                  <a:srgbClr val="3A3838"/>
                </a:solidFill>
                <a:latin typeface="Calibri"/>
                <a:cs typeface="Calibri"/>
              </a:rPr>
              <a:t>O</a:t>
            </a:r>
            <a:r>
              <a:rPr sz="800" b="1" dirty="0">
                <a:solidFill>
                  <a:srgbClr val="3A3838"/>
                </a:solidFill>
                <a:latin typeface="Calibri"/>
                <a:cs typeface="Calibri"/>
              </a:rPr>
              <a:t>p</a:t>
            </a:r>
            <a:r>
              <a:rPr sz="800" b="1" spc="-10" dirty="0">
                <a:solidFill>
                  <a:srgbClr val="3A3838"/>
                </a:solidFill>
                <a:latin typeface="Calibri"/>
                <a:cs typeface="Calibri"/>
              </a:rPr>
              <a:t>i</a:t>
            </a:r>
            <a:r>
              <a:rPr sz="800" b="1" dirty="0">
                <a:solidFill>
                  <a:srgbClr val="3A3838"/>
                </a:solidFill>
                <a:latin typeface="Calibri"/>
                <a:cs typeface="Calibri"/>
              </a:rPr>
              <a:t>n</a:t>
            </a:r>
            <a:r>
              <a:rPr sz="800" b="1" spc="-10" dirty="0">
                <a:solidFill>
                  <a:srgbClr val="3A3838"/>
                </a:solidFill>
                <a:latin typeface="Calibri"/>
                <a:cs typeface="Calibri"/>
              </a:rPr>
              <a:t>i</a:t>
            </a:r>
            <a:r>
              <a:rPr sz="800" b="1" dirty="0">
                <a:solidFill>
                  <a:srgbClr val="3A3838"/>
                </a:solidFill>
                <a:latin typeface="Calibri"/>
                <a:cs typeface="Calibri"/>
              </a:rPr>
              <a:t>o</a:t>
            </a:r>
            <a:r>
              <a:rPr sz="800" b="1" spc="-5" dirty="0">
                <a:solidFill>
                  <a:srgbClr val="3A3838"/>
                </a:solidFill>
                <a:latin typeface="Calibri"/>
                <a:cs typeface="Calibri"/>
              </a:rPr>
              <a:t>n</a:t>
            </a:r>
            <a:endParaRPr sz="800" dirty="0">
              <a:latin typeface="Calibri"/>
              <a:cs typeface="Calibri"/>
            </a:endParaRPr>
          </a:p>
          <a:p>
            <a:pPr marL="182880">
              <a:lnSpc>
                <a:spcPct val="100000"/>
              </a:lnSpc>
              <a:spcBef>
                <a:spcPts val="190"/>
              </a:spcBef>
            </a:pPr>
            <a:r>
              <a:rPr sz="800" b="1" spc="-5" dirty="0">
                <a:solidFill>
                  <a:srgbClr val="3A3838"/>
                </a:solidFill>
                <a:latin typeface="Calibri"/>
                <a:cs typeface="Calibri"/>
              </a:rPr>
              <a:t>Leaders</a:t>
            </a:r>
            <a:endParaRPr sz="800" dirty="0">
              <a:latin typeface="Calibri"/>
              <a:cs typeface="Calibri"/>
            </a:endParaRPr>
          </a:p>
          <a:p>
            <a:pPr marL="182880" indent="-170815">
              <a:lnSpc>
                <a:spcPct val="100000"/>
              </a:lnSpc>
              <a:spcBef>
                <a:spcPts val="245"/>
              </a:spcBef>
              <a:buClr>
                <a:srgbClr val="585858"/>
              </a:buClr>
              <a:buFont typeface="Wingdings"/>
              <a:buChar char=""/>
              <a:tabLst>
                <a:tab pos="183515" algn="l"/>
              </a:tabLst>
            </a:pPr>
            <a:r>
              <a:rPr sz="800" b="1" spc="-5" dirty="0">
                <a:solidFill>
                  <a:srgbClr val="3A3838"/>
                </a:solidFill>
                <a:latin typeface="Calibri"/>
                <a:cs typeface="Calibri"/>
              </a:rPr>
              <a:t>Questionnaire</a:t>
            </a:r>
            <a:r>
              <a:rPr sz="800" b="1" spc="-20" dirty="0">
                <a:solidFill>
                  <a:srgbClr val="3A3838"/>
                </a:solidFill>
                <a:latin typeface="Calibri"/>
                <a:cs typeface="Calibri"/>
              </a:rPr>
              <a:t> </a:t>
            </a:r>
            <a:r>
              <a:rPr sz="800" b="1" spc="-5" dirty="0">
                <a:solidFill>
                  <a:srgbClr val="3A3838"/>
                </a:solidFill>
                <a:latin typeface="Calibri"/>
                <a:cs typeface="Calibri"/>
              </a:rPr>
              <a:t>Design</a:t>
            </a:r>
            <a:endParaRPr sz="800" dirty="0">
              <a:latin typeface="Calibri"/>
              <a:cs typeface="Calibri"/>
            </a:endParaRPr>
          </a:p>
          <a:p>
            <a:pPr marL="182880" indent="-170815">
              <a:lnSpc>
                <a:spcPct val="100000"/>
              </a:lnSpc>
              <a:spcBef>
                <a:spcPts val="240"/>
              </a:spcBef>
              <a:buClr>
                <a:srgbClr val="585858"/>
              </a:buClr>
              <a:buFont typeface="Wingdings"/>
              <a:buChar char=""/>
              <a:tabLst>
                <a:tab pos="183515" algn="l"/>
              </a:tabLst>
            </a:pPr>
            <a:r>
              <a:rPr sz="800" b="1" spc="-5" dirty="0">
                <a:solidFill>
                  <a:srgbClr val="3A3838"/>
                </a:solidFill>
                <a:latin typeface="Calibri"/>
                <a:cs typeface="Calibri"/>
              </a:rPr>
              <a:t>In-depth</a:t>
            </a:r>
            <a:r>
              <a:rPr sz="800" b="1" spc="-35" dirty="0">
                <a:solidFill>
                  <a:srgbClr val="3A3838"/>
                </a:solidFill>
                <a:latin typeface="Calibri"/>
                <a:cs typeface="Calibri"/>
              </a:rPr>
              <a:t> </a:t>
            </a:r>
            <a:r>
              <a:rPr sz="800" b="1" spc="-5" dirty="0">
                <a:solidFill>
                  <a:srgbClr val="3A3838"/>
                </a:solidFill>
                <a:latin typeface="Calibri"/>
                <a:cs typeface="Calibri"/>
              </a:rPr>
              <a:t>Interviews</a:t>
            </a:r>
            <a:endParaRPr sz="800" dirty="0">
              <a:latin typeface="Calibri"/>
              <a:cs typeface="Calibri"/>
            </a:endParaRPr>
          </a:p>
        </p:txBody>
      </p:sp>
      <p:grpSp>
        <p:nvGrpSpPr>
          <p:cNvPr id="11" name="object 11"/>
          <p:cNvGrpSpPr/>
          <p:nvPr/>
        </p:nvGrpSpPr>
        <p:grpSpPr>
          <a:xfrm>
            <a:off x="365759" y="1109472"/>
            <a:ext cx="5553710" cy="744220"/>
            <a:chOff x="365759" y="1109472"/>
            <a:chExt cx="5553710" cy="744220"/>
          </a:xfrm>
        </p:grpSpPr>
        <p:sp>
          <p:nvSpPr>
            <p:cNvPr id="12" name="object 12"/>
            <p:cNvSpPr/>
            <p:nvPr/>
          </p:nvSpPr>
          <p:spPr>
            <a:xfrm>
              <a:off x="4427219" y="1156716"/>
              <a:ext cx="1454150" cy="658495"/>
            </a:xfrm>
            <a:custGeom>
              <a:avLst/>
              <a:gdLst/>
              <a:ahLst/>
              <a:cxnLst/>
              <a:rect l="l" t="t" r="r" b="b"/>
              <a:pathLst>
                <a:path w="1454150" h="658494">
                  <a:moveTo>
                    <a:pt x="0" y="658368"/>
                  </a:moveTo>
                  <a:lnTo>
                    <a:pt x="1124712" y="658368"/>
                  </a:lnTo>
                  <a:lnTo>
                    <a:pt x="1453895" y="329184"/>
                  </a:lnTo>
                  <a:lnTo>
                    <a:pt x="1124712" y="0"/>
                  </a:lnTo>
                  <a:lnTo>
                    <a:pt x="0" y="0"/>
                  </a:lnTo>
                  <a:lnTo>
                    <a:pt x="329183" y="329184"/>
                  </a:lnTo>
                  <a:lnTo>
                    <a:pt x="0" y="658368"/>
                  </a:lnTo>
                  <a:close/>
                </a:path>
              </a:pathLst>
            </a:custGeom>
            <a:ln w="76200">
              <a:solidFill>
                <a:srgbClr val="A9D18E"/>
              </a:solidFill>
            </a:ln>
          </p:spPr>
          <p:txBody>
            <a:bodyPr wrap="square" lIns="0" tIns="0" rIns="0" bIns="0" rtlCol="0"/>
            <a:lstStyle/>
            <a:p>
              <a:endParaRPr dirty="0"/>
            </a:p>
          </p:txBody>
        </p:sp>
        <p:sp>
          <p:nvSpPr>
            <p:cNvPr id="13" name="object 13"/>
            <p:cNvSpPr/>
            <p:nvPr/>
          </p:nvSpPr>
          <p:spPr>
            <a:xfrm>
              <a:off x="3086099" y="1156716"/>
              <a:ext cx="1454150" cy="658495"/>
            </a:xfrm>
            <a:custGeom>
              <a:avLst/>
              <a:gdLst/>
              <a:ahLst/>
              <a:cxnLst/>
              <a:rect l="l" t="t" r="r" b="b"/>
              <a:pathLst>
                <a:path w="1454150" h="658494">
                  <a:moveTo>
                    <a:pt x="1124712" y="0"/>
                  </a:moveTo>
                  <a:lnTo>
                    <a:pt x="0" y="0"/>
                  </a:lnTo>
                  <a:lnTo>
                    <a:pt x="329184" y="329184"/>
                  </a:lnTo>
                  <a:lnTo>
                    <a:pt x="0" y="658368"/>
                  </a:lnTo>
                  <a:lnTo>
                    <a:pt x="1124712" y="658368"/>
                  </a:lnTo>
                  <a:lnTo>
                    <a:pt x="1453896" y="329184"/>
                  </a:lnTo>
                  <a:lnTo>
                    <a:pt x="1124712" y="0"/>
                  </a:lnTo>
                  <a:close/>
                </a:path>
              </a:pathLst>
            </a:custGeom>
            <a:solidFill>
              <a:srgbClr val="FFFFFF"/>
            </a:solidFill>
          </p:spPr>
          <p:txBody>
            <a:bodyPr wrap="square" lIns="0" tIns="0" rIns="0" bIns="0" rtlCol="0"/>
            <a:lstStyle/>
            <a:p>
              <a:endParaRPr dirty="0"/>
            </a:p>
          </p:txBody>
        </p:sp>
        <p:sp>
          <p:nvSpPr>
            <p:cNvPr id="14" name="object 14"/>
            <p:cNvSpPr/>
            <p:nvPr/>
          </p:nvSpPr>
          <p:spPr>
            <a:xfrm>
              <a:off x="3086099" y="1156716"/>
              <a:ext cx="1454150" cy="658495"/>
            </a:xfrm>
            <a:custGeom>
              <a:avLst/>
              <a:gdLst/>
              <a:ahLst/>
              <a:cxnLst/>
              <a:rect l="l" t="t" r="r" b="b"/>
              <a:pathLst>
                <a:path w="1454150" h="658494">
                  <a:moveTo>
                    <a:pt x="0" y="658368"/>
                  </a:moveTo>
                  <a:lnTo>
                    <a:pt x="1124712" y="658368"/>
                  </a:lnTo>
                  <a:lnTo>
                    <a:pt x="1453896" y="329184"/>
                  </a:lnTo>
                  <a:lnTo>
                    <a:pt x="1124712" y="0"/>
                  </a:lnTo>
                  <a:lnTo>
                    <a:pt x="0" y="0"/>
                  </a:lnTo>
                  <a:lnTo>
                    <a:pt x="329184" y="329184"/>
                  </a:lnTo>
                  <a:lnTo>
                    <a:pt x="0" y="658368"/>
                  </a:lnTo>
                  <a:close/>
                </a:path>
              </a:pathLst>
            </a:custGeom>
            <a:ln w="76200">
              <a:solidFill>
                <a:srgbClr val="8AC167"/>
              </a:solidFill>
            </a:ln>
          </p:spPr>
          <p:txBody>
            <a:bodyPr wrap="square" lIns="0" tIns="0" rIns="0" bIns="0" rtlCol="0"/>
            <a:lstStyle/>
            <a:p>
              <a:endParaRPr dirty="0"/>
            </a:p>
          </p:txBody>
        </p:sp>
        <p:sp>
          <p:nvSpPr>
            <p:cNvPr id="15" name="object 15"/>
            <p:cNvSpPr/>
            <p:nvPr/>
          </p:nvSpPr>
          <p:spPr>
            <a:xfrm>
              <a:off x="1744979" y="1156716"/>
              <a:ext cx="1454150" cy="658495"/>
            </a:xfrm>
            <a:custGeom>
              <a:avLst/>
              <a:gdLst/>
              <a:ahLst/>
              <a:cxnLst/>
              <a:rect l="l" t="t" r="r" b="b"/>
              <a:pathLst>
                <a:path w="1454150" h="658494">
                  <a:moveTo>
                    <a:pt x="1124712" y="0"/>
                  </a:moveTo>
                  <a:lnTo>
                    <a:pt x="0" y="0"/>
                  </a:lnTo>
                  <a:lnTo>
                    <a:pt x="329183" y="329184"/>
                  </a:lnTo>
                  <a:lnTo>
                    <a:pt x="0" y="658368"/>
                  </a:lnTo>
                  <a:lnTo>
                    <a:pt x="1124712" y="658368"/>
                  </a:lnTo>
                  <a:lnTo>
                    <a:pt x="1453895" y="329184"/>
                  </a:lnTo>
                  <a:lnTo>
                    <a:pt x="1124712" y="0"/>
                  </a:lnTo>
                  <a:close/>
                </a:path>
              </a:pathLst>
            </a:custGeom>
            <a:solidFill>
              <a:srgbClr val="FFFFFF"/>
            </a:solidFill>
          </p:spPr>
          <p:txBody>
            <a:bodyPr wrap="square" lIns="0" tIns="0" rIns="0" bIns="0" rtlCol="0"/>
            <a:lstStyle/>
            <a:p>
              <a:endParaRPr dirty="0"/>
            </a:p>
          </p:txBody>
        </p:sp>
        <p:sp>
          <p:nvSpPr>
            <p:cNvPr id="16" name="object 16"/>
            <p:cNvSpPr/>
            <p:nvPr/>
          </p:nvSpPr>
          <p:spPr>
            <a:xfrm>
              <a:off x="1744979" y="1156716"/>
              <a:ext cx="1454150" cy="658495"/>
            </a:xfrm>
            <a:custGeom>
              <a:avLst/>
              <a:gdLst/>
              <a:ahLst/>
              <a:cxnLst/>
              <a:rect l="l" t="t" r="r" b="b"/>
              <a:pathLst>
                <a:path w="1454150" h="658494">
                  <a:moveTo>
                    <a:pt x="0" y="658368"/>
                  </a:moveTo>
                  <a:lnTo>
                    <a:pt x="1124712" y="658368"/>
                  </a:lnTo>
                  <a:lnTo>
                    <a:pt x="1453895" y="329184"/>
                  </a:lnTo>
                  <a:lnTo>
                    <a:pt x="1124712" y="0"/>
                  </a:lnTo>
                  <a:lnTo>
                    <a:pt x="0" y="0"/>
                  </a:lnTo>
                  <a:lnTo>
                    <a:pt x="329183" y="329184"/>
                  </a:lnTo>
                  <a:lnTo>
                    <a:pt x="0" y="658368"/>
                  </a:lnTo>
                  <a:close/>
                </a:path>
              </a:pathLst>
            </a:custGeom>
            <a:ln w="76200">
              <a:solidFill>
                <a:srgbClr val="5F933B"/>
              </a:solidFill>
            </a:ln>
          </p:spPr>
          <p:txBody>
            <a:bodyPr wrap="square" lIns="0" tIns="0" rIns="0" bIns="0" rtlCol="0"/>
            <a:lstStyle/>
            <a:p>
              <a:endParaRPr dirty="0"/>
            </a:p>
          </p:txBody>
        </p:sp>
        <p:sp>
          <p:nvSpPr>
            <p:cNvPr id="17" name="object 17"/>
            <p:cNvSpPr/>
            <p:nvPr/>
          </p:nvSpPr>
          <p:spPr>
            <a:xfrm>
              <a:off x="403859" y="1147572"/>
              <a:ext cx="1454150" cy="658495"/>
            </a:xfrm>
            <a:custGeom>
              <a:avLst/>
              <a:gdLst/>
              <a:ahLst/>
              <a:cxnLst/>
              <a:rect l="l" t="t" r="r" b="b"/>
              <a:pathLst>
                <a:path w="1454150" h="658494">
                  <a:moveTo>
                    <a:pt x="1124712" y="0"/>
                  </a:moveTo>
                  <a:lnTo>
                    <a:pt x="0" y="0"/>
                  </a:lnTo>
                  <a:lnTo>
                    <a:pt x="329184" y="329183"/>
                  </a:lnTo>
                  <a:lnTo>
                    <a:pt x="0" y="658367"/>
                  </a:lnTo>
                  <a:lnTo>
                    <a:pt x="1124712" y="658367"/>
                  </a:lnTo>
                  <a:lnTo>
                    <a:pt x="1453896" y="329183"/>
                  </a:lnTo>
                  <a:lnTo>
                    <a:pt x="1124712" y="0"/>
                  </a:lnTo>
                  <a:close/>
                </a:path>
              </a:pathLst>
            </a:custGeom>
            <a:solidFill>
              <a:srgbClr val="FFFFFF"/>
            </a:solidFill>
          </p:spPr>
          <p:txBody>
            <a:bodyPr wrap="square" lIns="0" tIns="0" rIns="0" bIns="0" rtlCol="0"/>
            <a:lstStyle/>
            <a:p>
              <a:endParaRPr dirty="0"/>
            </a:p>
          </p:txBody>
        </p:sp>
        <p:sp>
          <p:nvSpPr>
            <p:cNvPr id="18" name="object 18"/>
            <p:cNvSpPr/>
            <p:nvPr/>
          </p:nvSpPr>
          <p:spPr>
            <a:xfrm>
              <a:off x="403859" y="1147572"/>
              <a:ext cx="1454150" cy="658495"/>
            </a:xfrm>
            <a:custGeom>
              <a:avLst/>
              <a:gdLst/>
              <a:ahLst/>
              <a:cxnLst/>
              <a:rect l="l" t="t" r="r" b="b"/>
              <a:pathLst>
                <a:path w="1454150" h="658494">
                  <a:moveTo>
                    <a:pt x="0" y="658367"/>
                  </a:moveTo>
                  <a:lnTo>
                    <a:pt x="1124712" y="658367"/>
                  </a:lnTo>
                  <a:lnTo>
                    <a:pt x="1453896" y="329183"/>
                  </a:lnTo>
                  <a:lnTo>
                    <a:pt x="1124712" y="0"/>
                  </a:lnTo>
                  <a:lnTo>
                    <a:pt x="0" y="0"/>
                  </a:lnTo>
                  <a:lnTo>
                    <a:pt x="329184" y="329183"/>
                  </a:lnTo>
                  <a:lnTo>
                    <a:pt x="0" y="658367"/>
                  </a:lnTo>
                  <a:close/>
                </a:path>
              </a:pathLst>
            </a:custGeom>
            <a:ln w="76200">
              <a:solidFill>
                <a:srgbClr val="385622"/>
              </a:solidFill>
            </a:ln>
          </p:spPr>
          <p:txBody>
            <a:bodyPr wrap="square" lIns="0" tIns="0" rIns="0" bIns="0" rtlCol="0"/>
            <a:lstStyle/>
            <a:p>
              <a:endParaRPr dirty="0"/>
            </a:p>
          </p:txBody>
        </p:sp>
      </p:grpSp>
      <p:sp>
        <p:nvSpPr>
          <p:cNvPr id="19" name="object 19"/>
          <p:cNvSpPr txBox="1"/>
          <p:nvPr/>
        </p:nvSpPr>
        <p:spPr>
          <a:xfrm>
            <a:off x="4861940" y="1283969"/>
            <a:ext cx="557530" cy="331470"/>
          </a:xfrm>
          <a:prstGeom prst="rect">
            <a:avLst/>
          </a:prstGeom>
        </p:spPr>
        <p:txBody>
          <a:bodyPr vert="horz" wrap="square" lIns="0" tIns="13335" rIns="0" bIns="0" rtlCol="0">
            <a:spAutoFit/>
          </a:bodyPr>
          <a:lstStyle/>
          <a:p>
            <a:pPr marL="12700" marR="5080" indent="140335">
              <a:lnSpc>
                <a:spcPct val="100000"/>
              </a:lnSpc>
              <a:spcBef>
                <a:spcPts val="105"/>
              </a:spcBef>
            </a:pPr>
            <a:r>
              <a:rPr sz="1000" b="1" dirty="0">
                <a:solidFill>
                  <a:srgbClr val="171717"/>
                </a:solidFill>
                <a:latin typeface="Calibri"/>
                <a:cs typeface="Calibri"/>
              </a:rPr>
              <a:t>Data </a:t>
            </a:r>
            <a:r>
              <a:rPr sz="1000" b="1" spc="5" dirty="0">
                <a:solidFill>
                  <a:srgbClr val="171717"/>
                </a:solidFill>
                <a:latin typeface="Calibri"/>
                <a:cs typeface="Calibri"/>
              </a:rPr>
              <a:t> </a:t>
            </a:r>
            <a:r>
              <a:rPr sz="1000" b="1" spc="-10" dirty="0">
                <a:solidFill>
                  <a:srgbClr val="171717"/>
                </a:solidFill>
                <a:latin typeface="Calibri"/>
                <a:cs typeface="Calibri"/>
              </a:rPr>
              <a:t>C</a:t>
            </a:r>
            <a:r>
              <a:rPr sz="1000" b="1" spc="5" dirty="0">
                <a:solidFill>
                  <a:srgbClr val="171717"/>
                </a:solidFill>
                <a:latin typeface="Calibri"/>
                <a:cs typeface="Calibri"/>
              </a:rPr>
              <a:t>o</a:t>
            </a:r>
            <a:r>
              <a:rPr sz="1000" b="1" spc="-10" dirty="0">
                <a:solidFill>
                  <a:srgbClr val="171717"/>
                </a:solidFill>
                <a:latin typeface="Calibri"/>
                <a:cs typeface="Calibri"/>
              </a:rPr>
              <a:t>ll</a:t>
            </a:r>
            <a:r>
              <a:rPr sz="1000" b="1" spc="-5" dirty="0">
                <a:solidFill>
                  <a:srgbClr val="171717"/>
                </a:solidFill>
                <a:latin typeface="Calibri"/>
                <a:cs typeface="Calibri"/>
              </a:rPr>
              <a:t>e</a:t>
            </a:r>
            <a:r>
              <a:rPr sz="1000" b="1" spc="5" dirty="0">
                <a:solidFill>
                  <a:srgbClr val="171717"/>
                </a:solidFill>
                <a:latin typeface="Calibri"/>
                <a:cs typeface="Calibri"/>
              </a:rPr>
              <a:t>ct</a:t>
            </a:r>
            <a:r>
              <a:rPr sz="1000" b="1" spc="-10" dirty="0">
                <a:solidFill>
                  <a:srgbClr val="171717"/>
                </a:solidFill>
                <a:latin typeface="Calibri"/>
                <a:cs typeface="Calibri"/>
              </a:rPr>
              <a:t>i</a:t>
            </a:r>
            <a:r>
              <a:rPr sz="1000" b="1" spc="5" dirty="0">
                <a:solidFill>
                  <a:srgbClr val="171717"/>
                </a:solidFill>
                <a:latin typeface="Calibri"/>
                <a:cs typeface="Calibri"/>
              </a:rPr>
              <a:t>o</a:t>
            </a:r>
            <a:r>
              <a:rPr sz="1000" b="1" dirty="0">
                <a:solidFill>
                  <a:srgbClr val="171717"/>
                </a:solidFill>
                <a:latin typeface="Calibri"/>
                <a:cs typeface="Calibri"/>
              </a:rPr>
              <a:t>n</a:t>
            </a:r>
            <a:endParaRPr sz="1000" dirty="0">
              <a:latin typeface="Calibri"/>
              <a:cs typeface="Calibri"/>
            </a:endParaRPr>
          </a:p>
        </p:txBody>
      </p:sp>
      <p:sp>
        <p:nvSpPr>
          <p:cNvPr id="20" name="object 20"/>
          <p:cNvSpPr txBox="1"/>
          <p:nvPr/>
        </p:nvSpPr>
        <p:spPr>
          <a:xfrm>
            <a:off x="3471417" y="1300987"/>
            <a:ext cx="856615" cy="332105"/>
          </a:xfrm>
          <a:prstGeom prst="rect">
            <a:avLst/>
          </a:prstGeom>
        </p:spPr>
        <p:txBody>
          <a:bodyPr vert="horz" wrap="square" lIns="0" tIns="13335" rIns="0" bIns="0" rtlCol="0">
            <a:spAutoFit/>
          </a:bodyPr>
          <a:lstStyle/>
          <a:p>
            <a:pPr marL="21590">
              <a:lnSpc>
                <a:spcPct val="100000"/>
              </a:lnSpc>
              <a:spcBef>
                <a:spcPts val="105"/>
              </a:spcBef>
            </a:pPr>
            <a:r>
              <a:rPr sz="1000" b="1" spc="-10" dirty="0">
                <a:solidFill>
                  <a:srgbClr val="171717"/>
                </a:solidFill>
                <a:latin typeface="Calibri"/>
                <a:cs typeface="Calibri"/>
              </a:rPr>
              <a:t>D</a:t>
            </a:r>
            <a:r>
              <a:rPr sz="1000" b="1" spc="-5" dirty="0">
                <a:solidFill>
                  <a:srgbClr val="171717"/>
                </a:solidFill>
                <a:latin typeface="Calibri"/>
                <a:cs typeface="Calibri"/>
              </a:rPr>
              <a:t>e</a:t>
            </a:r>
            <a:r>
              <a:rPr sz="1000" b="1" dirty="0">
                <a:solidFill>
                  <a:srgbClr val="171717"/>
                </a:solidFill>
                <a:latin typeface="Calibri"/>
                <a:cs typeface="Calibri"/>
              </a:rPr>
              <a:t>v</a:t>
            </a:r>
            <a:r>
              <a:rPr sz="1000" b="1" spc="-5" dirty="0">
                <a:solidFill>
                  <a:srgbClr val="171717"/>
                </a:solidFill>
                <a:latin typeface="Calibri"/>
                <a:cs typeface="Calibri"/>
              </a:rPr>
              <a:t>e</a:t>
            </a:r>
            <a:r>
              <a:rPr sz="1000" b="1" spc="-10" dirty="0">
                <a:solidFill>
                  <a:srgbClr val="171717"/>
                </a:solidFill>
                <a:latin typeface="Calibri"/>
                <a:cs typeface="Calibri"/>
              </a:rPr>
              <a:t>l</a:t>
            </a:r>
            <a:r>
              <a:rPr sz="1000" b="1" spc="5" dirty="0">
                <a:solidFill>
                  <a:srgbClr val="171717"/>
                </a:solidFill>
                <a:latin typeface="Calibri"/>
                <a:cs typeface="Calibri"/>
              </a:rPr>
              <a:t>o</a:t>
            </a:r>
            <a:r>
              <a:rPr sz="1000" b="1" spc="10" dirty="0">
                <a:solidFill>
                  <a:srgbClr val="171717"/>
                </a:solidFill>
                <a:latin typeface="Calibri"/>
                <a:cs typeface="Calibri"/>
              </a:rPr>
              <a:t>p</a:t>
            </a:r>
            <a:r>
              <a:rPr sz="1000" b="1" spc="-10" dirty="0">
                <a:solidFill>
                  <a:srgbClr val="171717"/>
                </a:solidFill>
                <a:latin typeface="Calibri"/>
                <a:cs typeface="Calibri"/>
              </a:rPr>
              <a:t>i</a:t>
            </a:r>
            <a:r>
              <a:rPr sz="1000" b="1" spc="10" dirty="0">
                <a:solidFill>
                  <a:srgbClr val="171717"/>
                </a:solidFill>
                <a:latin typeface="Calibri"/>
                <a:cs typeface="Calibri"/>
              </a:rPr>
              <a:t>n</a:t>
            </a:r>
            <a:r>
              <a:rPr sz="1000" b="1" dirty="0">
                <a:solidFill>
                  <a:srgbClr val="171717"/>
                </a:solidFill>
                <a:latin typeface="Calibri"/>
                <a:cs typeface="Calibri"/>
              </a:rPr>
              <a:t>g</a:t>
            </a:r>
            <a:r>
              <a:rPr sz="1000" b="1" spc="-35" dirty="0">
                <a:solidFill>
                  <a:srgbClr val="171717"/>
                </a:solidFill>
                <a:latin typeface="Calibri"/>
                <a:cs typeface="Calibri"/>
              </a:rPr>
              <a:t> </a:t>
            </a:r>
            <a:r>
              <a:rPr sz="1000" b="1" spc="5" dirty="0">
                <a:solidFill>
                  <a:srgbClr val="171717"/>
                </a:solidFill>
                <a:latin typeface="Calibri"/>
                <a:cs typeface="Calibri"/>
              </a:rPr>
              <a:t>L</a:t>
            </a:r>
            <a:r>
              <a:rPr sz="1000" b="1" spc="-10" dirty="0">
                <a:solidFill>
                  <a:srgbClr val="171717"/>
                </a:solidFill>
                <a:latin typeface="Calibri"/>
                <a:cs typeface="Calibri"/>
              </a:rPr>
              <a:t>i</a:t>
            </a:r>
            <a:r>
              <a:rPr sz="1000" b="1" spc="5" dirty="0">
                <a:solidFill>
                  <a:srgbClr val="171717"/>
                </a:solidFill>
                <a:latin typeface="Calibri"/>
                <a:cs typeface="Calibri"/>
              </a:rPr>
              <a:t>s</a:t>
            </a:r>
            <a:r>
              <a:rPr sz="1000" b="1" dirty="0">
                <a:solidFill>
                  <a:srgbClr val="171717"/>
                </a:solidFill>
                <a:latin typeface="Calibri"/>
                <a:cs typeface="Calibri"/>
              </a:rPr>
              <a:t>t</a:t>
            </a:r>
            <a:endParaRPr sz="1000" dirty="0">
              <a:latin typeface="Calibri"/>
              <a:cs typeface="Calibri"/>
            </a:endParaRPr>
          </a:p>
          <a:p>
            <a:pPr marL="12700">
              <a:lnSpc>
                <a:spcPct val="100000"/>
              </a:lnSpc>
            </a:pPr>
            <a:r>
              <a:rPr sz="1000" b="1" spc="10" dirty="0">
                <a:solidFill>
                  <a:srgbClr val="171717"/>
                </a:solidFill>
                <a:latin typeface="Calibri"/>
                <a:cs typeface="Calibri"/>
              </a:rPr>
              <a:t>o</a:t>
            </a:r>
            <a:r>
              <a:rPr sz="1000" b="1" dirty="0">
                <a:solidFill>
                  <a:srgbClr val="171717"/>
                </a:solidFill>
                <a:latin typeface="Calibri"/>
                <a:cs typeface="Calibri"/>
              </a:rPr>
              <a:t>f</a:t>
            </a:r>
            <a:r>
              <a:rPr sz="1000" b="1" spc="-20" dirty="0">
                <a:solidFill>
                  <a:srgbClr val="171717"/>
                </a:solidFill>
                <a:latin typeface="Calibri"/>
                <a:cs typeface="Calibri"/>
              </a:rPr>
              <a:t> </a:t>
            </a:r>
            <a:r>
              <a:rPr sz="1000" b="1" spc="10" dirty="0">
                <a:solidFill>
                  <a:srgbClr val="171717"/>
                </a:solidFill>
                <a:latin typeface="Calibri"/>
                <a:cs typeface="Calibri"/>
              </a:rPr>
              <a:t>R</a:t>
            </a:r>
            <a:r>
              <a:rPr sz="1000" b="1" dirty="0">
                <a:solidFill>
                  <a:srgbClr val="171717"/>
                </a:solidFill>
                <a:latin typeface="Calibri"/>
                <a:cs typeface="Calibri"/>
              </a:rPr>
              <a:t>es</a:t>
            </a:r>
            <a:r>
              <a:rPr sz="1000" b="1" spc="10" dirty="0">
                <a:solidFill>
                  <a:srgbClr val="171717"/>
                </a:solidFill>
                <a:latin typeface="Calibri"/>
                <a:cs typeface="Calibri"/>
              </a:rPr>
              <a:t>pon</a:t>
            </a:r>
            <a:r>
              <a:rPr sz="1000" b="1" spc="-10" dirty="0">
                <a:solidFill>
                  <a:srgbClr val="171717"/>
                </a:solidFill>
                <a:latin typeface="Calibri"/>
                <a:cs typeface="Calibri"/>
              </a:rPr>
              <a:t>d</a:t>
            </a:r>
            <a:r>
              <a:rPr sz="1000" b="1" dirty="0">
                <a:solidFill>
                  <a:srgbClr val="171717"/>
                </a:solidFill>
                <a:latin typeface="Calibri"/>
                <a:cs typeface="Calibri"/>
              </a:rPr>
              <a:t>e</a:t>
            </a:r>
            <a:r>
              <a:rPr sz="1000" b="1" spc="10" dirty="0">
                <a:solidFill>
                  <a:srgbClr val="171717"/>
                </a:solidFill>
                <a:latin typeface="Calibri"/>
                <a:cs typeface="Calibri"/>
              </a:rPr>
              <a:t>n</a:t>
            </a:r>
            <a:r>
              <a:rPr sz="1000" b="1" spc="-15" dirty="0">
                <a:solidFill>
                  <a:srgbClr val="171717"/>
                </a:solidFill>
                <a:latin typeface="Calibri"/>
                <a:cs typeface="Calibri"/>
              </a:rPr>
              <a:t>t</a:t>
            </a:r>
            <a:r>
              <a:rPr sz="1000" b="1" dirty="0">
                <a:solidFill>
                  <a:srgbClr val="171717"/>
                </a:solidFill>
                <a:latin typeface="Calibri"/>
                <a:cs typeface="Calibri"/>
              </a:rPr>
              <a:t>s</a:t>
            </a:r>
            <a:endParaRPr sz="1000" dirty="0">
              <a:latin typeface="Calibri"/>
              <a:cs typeface="Calibri"/>
            </a:endParaRPr>
          </a:p>
        </p:txBody>
      </p:sp>
      <p:sp>
        <p:nvSpPr>
          <p:cNvPr id="21" name="object 21"/>
          <p:cNvSpPr txBox="1"/>
          <p:nvPr/>
        </p:nvSpPr>
        <p:spPr>
          <a:xfrm>
            <a:off x="2119629" y="1302766"/>
            <a:ext cx="786765" cy="331470"/>
          </a:xfrm>
          <a:prstGeom prst="rect">
            <a:avLst/>
          </a:prstGeom>
        </p:spPr>
        <p:txBody>
          <a:bodyPr vert="horz" wrap="square" lIns="0" tIns="13335" rIns="0" bIns="0" rtlCol="0">
            <a:spAutoFit/>
          </a:bodyPr>
          <a:lstStyle/>
          <a:p>
            <a:pPr marL="12700" marR="5080" indent="57785">
              <a:lnSpc>
                <a:spcPct val="100000"/>
              </a:lnSpc>
              <a:spcBef>
                <a:spcPts val="105"/>
              </a:spcBef>
            </a:pPr>
            <a:r>
              <a:rPr sz="1000" b="1" dirty="0">
                <a:solidFill>
                  <a:srgbClr val="171717"/>
                </a:solidFill>
                <a:latin typeface="Calibri"/>
                <a:cs typeface="Calibri"/>
              </a:rPr>
              <a:t>Formulating </a:t>
            </a:r>
            <a:r>
              <a:rPr sz="1000" b="1" spc="5" dirty="0">
                <a:solidFill>
                  <a:srgbClr val="171717"/>
                </a:solidFill>
                <a:latin typeface="Calibri"/>
                <a:cs typeface="Calibri"/>
              </a:rPr>
              <a:t> Q</a:t>
            </a:r>
            <a:r>
              <a:rPr sz="1000" b="1" spc="10" dirty="0">
                <a:solidFill>
                  <a:srgbClr val="171717"/>
                </a:solidFill>
                <a:latin typeface="Calibri"/>
                <a:cs typeface="Calibri"/>
              </a:rPr>
              <a:t>u</a:t>
            </a:r>
            <a:r>
              <a:rPr sz="1000" b="1" spc="-5" dirty="0">
                <a:solidFill>
                  <a:srgbClr val="171717"/>
                </a:solidFill>
                <a:latin typeface="Calibri"/>
                <a:cs typeface="Calibri"/>
              </a:rPr>
              <a:t>e</a:t>
            </a:r>
            <a:r>
              <a:rPr sz="1000" b="1" spc="5" dirty="0">
                <a:solidFill>
                  <a:srgbClr val="171717"/>
                </a:solidFill>
                <a:latin typeface="Calibri"/>
                <a:cs typeface="Calibri"/>
              </a:rPr>
              <a:t>st</a:t>
            </a:r>
            <a:r>
              <a:rPr sz="1000" b="1" spc="-10" dirty="0">
                <a:solidFill>
                  <a:srgbClr val="171717"/>
                </a:solidFill>
                <a:latin typeface="Calibri"/>
                <a:cs typeface="Calibri"/>
              </a:rPr>
              <a:t>i</a:t>
            </a:r>
            <a:r>
              <a:rPr sz="1000" b="1" spc="5" dirty="0">
                <a:solidFill>
                  <a:srgbClr val="171717"/>
                </a:solidFill>
                <a:latin typeface="Calibri"/>
                <a:cs typeface="Calibri"/>
              </a:rPr>
              <a:t>o</a:t>
            </a:r>
            <a:r>
              <a:rPr sz="1000" b="1" spc="10" dirty="0">
                <a:solidFill>
                  <a:srgbClr val="171717"/>
                </a:solidFill>
                <a:latin typeface="Calibri"/>
                <a:cs typeface="Calibri"/>
              </a:rPr>
              <a:t>nn</a:t>
            </a:r>
            <a:r>
              <a:rPr sz="1000" b="1" spc="-20" dirty="0">
                <a:solidFill>
                  <a:srgbClr val="171717"/>
                </a:solidFill>
                <a:latin typeface="Calibri"/>
                <a:cs typeface="Calibri"/>
              </a:rPr>
              <a:t>a</a:t>
            </a:r>
            <a:r>
              <a:rPr sz="1000" b="1" spc="-10" dirty="0">
                <a:solidFill>
                  <a:srgbClr val="171717"/>
                </a:solidFill>
                <a:latin typeface="Calibri"/>
                <a:cs typeface="Calibri"/>
              </a:rPr>
              <a:t>i</a:t>
            </a:r>
            <a:r>
              <a:rPr sz="1000" b="1" spc="-5" dirty="0">
                <a:solidFill>
                  <a:srgbClr val="171717"/>
                </a:solidFill>
                <a:latin typeface="Calibri"/>
                <a:cs typeface="Calibri"/>
              </a:rPr>
              <a:t>re</a:t>
            </a:r>
            <a:endParaRPr sz="1000" dirty="0">
              <a:latin typeface="Calibri"/>
              <a:cs typeface="Calibri"/>
            </a:endParaRPr>
          </a:p>
        </p:txBody>
      </p:sp>
      <p:sp>
        <p:nvSpPr>
          <p:cNvPr id="22" name="object 22"/>
          <p:cNvSpPr txBox="1"/>
          <p:nvPr/>
        </p:nvSpPr>
        <p:spPr>
          <a:xfrm>
            <a:off x="895603" y="1258062"/>
            <a:ext cx="469900" cy="331470"/>
          </a:xfrm>
          <a:prstGeom prst="rect">
            <a:avLst/>
          </a:prstGeom>
        </p:spPr>
        <p:txBody>
          <a:bodyPr vert="horz" wrap="square" lIns="0" tIns="13335" rIns="0" bIns="0" rtlCol="0">
            <a:spAutoFit/>
          </a:bodyPr>
          <a:lstStyle/>
          <a:p>
            <a:pPr marL="12700" marR="5080" indent="24130">
              <a:lnSpc>
                <a:spcPct val="100000"/>
              </a:lnSpc>
              <a:spcBef>
                <a:spcPts val="105"/>
              </a:spcBef>
            </a:pPr>
            <a:r>
              <a:rPr sz="1000" b="1" dirty="0">
                <a:solidFill>
                  <a:srgbClr val="171717"/>
                </a:solidFill>
                <a:latin typeface="Calibri"/>
                <a:cs typeface="Calibri"/>
              </a:rPr>
              <a:t>Market </a:t>
            </a:r>
            <a:r>
              <a:rPr sz="1000" b="1" spc="-215" dirty="0">
                <a:solidFill>
                  <a:srgbClr val="171717"/>
                </a:solidFill>
                <a:latin typeface="Calibri"/>
                <a:cs typeface="Calibri"/>
              </a:rPr>
              <a:t> </a:t>
            </a:r>
            <a:r>
              <a:rPr sz="1000" b="1" spc="-10" dirty="0">
                <a:solidFill>
                  <a:srgbClr val="171717"/>
                </a:solidFill>
                <a:latin typeface="Calibri"/>
                <a:cs typeface="Calibri"/>
              </a:rPr>
              <a:t>P</a:t>
            </a:r>
            <a:r>
              <a:rPr sz="1000" b="1" spc="-5" dirty="0">
                <a:solidFill>
                  <a:srgbClr val="171717"/>
                </a:solidFill>
                <a:latin typeface="Calibri"/>
                <a:cs typeface="Calibri"/>
              </a:rPr>
              <a:t>r</a:t>
            </a:r>
            <a:r>
              <a:rPr sz="1000" b="1" spc="10" dirty="0">
                <a:solidFill>
                  <a:srgbClr val="171717"/>
                </a:solidFill>
                <a:latin typeface="Calibri"/>
                <a:cs typeface="Calibri"/>
              </a:rPr>
              <a:t>o</a:t>
            </a:r>
            <a:r>
              <a:rPr sz="1000" b="1" spc="-10" dirty="0">
                <a:solidFill>
                  <a:srgbClr val="171717"/>
                </a:solidFill>
                <a:latin typeface="Calibri"/>
                <a:cs typeface="Calibri"/>
              </a:rPr>
              <a:t>fili</a:t>
            </a:r>
            <a:r>
              <a:rPr sz="1000" b="1" spc="10" dirty="0">
                <a:solidFill>
                  <a:srgbClr val="171717"/>
                </a:solidFill>
                <a:latin typeface="Calibri"/>
                <a:cs typeface="Calibri"/>
              </a:rPr>
              <a:t>n</a:t>
            </a:r>
            <a:r>
              <a:rPr sz="1000" b="1" dirty="0">
                <a:solidFill>
                  <a:srgbClr val="171717"/>
                </a:solidFill>
                <a:latin typeface="Calibri"/>
                <a:cs typeface="Calibri"/>
              </a:rPr>
              <a:t>g</a:t>
            </a:r>
            <a:endParaRPr sz="1000" dirty="0">
              <a:latin typeface="Calibri"/>
              <a:cs typeface="Calibri"/>
            </a:endParaRPr>
          </a:p>
        </p:txBody>
      </p:sp>
      <p:grpSp>
        <p:nvGrpSpPr>
          <p:cNvPr id="23" name="object 23"/>
          <p:cNvGrpSpPr/>
          <p:nvPr/>
        </p:nvGrpSpPr>
        <p:grpSpPr>
          <a:xfrm>
            <a:off x="5730240" y="1118616"/>
            <a:ext cx="2871470" cy="734695"/>
            <a:chOff x="5730240" y="1118616"/>
            <a:chExt cx="2871470" cy="734695"/>
          </a:xfrm>
        </p:grpSpPr>
        <p:sp>
          <p:nvSpPr>
            <p:cNvPr id="24" name="object 24"/>
            <p:cNvSpPr/>
            <p:nvPr/>
          </p:nvSpPr>
          <p:spPr>
            <a:xfrm>
              <a:off x="5768340" y="1156716"/>
              <a:ext cx="1454150" cy="658495"/>
            </a:xfrm>
            <a:custGeom>
              <a:avLst/>
              <a:gdLst/>
              <a:ahLst/>
              <a:cxnLst/>
              <a:rect l="l" t="t" r="r" b="b"/>
              <a:pathLst>
                <a:path w="1454150" h="658494">
                  <a:moveTo>
                    <a:pt x="1124712" y="0"/>
                  </a:moveTo>
                  <a:lnTo>
                    <a:pt x="0" y="0"/>
                  </a:lnTo>
                  <a:lnTo>
                    <a:pt x="329184" y="329184"/>
                  </a:lnTo>
                  <a:lnTo>
                    <a:pt x="0" y="658368"/>
                  </a:lnTo>
                  <a:lnTo>
                    <a:pt x="1124712" y="658368"/>
                  </a:lnTo>
                  <a:lnTo>
                    <a:pt x="1453895" y="329184"/>
                  </a:lnTo>
                  <a:lnTo>
                    <a:pt x="1124712" y="0"/>
                  </a:lnTo>
                  <a:close/>
                </a:path>
              </a:pathLst>
            </a:custGeom>
            <a:solidFill>
              <a:srgbClr val="FFFFFF"/>
            </a:solidFill>
          </p:spPr>
          <p:txBody>
            <a:bodyPr wrap="square" lIns="0" tIns="0" rIns="0" bIns="0" rtlCol="0"/>
            <a:lstStyle/>
            <a:p>
              <a:endParaRPr dirty="0"/>
            </a:p>
          </p:txBody>
        </p:sp>
        <p:sp>
          <p:nvSpPr>
            <p:cNvPr id="25" name="object 25"/>
            <p:cNvSpPr/>
            <p:nvPr/>
          </p:nvSpPr>
          <p:spPr>
            <a:xfrm>
              <a:off x="5768340" y="1156716"/>
              <a:ext cx="1454150" cy="658495"/>
            </a:xfrm>
            <a:custGeom>
              <a:avLst/>
              <a:gdLst/>
              <a:ahLst/>
              <a:cxnLst/>
              <a:rect l="l" t="t" r="r" b="b"/>
              <a:pathLst>
                <a:path w="1454150" h="658494">
                  <a:moveTo>
                    <a:pt x="0" y="658368"/>
                  </a:moveTo>
                  <a:lnTo>
                    <a:pt x="1124712" y="658368"/>
                  </a:lnTo>
                  <a:lnTo>
                    <a:pt x="1453895" y="329184"/>
                  </a:lnTo>
                  <a:lnTo>
                    <a:pt x="1124712" y="0"/>
                  </a:lnTo>
                  <a:lnTo>
                    <a:pt x="0" y="0"/>
                  </a:lnTo>
                  <a:lnTo>
                    <a:pt x="329184" y="329184"/>
                  </a:lnTo>
                  <a:lnTo>
                    <a:pt x="0" y="658368"/>
                  </a:lnTo>
                  <a:close/>
                </a:path>
              </a:pathLst>
            </a:custGeom>
            <a:ln w="76200">
              <a:solidFill>
                <a:srgbClr val="C5DFB4"/>
              </a:solidFill>
            </a:ln>
          </p:spPr>
          <p:txBody>
            <a:bodyPr wrap="square" lIns="0" tIns="0" rIns="0" bIns="0" rtlCol="0"/>
            <a:lstStyle/>
            <a:p>
              <a:endParaRPr dirty="0"/>
            </a:p>
          </p:txBody>
        </p:sp>
        <p:sp>
          <p:nvSpPr>
            <p:cNvPr id="26" name="object 26"/>
            <p:cNvSpPr/>
            <p:nvPr/>
          </p:nvSpPr>
          <p:spPr>
            <a:xfrm>
              <a:off x="7109460" y="1156716"/>
              <a:ext cx="1454150" cy="658495"/>
            </a:xfrm>
            <a:custGeom>
              <a:avLst/>
              <a:gdLst/>
              <a:ahLst/>
              <a:cxnLst/>
              <a:rect l="l" t="t" r="r" b="b"/>
              <a:pathLst>
                <a:path w="1454150" h="658494">
                  <a:moveTo>
                    <a:pt x="1124712" y="0"/>
                  </a:moveTo>
                  <a:lnTo>
                    <a:pt x="0" y="0"/>
                  </a:lnTo>
                  <a:lnTo>
                    <a:pt x="329184" y="329184"/>
                  </a:lnTo>
                  <a:lnTo>
                    <a:pt x="0" y="658368"/>
                  </a:lnTo>
                  <a:lnTo>
                    <a:pt x="1124712" y="658368"/>
                  </a:lnTo>
                  <a:lnTo>
                    <a:pt x="1453896" y="329184"/>
                  </a:lnTo>
                  <a:lnTo>
                    <a:pt x="1124712" y="0"/>
                  </a:lnTo>
                  <a:close/>
                </a:path>
              </a:pathLst>
            </a:custGeom>
            <a:solidFill>
              <a:srgbClr val="FFFFFF"/>
            </a:solidFill>
          </p:spPr>
          <p:txBody>
            <a:bodyPr wrap="square" lIns="0" tIns="0" rIns="0" bIns="0" rtlCol="0"/>
            <a:lstStyle/>
            <a:p>
              <a:endParaRPr dirty="0"/>
            </a:p>
          </p:txBody>
        </p:sp>
        <p:sp>
          <p:nvSpPr>
            <p:cNvPr id="27" name="object 27"/>
            <p:cNvSpPr/>
            <p:nvPr/>
          </p:nvSpPr>
          <p:spPr>
            <a:xfrm>
              <a:off x="7109460" y="1156716"/>
              <a:ext cx="1454150" cy="658495"/>
            </a:xfrm>
            <a:custGeom>
              <a:avLst/>
              <a:gdLst/>
              <a:ahLst/>
              <a:cxnLst/>
              <a:rect l="l" t="t" r="r" b="b"/>
              <a:pathLst>
                <a:path w="1454150" h="658494">
                  <a:moveTo>
                    <a:pt x="0" y="658368"/>
                  </a:moveTo>
                  <a:lnTo>
                    <a:pt x="1124712" y="658368"/>
                  </a:lnTo>
                  <a:lnTo>
                    <a:pt x="1453896" y="329184"/>
                  </a:lnTo>
                  <a:lnTo>
                    <a:pt x="1124712" y="0"/>
                  </a:lnTo>
                  <a:lnTo>
                    <a:pt x="0" y="0"/>
                  </a:lnTo>
                  <a:lnTo>
                    <a:pt x="329184" y="329184"/>
                  </a:lnTo>
                  <a:lnTo>
                    <a:pt x="0" y="658368"/>
                  </a:lnTo>
                  <a:close/>
                </a:path>
              </a:pathLst>
            </a:custGeom>
            <a:ln w="76200">
              <a:solidFill>
                <a:srgbClr val="E1EFD9"/>
              </a:solidFill>
            </a:ln>
          </p:spPr>
          <p:txBody>
            <a:bodyPr wrap="square" lIns="0" tIns="0" rIns="0" bIns="0" rtlCol="0"/>
            <a:lstStyle/>
            <a:p>
              <a:endParaRPr dirty="0"/>
            </a:p>
          </p:txBody>
        </p:sp>
      </p:grpSp>
      <p:sp>
        <p:nvSpPr>
          <p:cNvPr id="28" name="object 28"/>
          <p:cNvSpPr txBox="1"/>
          <p:nvPr/>
        </p:nvSpPr>
        <p:spPr>
          <a:xfrm>
            <a:off x="6129273" y="1283969"/>
            <a:ext cx="575310" cy="331470"/>
          </a:xfrm>
          <a:prstGeom prst="rect">
            <a:avLst/>
          </a:prstGeom>
        </p:spPr>
        <p:txBody>
          <a:bodyPr vert="horz" wrap="square" lIns="0" tIns="13335" rIns="0" bIns="0" rtlCol="0">
            <a:spAutoFit/>
          </a:bodyPr>
          <a:lstStyle/>
          <a:p>
            <a:pPr marL="12700" marR="5080" indent="149225">
              <a:lnSpc>
                <a:spcPct val="100000"/>
              </a:lnSpc>
              <a:spcBef>
                <a:spcPts val="105"/>
              </a:spcBef>
            </a:pPr>
            <a:r>
              <a:rPr sz="1000" b="1" dirty="0">
                <a:solidFill>
                  <a:srgbClr val="171717"/>
                </a:solidFill>
                <a:latin typeface="Calibri"/>
                <a:cs typeface="Calibri"/>
              </a:rPr>
              <a:t>Data </a:t>
            </a:r>
            <a:r>
              <a:rPr sz="1000" b="1" spc="5" dirty="0">
                <a:solidFill>
                  <a:srgbClr val="171717"/>
                </a:solidFill>
                <a:latin typeface="Calibri"/>
                <a:cs typeface="Calibri"/>
              </a:rPr>
              <a:t> </a:t>
            </a:r>
            <a:r>
              <a:rPr sz="1000" b="1" dirty="0">
                <a:solidFill>
                  <a:srgbClr val="171717"/>
                </a:solidFill>
                <a:latin typeface="Calibri"/>
                <a:cs typeface="Calibri"/>
              </a:rPr>
              <a:t>V</a:t>
            </a:r>
            <a:r>
              <a:rPr sz="1000" b="1" spc="5" dirty="0">
                <a:solidFill>
                  <a:srgbClr val="171717"/>
                </a:solidFill>
                <a:latin typeface="Calibri"/>
                <a:cs typeface="Calibri"/>
              </a:rPr>
              <a:t>a</a:t>
            </a:r>
            <a:r>
              <a:rPr sz="1000" b="1" spc="-10" dirty="0">
                <a:solidFill>
                  <a:srgbClr val="171717"/>
                </a:solidFill>
                <a:latin typeface="Calibri"/>
                <a:cs typeface="Calibri"/>
              </a:rPr>
              <a:t>li</a:t>
            </a:r>
            <a:r>
              <a:rPr sz="1000" b="1" spc="10" dirty="0">
                <a:solidFill>
                  <a:srgbClr val="171717"/>
                </a:solidFill>
                <a:latin typeface="Calibri"/>
                <a:cs typeface="Calibri"/>
              </a:rPr>
              <a:t>d</a:t>
            </a:r>
            <a:r>
              <a:rPr sz="1000" b="1" spc="5" dirty="0">
                <a:solidFill>
                  <a:srgbClr val="171717"/>
                </a:solidFill>
                <a:latin typeface="Calibri"/>
                <a:cs typeface="Calibri"/>
              </a:rPr>
              <a:t>at</a:t>
            </a:r>
            <a:r>
              <a:rPr sz="1000" b="1" spc="-10" dirty="0">
                <a:solidFill>
                  <a:srgbClr val="171717"/>
                </a:solidFill>
                <a:latin typeface="Calibri"/>
                <a:cs typeface="Calibri"/>
              </a:rPr>
              <a:t>i</a:t>
            </a:r>
            <a:r>
              <a:rPr sz="1000" b="1" spc="5" dirty="0">
                <a:solidFill>
                  <a:srgbClr val="171717"/>
                </a:solidFill>
                <a:latin typeface="Calibri"/>
                <a:cs typeface="Calibri"/>
              </a:rPr>
              <a:t>o</a:t>
            </a:r>
            <a:r>
              <a:rPr sz="1000" b="1" dirty="0">
                <a:solidFill>
                  <a:srgbClr val="171717"/>
                </a:solidFill>
                <a:latin typeface="Calibri"/>
                <a:cs typeface="Calibri"/>
              </a:rPr>
              <a:t>n</a:t>
            </a:r>
            <a:endParaRPr sz="1000" dirty="0">
              <a:latin typeface="Calibri"/>
              <a:cs typeface="Calibri"/>
            </a:endParaRPr>
          </a:p>
        </p:txBody>
      </p:sp>
      <p:sp>
        <p:nvSpPr>
          <p:cNvPr id="29" name="object 29"/>
          <p:cNvSpPr txBox="1"/>
          <p:nvPr/>
        </p:nvSpPr>
        <p:spPr>
          <a:xfrm>
            <a:off x="7603363" y="1258062"/>
            <a:ext cx="460375" cy="331470"/>
          </a:xfrm>
          <a:prstGeom prst="rect">
            <a:avLst/>
          </a:prstGeom>
        </p:spPr>
        <p:txBody>
          <a:bodyPr vert="horz" wrap="square" lIns="0" tIns="13335" rIns="0" bIns="0" rtlCol="0">
            <a:spAutoFit/>
          </a:bodyPr>
          <a:lstStyle/>
          <a:p>
            <a:pPr marL="12700" marR="5080" indent="91440">
              <a:lnSpc>
                <a:spcPct val="100000"/>
              </a:lnSpc>
              <a:spcBef>
                <a:spcPts val="105"/>
              </a:spcBef>
            </a:pPr>
            <a:r>
              <a:rPr sz="1000" b="1" dirty="0">
                <a:solidFill>
                  <a:srgbClr val="171717"/>
                </a:solidFill>
                <a:latin typeface="Calibri"/>
                <a:cs typeface="Calibri"/>
              </a:rPr>
              <a:t>Data </a:t>
            </a:r>
            <a:r>
              <a:rPr sz="1000" b="1" spc="5" dirty="0">
                <a:solidFill>
                  <a:srgbClr val="171717"/>
                </a:solidFill>
                <a:latin typeface="Calibri"/>
                <a:cs typeface="Calibri"/>
              </a:rPr>
              <a:t> </a:t>
            </a:r>
            <a:r>
              <a:rPr sz="1000" b="1" spc="-15" dirty="0">
                <a:solidFill>
                  <a:srgbClr val="171717"/>
                </a:solidFill>
                <a:latin typeface="Calibri"/>
                <a:cs typeface="Calibri"/>
              </a:rPr>
              <a:t>A</a:t>
            </a:r>
            <a:r>
              <a:rPr sz="1000" b="1" spc="10" dirty="0">
                <a:solidFill>
                  <a:srgbClr val="171717"/>
                </a:solidFill>
                <a:latin typeface="Calibri"/>
                <a:cs typeface="Calibri"/>
              </a:rPr>
              <a:t>n</a:t>
            </a:r>
            <a:r>
              <a:rPr sz="1000" b="1" spc="5" dirty="0">
                <a:solidFill>
                  <a:srgbClr val="171717"/>
                </a:solidFill>
                <a:latin typeface="Calibri"/>
                <a:cs typeface="Calibri"/>
              </a:rPr>
              <a:t>a</a:t>
            </a:r>
            <a:r>
              <a:rPr sz="1000" b="1" spc="-10" dirty="0">
                <a:solidFill>
                  <a:srgbClr val="171717"/>
                </a:solidFill>
                <a:latin typeface="Calibri"/>
                <a:cs typeface="Calibri"/>
              </a:rPr>
              <a:t>l</a:t>
            </a:r>
            <a:r>
              <a:rPr sz="1000" b="1" dirty="0">
                <a:solidFill>
                  <a:srgbClr val="171717"/>
                </a:solidFill>
                <a:latin typeface="Calibri"/>
                <a:cs typeface="Calibri"/>
              </a:rPr>
              <a:t>y</a:t>
            </a:r>
            <a:r>
              <a:rPr sz="1000" b="1" spc="5" dirty="0">
                <a:solidFill>
                  <a:srgbClr val="171717"/>
                </a:solidFill>
                <a:latin typeface="Calibri"/>
                <a:cs typeface="Calibri"/>
              </a:rPr>
              <a:t>s</a:t>
            </a:r>
            <a:r>
              <a:rPr sz="1000" b="1" spc="-10" dirty="0">
                <a:solidFill>
                  <a:srgbClr val="171717"/>
                </a:solidFill>
                <a:latin typeface="Calibri"/>
                <a:cs typeface="Calibri"/>
              </a:rPr>
              <a:t>i</a:t>
            </a:r>
            <a:r>
              <a:rPr sz="1000" b="1" dirty="0">
                <a:solidFill>
                  <a:srgbClr val="171717"/>
                </a:solidFill>
                <a:latin typeface="Calibri"/>
                <a:cs typeface="Calibri"/>
              </a:rPr>
              <a:t>s</a:t>
            </a:r>
            <a:endParaRPr sz="1000" dirty="0">
              <a:latin typeface="Calibri"/>
              <a:cs typeface="Calibri"/>
            </a:endParaRPr>
          </a:p>
        </p:txBody>
      </p:sp>
      <p:sp>
        <p:nvSpPr>
          <p:cNvPr id="30" name="object 30"/>
          <p:cNvSpPr txBox="1"/>
          <p:nvPr/>
        </p:nvSpPr>
        <p:spPr>
          <a:xfrm>
            <a:off x="357631" y="1892300"/>
            <a:ext cx="1169035" cy="750205"/>
          </a:xfrm>
          <a:prstGeom prst="rect">
            <a:avLst/>
          </a:prstGeom>
        </p:spPr>
        <p:txBody>
          <a:bodyPr vert="horz" wrap="square" lIns="0" tIns="11430" rIns="0" bIns="0" rtlCol="0">
            <a:spAutoFit/>
          </a:bodyPr>
          <a:lstStyle/>
          <a:p>
            <a:pPr marL="12065" marR="5080" indent="635" algn="ctr">
              <a:lnSpc>
                <a:spcPct val="100000"/>
              </a:lnSpc>
              <a:spcBef>
                <a:spcPts val="90"/>
              </a:spcBef>
            </a:pPr>
            <a:r>
              <a:rPr sz="800" b="1" spc="-5" dirty="0">
                <a:solidFill>
                  <a:srgbClr val="3A3838"/>
                </a:solidFill>
                <a:latin typeface="Calibri"/>
                <a:cs typeface="Calibri"/>
              </a:rPr>
              <a:t>In-depth secondary </a:t>
            </a:r>
            <a:r>
              <a:rPr sz="800" b="1" dirty="0">
                <a:solidFill>
                  <a:srgbClr val="3A3838"/>
                </a:solidFill>
                <a:latin typeface="Calibri"/>
                <a:cs typeface="Calibri"/>
              </a:rPr>
              <a:t> </a:t>
            </a:r>
            <a:r>
              <a:rPr sz="800" b="1" spc="-5" dirty="0">
                <a:solidFill>
                  <a:srgbClr val="3A3838"/>
                </a:solidFill>
                <a:latin typeface="Calibri"/>
                <a:cs typeface="Calibri"/>
              </a:rPr>
              <a:t>research will be conducted </a:t>
            </a:r>
            <a:r>
              <a:rPr sz="800" b="1" spc="-170" dirty="0">
                <a:solidFill>
                  <a:srgbClr val="3A3838"/>
                </a:solidFill>
                <a:latin typeface="Calibri"/>
                <a:cs typeface="Calibri"/>
              </a:rPr>
              <a:t> </a:t>
            </a:r>
            <a:r>
              <a:rPr sz="800" b="1" spc="-15" dirty="0">
                <a:solidFill>
                  <a:srgbClr val="3A3838"/>
                </a:solidFill>
                <a:latin typeface="Calibri"/>
                <a:cs typeface="Calibri"/>
              </a:rPr>
              <a:t>to </a:t>
            </a:r>
            <a:r>
              <a:rPr sz="800" b="1" spc="-5" dirty="0">
                <a:solidFill>
                  <a:srgbClr val="3A3838"/>
                </a:solidFill>
                <a:latin typeface="Calibri"/>
                <a:cs typeface="Calibri"/>
              </a:rPr>
              <a:t>determine </a:t>
            </a:r>
            <a:r>
              <a:rPr sz="800" b="1" spc="-10" dirty="0">
                <a:solidFill>
                  <a:srgbClr val="3A3838"/>
                </a:solidFill>
                <a:latin typeface="Calibri"/>
                <a:cs typeface="Calibri"/>
              </a:rPr>
              <a:t>top</a:t>
            </a:r>
            <a:r>
              <a:rPr lang="en-US" sz="800" b="1" spc="-10" dirty="0">
                <a:solidFill>
                  <a:srgbClr val="3A3838"/>
                </a:solidFill>
                <a:latin typeface="Calibri"/>
                <a:cs typeface="Calibri"/>
              </a:rPr>
              <a:t> players in the  </a:t>
            </a:r>
            <a:r>
              <a:rPr sz="800" b="1" spc="-10" dirty="0">
                <a:solidFill>
                  <a:srgbClr val="3A3838"/>
                </a:solidFill>
                <a:latin typeface="Calibri"/>
                <a:cs typeface="Calibri"/>
              </a:rPr>
              <a:t>market, </a:t>
            </a:r>
            <a:r>
              <a:rPr sz="800" b="1" spc="-5" dirty="0">
                <a:solidFill>
                  <a:srgbClr val="3A3838"/>
                </a:solidFill>
                <a:latin typeface="Calibri"/>
                <a:cs typeface="Calibri"/>
              </a:rPr>
              <a:t> overall</a:t>
            </a:r>
            <a:r>
              <a:rPr sz="800" b="1" dirty="0">
                <a:solidFill>
                  <a:srgbClr val="3A3838"/>
                </a:solidFill>
                <a:latin typeface="Calibri"/>
                <a:cs typeface="Calibri"/>
              </a:rPr>
              <a:t> </a:t>
            </a:r>
            <a:r>
              <a:rPr sz="800" b="1" spc="-5" dirty="0">
                <a:solidFill>
                  <a:srgbClr val="3A3838"/>
                </a:solidFill>
                <a:latin typeface="Calibri"/>
                <a:cs typeface="Calibri"/>
              </a:rPr>
              <a:t>market</a:t>
            </a:r>
            <a:r>
              <a:rPr sz="800" b="1" spc="-10" dirty="0">
                <a:solidFill>
                  <a:srgbClr val="3A3838"/>
                </a:solidFill>
                <a:latin typeface="Calibri"/>
                <a:cs typeface="Calibri"/>
              </a:rPr>
              <a:t> size</a:t>
            </a:r>
            <a:r>
              <a:rPr sz="800" b="1" spc="10" dirty="0">
                <a:solidFill>
                  <a:srgbClr val="3A3838"/>
                </a:solidFill>
                <a:latin typeface="Calibri"/>
                <a:cs typeface="Calibri"/>
              </a:rPr>
              <a:t> </a:t>
            </a:r>
            <a:r>
              <a:rPr sz="800" b="1" spc="-10" dirty="0">
                <a:solidFill>
                  <a:srgbClr val="3A3838"/>
                </a:solidFill>
                <a:latin typeface="Calibri"/>
                <a:cs typeface="Calibri"/>
              </a:rPr>
              <a:t>and </a:t>
            </a:r>
            <a:r>
              <a:rPr sz="800" b="1" spc="-5" dirty="0">
                <a:solidFill>
                  <a:srgbClr val="3A3838"/>
                </a:solidFill>
                <a:latin typeface="Calibri"/>
                <a:cs typeface="Calibri"/>
              </a:rPr>
              <a:t> segmental market</a:t>
            </a:r>
            <a:r>
              <a:rPr sz="800" b="1" spc="-15" dirty="0">
                <a:solidFill>
                  <a:srgbClr val="3A3838"/>
                </a:solidFill>
                <a:latin typeface="Calibri"/>
                <a:cs typeface="Calibri"/>
              </a:rPr>
              <a:t> </a:t>
            </a:r>
            <a:r>
              <a:rPr sz="800" b="1" spc="-5" dirty="0">
                <a:solidFill>
                  <a:srgbClr val="3A3838"/>
                </a:solidFill>
                <a:latin typeface="Calibri"/>
                <a:cs typeface="Calibri"/>
              </a:rPr>
              <a:t>size.</a:t>
            </a:r>
            <a:endParaRPr sz="800" dirty="0">
              <a:latin typeface="Calibri"/>
              <a:cs typeface="Calibri"/>
            </a:endParaRPr>
          </a:p>
        </p:txBody>
      </p:sp>
      <p:sp>
        <p:nvSpPr>
          <p:cNvPr id="31" name="object 31"/>
          <p:cNvSpPr txBox="1"/>
          <p:nvPr/>
        </p:nvSpPr>
        <p:spPr>
          <a:xfrm>
            <a:off x="1997710" y="1964817"/>
            <a:ext cx="882650" cy="756285"/>
          </a:xfrm>
          <a:prstGeom prst="rect">
            <a:avLst/>
          </a:prstGeom>
        </p:spPr>
        <p:txBody>
          <a:bodyPr vert="horz" wrap="square" lIns="0" tIns="11430" rIns="0" bIns="0" rtlCol="0">
            <a:spAutoFit/>
          </a:bodyPr>
          <a:lstStyle/>
          <a:p>
            <a:pPr marL="12065" marR="5080" indent="-1905" algn="ctr">
              <a:lnSpc>
                <a:spcPct val="100000"/>
              </a:lnSpc>
              <a:spcBef>
                <a:spcPts val="90"/>
              </a:spcBef>
            </a:pPr>
            <a:r>
              <a:rPr sz="800" b="1" spc="-5" dirty="0">
                <a:solidFill>
                  <a:srgbClr val="3A3838"/>
                </a:solidFill>
                <a:latin typeface="Calibri"/>
                <a:cs typeface="Calibri"/>
              </a:rPr>
              <a:t>In </a:t>
            </a:r>
            <a:r>
              <a:rPr sz="800" b="1" dirty="0">
                <a:solidFill>
                  <a:srgbClr val="3A3838"/>
                </a:solidFill>
                <a:latin typeface="Calibri"/>
                <a:cs typeface="Calibri"/>
              </a:rPr>
              <a:t>order </a:t>
            </a:r>
            <a:r>
              <a:rPr sz="800" b="1" spc="-15" dirty="0">
                <a:solidFill>
                  <a:srgbClr val="3A3838"/>
                </a:solidFill>
                <a:latin typeface="Calibri"/>
                <a:cs typeface="Calibri"/>
              </a:rPr>
              <a:t>to </a:t>
            </a:r>
            <a:r>
              <a:rPr sz="800" b="1" spc="-5" dirty="0">
                <a:solidFill>
                  <a:srgbClr val="3A3838"/>
                </a:solidFill>
                <a:latin typeface="Calibri"/>
                <a:cs typeface="Calibri"/>
              </a:rPr>
              <a:t>conduct </a:t>
            </a:r>
            <a:r>
              <a:rPr sz="800" b="1" dirty="0">
                <a:solidFill>
                  <a:srgbClr val="3A3838"/>
                </a:solidFill>
                <a:latin typeface="Calibri"/>
                <a:cs typeface="Calibri"/>
              </a:rPr>
              <a:t> </a:t>
            </a:r>
            <a:r>
              <a:rPr sz="800" b="1" spc="-5" dirty="0">
                <a:solidFill>
                  <a:srgbClr val="3A3838"/>
                </a:solidFill>
                <a:latin typeface="Calibri"/>
                <a:cs typeface="Calibri"/>
              </a:rPr>
              <a:t>industry experts’ </a:t>
            </a:r>
            <a:r>
              <a:rPr sz="800" b="1" dirty="0">
                <a:solidFill>
                  <a:srgbClr val="3A3838"/>
                </a:solidFill>
                <a:latin typeface="Calibri"/>
                <a:cs typeface="Calibri"/>
              </a:rPr>
              <a:t> </a:t>
            </a:r>
            <a:r>
              <a:rPr sz="800" b="1" spc="-5" dirty="0">
                <a:solidFill>
                  <a:srgbClr val="3A3838"/>
                </a:solidFill>
                <a:latin typeface="Calibri"/>
                <a:cs typeface="Calibri"/>
              </a:rPr>
              <a:t>interviews, </a:t>
            </a:r>
            <a:r>
              <a:rPr sz="800" b="1" dirty="0">
                <a:solidFill>
                  <a:srgbClr val="3A3838"/>
                </a:solidFill>
                <a:latin typeface="Calibri"/>
                <a:cs typeface="Calibri"/>
              </a:rPr>
              <a:t> </a:t>
            </a:r>
            <a:r>
              <a:rPr lang="en-IN" sz="800" b="1" spc="-10" dirty="0">
                <a:solidFill>
                  <a:srgbClr val="3A3838"/>
                </a:solidFill>
                <a:latin typeface="Calibri"/>
                <a:cs typeface="Calibri"/>
              </a:rPr>
              <a:t>ChemAnalyst</a:t>
            </a:r>
            <a:r>
              <a:rPr sz="800" b="1" spc="10" dirty="0">
                <a:solidFill>
                  <a:srgbClr val="3A3838"/>
                </a:solidFill>
                <a:latin typeface="Calibri"/>
                <a:cs typeface="Calibri"/>
              </a:rPr>
              <a:t> </a:t>
            </a:r>
            <a:r>
              <a:rPr sz="800" b="1" spc="-5" dirty="0">
                <a:solidFill>
                  <a:srgbClr val="3A3838"/>
                </a:solidFill>
                <a:latin typeface="Calibri"/>
                <a:cs typeface="Calibri"/>
              </a:rPr>
              <a:t>will </a:t>
            </a:r>
            <a:r>
              <a:rPr sz="800" b="1" dirty="0">
                <a:solidFill>
                  <a:srgbClr val="3A3838"/>
                </a:solidFill>
                <a:latin typeface="Calibri"/>
                <a:cs typeface="Calibri"/>
              </a:rPr>
              <a:t> </a:t>
            </a:r>
            <a:r>
              <a:rPr sz="800" b="1" spc="-10" dirty="0">
                <a:solidFill>
                  <a:srgbClr val="3A3838"/>
                </a:solidFill>
                <a:latin typeface="Calibri"/>
                <a:cs typeface="Calibri"/>
              </a:rPr>
              <a:t>formulate </a:t>
            </a:r>
            <a:r>
              <a:rPr sz="800" b="1" spc="-5" dirty="0">
                <a:solidFill>
                  <a:srgbClr val="3A3838"/>
                </a:solidFill>
                <a:latin typeface="Calibri"/>
                <a:cs typeface="Calibri"/>
              </a:rPr>
              <a:t>a </a:t>
            </a:r>
            <a:r>
              <a:rPr sz="800" b="1" spc="-10" dirty="0">
                <a:solidFill>
                  <a:srgbClr val="3A3838"/>
                </a:solidFill>
                <a:latin typeface="Calibri"/>
                <a:cs typeface="Calibri"/>
              </a:rPr>
              <a:t>detailed </a:t>
            </a:r>
            <a:r>
              <a:rPr sz="800" b="1" spc="-170" dirty="0">
                <a:solidFill>
                  <a:srgbClr val="3A3838"/>
                </a:solidFill>
                <a:latin typeface="Calibri"/>
                <a:cs typeface="Calibri"/>
              </a:rPr>
              <a:t> </a:t>
            </a:r>
            <a:r>
              <a:rPr sz="800" b="1" spc="-5" dirty="0">
                <a:solidFill>
                  <a:srgbClr val="3A3838"/>
                </a:solidFill>
                <a:latin typeface="Calibri"/>
                <a:cs typeface="Calibri"/>
              </a:rPr>
              <a:t>discussion</a:t>
            </a:r>
            <a:r>
              <a:rPr sz="800" b="1" spc="5" dirty="0">
                <a:solidFill>
                  <a:srgbClr val="3A3838"/>
                </a:solidFill>
                <a:latin typeface="Calibri"/>
                <a:cs typeface="Calibri"/>
              </a:rPr>
              <a:t> </a:t>
            </a:r>
            <a:r>
              <a:rPr sz="800" b="1" spc="-5" dirty="0">
                <a:solidFill>
                  <a:srgbClr val="3A3838"/>
                </a:solidFill>
                <a:latin typeface="Calibri"/>
                <a:cs typeface="Calibri"/>
              </a:rPr>
              <a:t>guide.</a:t>
            </a:r>
            <a:endParaRPr sz="800" dirty="0">
              <a:latin typeface="Calibri"/>
              <a:cs typeface="Calibri"/>
            </a:endParaRPr>
          </a:p>
        </p:txBody>
      </p:sp>
      <p:sp>
        <p:nvSpPr>
          <p:cNvPr id="32" name="object 32"/>
          <p:cNvSpPr txBox="1"/>
          <p:nvPr/>
        </p:nvSpPr>
        <p:spPr>
          <a:xfrm>
            <a:off x="3302253" y="1964817"/>
            <a:ext cx="879475" cy="512445"/>
          </a:xfrm>
          <a:prstGeom prst="rect">
            <a:avLst/>
          </a:prstGeom>
        </p:spPr>
        <p:txBody>
          <a:bodyPr vert="horz" wrap="square" lIns="0" tIns="11430" rIns="0" bIns="0" rtlCol="0">
            <a:spAutoFit/>
          </a:bodyPr>
          <a:lstStyle/>
          <a:p>
            <a:pPr marL="12700" marR="5080" indent="-2540" algn="ctr">
              <a:lnSpc>
                <a:spcPct val="100000"/>
              </a:lnSpc>
              <a:spcBef>
                <a:spcPts val="90"/>
              </a:spcBef>
            </a:pPr>
            <a:r>
              <a:rPr sz="800" b="1" spc="-10" dirty="0">
                <a:solidFill>
                  <a:srgbClr val="3A3838"/>
                </a:solidFill>
                <a:latin typeface="Calibri"/>
                <a:cs typeface="Calibri"/>
              </a:rPr>
              <a:t>List </a:t>
            </a:r>
            <a:r>
              <a:rPr sz="800" b="1" spc="-5" dirty="0">
                <a:solidFill>
                  <a:srgbClr val="3A3838"/>
                </a:solidFill>
                <a:latin typeface="Calibri"/>
                <a:cs typeface="Calibri"/>
              </a:rPr>
              <a:t>of industry </a:t>
            </a:r>
            <a:r>
              <a:rPr sz="800" b="1" dirty="0">
                <a:solidFill>
                  <a:srgbClr val="3A3838"/>
                </a:solidFill>
                <a:latin typeface="Calibri"/>
                <a:cs typeface="Calibri"/>
              </a:rPr>
              <a:t> p</a:t>
            </a:r>
            <a:r>
              <a:rPr sz="800" b="1" spc="-10" dirty="0">
                <a:solidFill>
                  <a:srgbClr val="3A3838"/>
                </a:solidFill>
                <a:latin typeface="Calibri"/>
                <a:cs typeface="Calibri"/>
              </a:rPr>
              <a:t>l</a:t>
            </a:r>
            <a:r>
              <a:rPr sz="800" b="1" spc="-15" dirty="0">
                <a:solidFill>
                  <a:srgbClr val="3A3838"/>
                </a:solidFill>
                <a:latin typeface="Calibri"/>
                <a:cs typeface="Calibri"/>
              </a:rPr>
              <a:t>a</a:t>
            </a:r>
            <a:r>
              <a:rPr sz="800" b="1" dirty="0">
                <a:solidFill>
                  <a:srgbClr val="3A3838"/>
                </a:solidFill>
                <a:latin typeface="Calibri"/>
                <a:cs typeface="Calibri"/>
              </a:rPr>
              <a:t>yer</a:t>
            </a:r>
            <a:r>
              <a:rPr sz="800" b="1" spc="-5" dirty="0">
                <a:solidFill>
                  <a:srgbClr val="3A3838"/>
                </a:solidFill>
                <a:latin typeface="Calibri"/>
                <a:cs typeface="Calibri"/>
              </a:rPr>
              <a:t>s</a:t>
            </a:r>
            <a:r>
              <a:rPr sz="800" b="1" spc="5" dirty="0">
                <a:solidFill>
                  <a:srgbClr val="3A3838"/>
                </a:solidFill>
                <a:latin typeface="Calibri"/>
                <a:cs typeface="Calibri"/>
              </a:rPr>
              <a:t> </a:t>
            </a:r>
            <a:r>
              <a:rPr sz="800" b="1" spc="-15" dirty="0">
                <a:solidFill>
                  <a:srgbClr val="3A3838"/>
                </a:solidFill>
                <a:latin typeface="Calibri"/>
                <a:cs typeface="Calibri"/>
              </a:rPr>
              <a:t>a</a:t>
            </a:r>
            <a:r>
              <a:rPr sz="800" b="1" dirty="0">
                <a:solidFill>
                  <a:srgbClr val="3A3838"/>
                </a:solidFill>
                <a:latin typeface="Calibri"/>
                <a:cs typeface="Calibri"/>
              </a:rPr>
              <a:t>n</a:t>
            </a:r>
            <a:r>
              <a:rPr sz="800" b="1" spc="-5" dirty="0">
                <a:solidFill>
                  <a:srgbClr val="3A3838"/>
                </a:solidFill>
                <a:latin typeface="Calibri"/>
                <a:cs typeface="Calibri"/>
              </a:rPr>
              <a:t>d</a:t>
            </a:r>
            <a:r>
              <a:rPr sz="800" b="1" spc="-10" dirty="0">
                <a:solidFill>
                  <a:srgbClr val="3A3838"/>
                </a:solidFill>
                <a:latin typeface="Calibri"/>
                <a:cs typeface="Calibri"/>
              </a:rPr>
              <a:t> i</a:t>
            </a:r>
            <a:r>
              <a:rPr sz="800" b="1" dirty="0">
                <a:solidFill>
                  <a:srgbClr val="3A3838"/>
                </a:solidFill>
                <a:latin typeface="Calibri"/>
                <a:cs typeface="Calibri"/>
              </a:rPr>
              <a:t>ndu</a:t>
            </a:r>
            <a:r>
              <a:rPr sz="800" b="1" spc="-10" dirty="0">
                <a:solidFill>
                  <a:srgbClr val="3A3838"/>
                </a:solidFill>
                <a:latin typeface="Calibri"/>
                <a:cs typeface="Calibri"/>
              </a:rPr>
              <a:t>s</a:t>
            </a:r>
            <a:r>
              <a:rPr sz="800" b="1" spc="-20" dirty="0">
                <a:solidFill>
                  <a:srgbClr val="3A3838"/>
                </a:solidFill>
                <a:latin typeface="Calibri"/>
                <a:cs typeface="Calibri"/>
              </a:rPr>
              <a:t>t</a:t>
            </a:r>
            <a:r>
              <a:rPr sz="800" b="1" dirty="0">
                <a:solidFill>
                  <a:srgbClr val="3A3838"/>
                </a:solidFill>
                <a:latin typeface="Calibri"/>
                <a:cs typeface="Calibri"/>
              </a:rPr>
              <a:t>r</a:t>
            </a:r>
            <a:r>
              <a:rPr sz="800" b="1" spc="-5" dirty="0">
                <a:solidFill>
                  <a:srgbClr val="3A3838"/>
                </a:solidFill>
                <a:latin typeface="Calibri"/>
                <a:cs typeface="Calibri"/>
              </a:rPr>
              <a:t>y  </a:t>
            </a:r>
            <a:r>
              <a:rPr sz="800" b="1" spc="-10" dirty="0">
                <a:solidFill>
                  <a:srgbClr val="3A3838"/>
                </a:solidFill>
                <a:latin typeface="Calibri"/>
                <a:cs typeface="Calibri"/>
              </a:rPr>
              <a:t>specialists</a:t>
            </a:r>
            <a:r>
              <a:rPr sz="800" b="1" spc="165" dirty="0">
                <a:solidFill>
                  <a:srgbClr val="3A3838"/>
                </a:solidFill>
                <a:latin typeface="Calibri"/>
                <a:cs typeface="Calibri"/>
              </a:rPr>
              <a:t> </a:t>
            </a:r>
            <a:r>
              <a:rPr sz="800" b="1" spc="-5" dirty="0">
                <a:solidFill>
                  <a:srgbClr val="3A3838"/>
                </a:solidFill>
                <a:latin typeface="Calibri"/>
                <a:cs typeface="Calibri"/>
              </a:rPr>
              <a:t>will be </a:t>
            </a:r>
            <a:r>
              <a:rPr sz="800" b="1" dirty="0">
                <a:solidFill>
                  <a:srgbClr val="3A3838"/>
                </a:solidFill>
                <a:latin typeface="Calibri"/>
                <a:cs typeface="Calibri"/>
              </a:rPr>
              <a:t> </a:t>
            </a:r>
            <a:r>
              <a:rPr sz="800" b="1" spc="-5" dirty="0">
                <a:solidFill>
                  <a:srgbClr val="3A3838"/>
                </a:solidFill>
                <a:latin typeface="Calibri"/>
                <a:cs typeface="Calibri"/>
              </a:rPr>
              <a:t>developed.</a:t>
            </a:r>
            <a:endParaRPr sz="800" dirty="0">
              <a:latin typeface="Calibri"/>
              <a:cs typeface="Calibri"/>
            </a:endParaRPr>
          </a:p>
        </p:txBody>
      </p:sp>
      <p:sp>
        <p:nvSpPr>
          <p:cNvPr id="33" name="object 33"/>
          <p:cNvSpPr txBox="1"/>
          <p:nvPr/>
        </p:nvSpPr>
        <p:spPr>
          <a:xfrm>
            <a:off x="4524502" y="1927682"/>
            <a:ext cx="970915" cy="756285"/>
          </a:xfrm>
          <a:prstGeom prst="rect">
            <a:avLst/>
          </a:prstGeom>
        </p:spPr>
        <p:txBody>
          <a:bodyPr vert="horz" wrap="square" lIns="0" tIns="12065" rIns="0" bIns="0" rtlCol="0">
            <a:spAutoFit/>
          </a:bodyPr>
          <a:lstStyle/>
          <a:p>
            <a:pPr marL="12700" marR="5080" indent="1905" algn="ctr">
              <a:lnSpc>
                <a:spcPct val="100000"/>
              </a:lnSpc>
              <a:spcBef>
                <a:spcPts val="95"/>
              </a:spcBef>
            </a:pPr>
            <a:r>
              <a:rPr lang="en-IN" sz="800" b="1" spc="-10" dirty="0">
                <a:solidFill>
                  <a:srgbClr val="3A3838"/>
                </a:solidFill>
                <a:latin typeface="Calibri"/>
                <a:cs typeface="Calibri"/>
              </a:rPr>
              <a:t>ChemAnalyst</a:t>
            </a:r>
            <a:r>
              <a:rPr sz="800" b="1" spc="15" dirty="0">
                <a:solidFill>
                  <a:srgbClr val="3A3838"/>
                </a:solidFill>
                <a:latin typeface="Calibri"/>
                <a:cs typeface="Calibri"/>
              </a:rPr>
              <a:t> </a:t>
            </a:r>
            <a:r>
              <a:rPr sz="800" b="1" spc="-5" dirty="0">
                <a:solidFill>
                  <a:srgbClr val="3A3838"/>
                </a:solidFill>
                <a:latin typeface="Calibri"/>
                <a:cs typeface="Calibri"/>
              </a:rPr>
              <a:t>will </a:t>
            </a:r>
            <a:r>
              <a:rPr sz="800" b="1" dirty="0">
                <a:solidFill>
                  <a:srgbClr val="3A3838"/>
                </a:solidFill>
                <a:latin typeface="Calibri"/>
                <a:cs typeface="Calibri"/>
              </a:rPr>
              <a:t> </a:t>
            </a:r>
            <a:r>
              <a:rPr sz="800" b="1" spc="-5" dirty="0">
                <a:solidFill>
                  <a:srgbClr val="3A3838"/>
                </a:solidFill>
                <a:latin typeface="Calibri"/>
                <a:cs typeface="Calibri"/>
              </a:rPr>
              <a:t>conduct interviews </a:t>
            </a:r>
            <a:r>
              <a:rPr sz="800" b="1" dirty="0">
                <a:solidFill>
                  <a:srgbClr val="3A3838"/>
                </a:solidFill>
                <a:latin typeface="Calibri"/>
                <a:cs typeface="Calibri"/>
              </a:rPr>
              <a:t> </a:t>
            </a:r>
            <a:r>
              <a:rPr sz="800" b="1" spc="-10" dirty="0">
                <a:solidFill>
                  <a:srgbClr val="3A3838"/>
                </a:solidFill>
                <a:latin typeface="Calibri"/>
                <a:cs typeface="Calibri"/>
              </a:rPr>
              <a:t>with </a:t>
            </a:r>
            <a:r>
              <a:rPr sz="800" b="1" spc="-5" dirty="0">
                <a:solidFill>
                  <a:srgbClr val="3A3838"/>
                </a:solidFill>
                <a:latin typeface="Calibri"/>
                <a:cs typeface="Calibri"/>
              </a:rPr>
              <a:t>industry experts </a:t>
            </a:r>
            <a:r>
              <a:rPr sz="800" b="1" dirty="0">
                <a:solidFill>
                  <a:srgbClr val="3A3838"/>
                </a:solidFill>
                <a:latin typeface="Calibri"/>
                <a:cs typeface="Calibri"/>
              </a:rPr>
              <a:t> </a:t>
            </a:r>
            <a:r>
              <a:rPr sz="800" b="1" spc="-10" dirty="0">
                <a:solidFill>
                  <a:srgbClr val="3A3838"/>
                </a:solidFill>
                <a:latin typeface="Calibri"/>
                <a:cs typeface="Calibri"/>
              </a:rPr>
              <a:t>and </a:t>
            </a:r>
            <a:r>
              <a:rPr sz="800" b="1" spc="-5" dirty="0">
                <a:solidFill>
                  <a:srgbClr val="3A3838"/>
                </a:solidFill>
                <a:latin typeface="Calibri"/>
                <a:cs typeface="Calibri"/>
              </a:rPr>
              <a:t>industry players </a:t>
            </a:r>
            <a:r>
              <a:rPr sz="800" b="1" dirty="0">
                <a:solidFill>
                  <a:srgbClr val="3A3838"/>
                </a:solidFill>
                <a:latin typeface="Calibri"/>
                <a:cs typeface="Calibri"/>
              </a:rPr>
              <a:t> </a:t>
            </a:r>
            <a:r>
              <a:rPr sz="800" b="1" spc="-10" dirty="0">
                <a:solidFill>
                  <a:srgbClr val="3A3838"/>
                </a:solidFill>
                <a:latin typeface="Calibri"/>
                <a:cs typeface="Calibri"/>
              </a:rPr>
              <a:t>for data </a:t>
            </a:r>
            <a:r>
              <a:rPr sz="800" b="1" spc="-5" dirty="0">
                <a:solidFill>
                  <a:srgbClr val="3A3838"/>
                </a:solidFill>
                <a:latin typeface="Calibri"/>
                <a:cs typeface="Calibri"/>
              </a:rPr>
              <a:t>collection </a:t>
            </a:r>
            <a:r>
              <a:rPr sz="800" b="1" spc="-10" dirty="0">
                <a:solidFill>
                  <a:srgbClr val="3A3838"/>
                </a:solidFill>
                <a:latin typeface="Calibri"/>
                <a:cs typeface="Calibri"/>
              </a:rPr>
              <a:t>and </a:t>
            </a:r>
            <a:r>
              <a:rPr sz="800" b="1" spc="-170" dirty="0">
                <a:solidFill>
                  <a:srgbClr val="3A3838"/>
                </a:solidFill>
                <a:latin typeface="Calibri"/>
                <a:cs typeface="Calibri"/>
              </a:rPr>
              <a:t> </a:t>
            </a:r>
            <a:r>
              <a:rPr sz="800" b="1" spc="-10" dirty="0">
                <a:solidFill>
                  <a:srgbClr val="3A3838"/>
                </a:solidFill>
                <a:latin typeface="Calibri"/>
                <a:cs typeface="Calibri"/>
              </a:rPr>
              <a:t>verification.</a:t>
            </a:r>
            <a:endParaRPr sz="800" dirty="0">
              <a:latin typeface="Calibri"/>
              <a:cs typeface="Calibri"/>
            </a:endParaRPr>
          </a:p>
        </p:txBody>
      </p:sp>
      <p:sp>
        <p:nvSpPr>
          <p:cNvPr id="34" name="object 34"/>
          <p:cNvSpPr txBox="1"/>
          <p:nvPr/>
        </p:nvSpPr>
        <p:spPr>
          <a:xfrm>
            <a:off x="5926328" y="1918462"/>
            <a:ext cx="812165" cy="878205"/>
          </a:xfrm>
          <a:prstGeom prst="rect">
            <a:avLst/>
          </a:prstGeom>
        </p:spPr>
        <p:txBody>
          <a:bodyPr vert="horz" wrap="square" lIns="0" tIns="11430" rIns="0" bIns="0" rtlCol="0">
            <a:spAutoFit/>
          </a:bodyPr>
          <a:lstStyle/>
          <a:p>
            <a:pPr marL="12700" marR="5080" algn="ctr">
              <a:lnSpc>
                <a:spcPct val="100000"/>
              </a:lnSpc>
              <a:spcBef>
                <a:spcPts val="90"/>
              </a:spcBef>
            </a:pPr>
            <a:r>
              <a:rPr sz="800" b="1" spc="-15" dirty="0">
                <a:solidFill>
                  <a:srgbClr val="3A3838"/>
                </a:solidFill>
                <a:latin typeface="Calibri"/>
                <a:cs typeface="Calibri"/>
              </a:rPr>
              <a:t>Data</a:t>
            </a:r>
            <a:r>
              <a:rPr sz="800" b="1" dirty="0">
                <a:solidFill>
                  <a:srgbClr val="3A3838"/>
                </a:solidFill>
                <a:latin typeface="Calibri"/>
                <a:cs typeface="Calibri"/>
              </a:rPr>
              <a:t> </a:t>
            </a:r>
            <a:r>
              <a:rPr sz="800" b="1" spc="-5" dirty="0">
                <a:solidFill>
                  <a:srgbClr val="3A3838"/>
                </a:solidFill>
                <a:latin typeface="Calibri"/>
                <a:cs typeface="Calibri"/>
              </a:rPr>
              <a:t>obtained</a:t>
            </a:r>
            <a:r>
              <a:rPr sz="800" b="1" spc="-35" dirty="0">
                <a:solidFill>
                  <a:srgbClr val="3A3838"/>
                </a:solidFill>
                <a:latin typeface="Calibri"/>
                <a:cs typeface="Calibri"/>
              </a:rPr>
              <a:t> </a:t>
            </a:r>
            <a:r>
              <a:rPr sz="800" b="1" spc="-10" dirty="0">
                <a:solidFill>
                  <a:srgbClr val="3A3838"/>
                </a:solidFill>
                <a:latin typeface="Calibri"/>
                <a:cs typeface="Calibri"/>
              </a:rPr>
              <a:t>as</a:t>
            </a:r>
            <a:r>
              <a:rPr sz="800" b="1" spc="5" dirty="0">
                <a:solidFill>
                  <a:srgbClr val="3A3838"/>
                </a:solidFill>
                <a:latin typeface="Calibri"/>
                <a:cs typeface="Calibri"/>
              </a:rPr>
              <a:t> </a:t>
            </a:r>
            <a:r>
              <a:rPr sz="800" b="1" spc="-5" dirty="0">
                <a:solidFill>
                  <a:srgbClr val="3A3838"/>
                </a:solidFill>
                <a:latin typeface="Calibri"/>
                <a:cs typeface="Calibri"/>
              </a:rPr>
              <a:t>a </a:t>
            </a:r>
            <a:r>
              <a:rPr sz="800" b="1" spc="-165" dirty="0">
                <a:solidFill>
                  <a:srgbClr val="3A3838"/>
                </a:solidFill>
                <a:latin typeface="Calibri"/>
                <a:cs typeface="Calibri"/>
              </a:rPr>
              <a:t> </a:t>
            </a:r>
            <a:r>
              <a:rPr sz="800" b="1" spc="-5" dirty="0">
                <a:solidFill>
                  <a:srgbClr val="3A3838"/>
                </a:solidFill>
                <a:latin typeface="Calibri"/>
                <a:cs typeface="Calibri"/>
              </a:rPr>
              <a:t>result of primary </a:t>
            </a:r>
            <a:r>
              <a:rPr sz="800" b="1" dirty="0">
                <a:solidFill>
                  <a:srgbClr val="3A3838"/>
                </a:solidFill>
                <a:latin typeface="Calibri"/>
                <a:cs typeface="Calibri"/>
              </a:rPr>
              <a:t> </a:t>
            </a:r>
            <a:r>
              <a:rPr sz="800" b="1" spc="-10" dirty="0">
                <a:solidFill>
                  <a:srgbClr val="3A3838"/>
                </a:solidFill>
                <a:latin typeface="Calibri"/>
                <a:cs typeface="Calibri"/>
              </a:rPr>
              <a:t>and </a:t>
            </a:r>
            <a:r>
              <a:rPr sz="800" b="1" spc="-5" dirty="0">
                <a:solidFill>
                  <a:srgbClr val="3A3838"/>
                </a:solidFill>
                <a:latin typeface="Calibri"/>
                <a:cs typeface="Calibri"/>
              </a:rPr>
              <a:t>secondary </a:t>
            </a:r>
            <a:r>
              <a:rPr sz="800" b="1" dirty="0">
                <a:solidFill>
                  <a:srgbClr val="3A3838"/>
                </a:solidFill>
                <a:latin typeface="Calibri"/>
                <a:cs typeface="Calibri"/>
              </a:rPr>
              <a:t> </a:t>
            </a:r>
            <a:r>
              <a:rPr sz="800" b="1" spc="-5" dirty="0">
                <a:solidFill>
                  <a:srgbClr val="3A3838"/>
                </a:solidFill>
                <a:latin typeface="Calibri"/>
                <a:cs typeface="Calibri"/>
              </a:rPr>
              <a:t>research</a:t>
            </a:r>
            <a:r>
              <a:rPr sz="800" b="1" dirty="0">
                <a:solidFill>
                  <a:srgbClr val="3A3838"/>
                </a:solidFill>
                <a:latin typeface="Calibri"/>
                <a:cs typeface="Calibri"/>
              </a:rPr>
              <a:t> </a:t>
            </a:r>
            <a:r>
              <a:rPr sz="800" b="1" spc="-5" dirty="0">
                <a:solidFill>
                  <a:srgbClr val="3A3838"/>
                </a:solidFill>
                <a:latin typeface="Calibri"/>
                <a:cs typeface="Calibri"/>
              </a:rPr>
              <a:t>will be </a:t>
            </a:r>
            <a:r>
              <a:rPr sz="800" b="1" dirty="0">
                <a:solidFill>
                  <a:srgbClr val="3A3838"/>
                </a:solidFill>
                <a:latin typeface="Calibri"/>
                <a:cs typeface="Calibri"/>
              </a:rPr>
              <a:t> </a:t>
            </a:r>
            <a:r>
              <a:rPr sz="800" b="1" spc="-10" dirty="0">
                <a:solidFill>
                  <a:srgbClr val="3A3838"/>
                </a:solidFill>
                <a:latin typeface="Calibri"/>
                <a:cs typeface="Calibri"/>
              </a:rPr>
              <a:t>validated</a:t>
            </a:r>
            <a:r>
              <a:rPr sz="800" b="1" spc="-5" dirty="0">
                <a:solidFill>
                  <a:srgbClr val="3A3838"/>
                </a:solidFill>
                <a:latin typeface="Calibri"/>
                <a:cs typeface="Calibri"/>
              </a:rPr>
              <a:t> through </a:t>
            </a:r>
            <a:r>
              <a:rPr sz="800" b="1" dirty="0">
                <a:solidFill>
                  <a:srgbClr val="3A3838"/>
                </a:solidFill>
                <a:latin typeface="Calibri"/>
                <a:cs typeface="Calibri"/>
              </a:rPr>
              <a:t> </a:t>
            </a:r>
            <a:r>
              <a:rPr sz="800" b="1" spc="-5" dirty="0">
                <a:solidFill>
                  <a:srgbClr val="3A3838"/>
                </a:solidFill>
                <a:latin typeface="Calibri"/>
                <a:cs typeface="Calibri"/>
              </a:rPr>
              <a:t>rigorous </a:t>
            </a:r>
            <a:r>
              <a:rPr sz="800" b="1" dirty="0">
                <a:solidFill>
                  <a:srgbClr val="3A3838"/>
                </a:solidFill>
                <a:latin typeface="Calibri"/>
                <a:cs typeface="Calibri"/>
              </a:rPr>
              <a:t> </a:t>
            </a:r>
            <a:r>
              <a:rPr sz="800" b="1" spc="-10" dirty="0">
                <a:solidFill>
                  <a:srgbClr val="3A3838"/>
                </a:solidFill>
                <a:latin typeface="Calibri"/>
                <a:cs typeface="Calibri"/>
              </a:rPr>
              <a:t>triangulation.</a:t>
            </a:r>
            <a:endParaRPr sz="800" dirty="0">
              <a:latin typeface="Calibri"/>
              <a:cs typeface="Calibri"/>
            </a:endParaRPr>
          </a:p>
        </p:txBody>
      </p:sp>
      <p:sp>
        <p:nvSpPr>
          <p:cNvPr id="35" name="object 35"/>
          <p:cNvSpPr txBox="1"/>
          <p:nvPr/>
        </p:nvSpPr>
        <p:spPr>
          <a:xfrm>
            <a:off x="7235443" y="1901189"/>
            <a:ext cx="1172210" cy="756285"/>
          </a:xfrm>
          <a:prstGeom prst="rect">
            <a:avLst/>
          </a:prstGeom>
        </p:spPr>
        <p:txBody>
          <a:bodyPr vert="horz" wrap="square" lIns="0" tIns="11430" rIns="0" bIns="0" rtlCol="0">
            <a:spAutoFit/>
          </a:bodyPr>
          <a:lstStyle/>
          <a:p>
            <a:pPr marL="12700" marR="5080" algn="ctr">
              <a:lnSpc>
                <a:spcPct val="100000"/>
              </a:lnSpc>
              <a:spcBef>
                <a:spcPts val="90"/>
              </a:spcBef>
            </a:pPr>
            <a:r>
              <a:rPr sz="800" b="1" spc="-10" dirty="0">
                <a:solidFill>
                  <a:srgbClr val="3A3838"/>
                </a:solidFill>
                <a:latin typeface="Calibri"/>
                <a:cs typeface="Calibri"/>
              </a:rPr>
              <a:t>The data </a:t>
            </a:r>
            <a:r>
              <a:rPr sz="800" b="1" spc="-5" dirty="0">
                <a:solidFill>
                  <a:srgbClr val="3A3838"/>
                </a:solidFill>
                <a:latin typeface="Calibri"/>
                <a:cs typeface="Calibri"/>
              </a:rPr>
              <a:t>will be scrutinized </a:t>
            </a:r>
            <a:r>
              <a:rPr sz="800" b="1" spc="-170" dirty="0">
                <a:solidFill>
                  <a:srgbClr val="3A3838"/>
                </a:solidFill>
                <a:latin typeface="Calibri"/>
                <a:cs typeface="Calibri"/>
              </a:rPr>
              <a:t> </a:t>
            </a:r>
            <a:r>
              <a:rPr sz="800" b="1" spc="-5" dirty="0">
                <a:solidFill>
                  <a:srgbClr val="3A3838"/>
                </a:solidFill>
                <a:latin typeface="Calibri"/>
                <a:cs typeface="Calibri"/>
              </a:rPr>
              <a:t>using</a:t>
            </a:r>
            <a:r>
              <a:rPr sz="800" b="1" spc="-20" dirty="0">
                <a:solidFill>
                  <a:srgbClr val="3A3838"/>
                </a:solidFill>
                <a:latin typeface="Calibri"/>
                <a:cs typeface="Calibri"/>
              </a:rPr>
              <a:t> </a:t>
            </a:r>
            <a:r>
              <a:rPr sz="800" b="1" spc="-5" dirty="0">
                <a:solidFill>
                  <a:srgbClr val="3A3838"/>
                </a:solidFill>
                <a:latin typeface="Calibri"/>
                <a:cs typeface="Calibri"/>
              </a:rPr>
              <a:t>MS-Excel,</a:t>
            </a:r>
            <a:r>
              <a:rPr sz="800" b="1" spc="15" dirty="0">
                <a:solidFill>
                  <a:srgbClr val="3A3838"/>
                </a:solidFill>
                <a:latin typeface="Calibri"/>
                <a:cs typeface="Calibri"/>
              </a:rPr>
              <a:t> </a:t>
            </a:r>
            <a:r>
              <a:rPr sz="800" b="1" spc="-15" dirty="0">
                <a:solidFill>
                  <a:srgbClr val="3A3838"/>
                </a:solidFill>
                <a:latin typeface="Calibri"/>
                <a:cs typeface="Calibri"/>
              </a:rPr>
              <a:t>statistical </a:t>
            </a:r>
            <a:r>
              <a:rPr sz="800" b="1" spc="-10" dirty="0">
                <a:solidFill>
                  <a:srgbClr val="3A3838"/>
                </a:solidFill>
                <a:latin typeface="Calibri"/>
                <a:cs typeface="Calibri"/>
              </a:rPr>
              <a:t> tools</a:t>
            </a:r>
            <a:r>
              <a:rPr sz="800" b="1" dirty="0">
                <a:solidFill>
                  <a:srgbClr val="3A3838"/>
                </a:solidFill>
                <a:latin typeface="Calibri"/>
                <a:cs typeface="Calibri"/>
              </a:rPr>
              <a:t> </a:t>
            </a:r>
            <a:r>
              <a:rPr sz="800" b="1" spc="-10" dirty="0">
                <a:solidFill>
                  <a:srgbClr val="3A3838"/>
                </a:solidFill>
                <a:latin typeface="Calibri"/>
                <a:cs typeface="Calibri"/>
              </a:rPr>
              <a:t>and</a:t>
            </a:r>
            <a:r>
              <a:rPr sz="800" b="1" spc="-15" dirty="0">
                <a:solidFill>
                  <a:srgbClr val="3A3838"/>
                </a:solidFill>
                <a:latin typeface="Calibri"/>
                <a:cs typeface="Calibri"/>
              </a:rPr>
              <a:t> </a:t>
            </a:r>
            <a:r>
              <a:rPr sz="800" b="1" spc="-5" dirty="0">
                <a:solidFill>
                  <a:srgbClr val="3A3838"/>
                </a:solidFill>
                <a:latin typeface="Calibri"/>
                <a:cs typeface="Calibri"/>
              </a:rPr>
              <a:t>internal </a:t>
            </a:r>
            <a:r>
              <a:rPr sz="800" b="1" dirty="0">
                <a:solidFill>
                  <a:srgbClr val="3A3838"/>
                </a:solidFill>
                <a:latin typeface="Calibri"/>
                <a:cs typeface="Calibri"/>
              </a:rPr>
              <a:t> </a:t>
            </a:r>
            <a:r>
              <a:rPr sz="800" b="1" spc="-5" dirty="0">
                <a:solidFill>
                  <a:srgbClr val="3A3838"/>
                </a:solidFill>
                <a:latin typeface="Calibri"/>
                <a:cs typeface="Calibri"/>
              </a:rPr>
              <a:t>proprietary</a:t>
            </a:r>
            <a:r>
              <a:rPr sz="800" b="1" spc="-15" dirty="0">
                <a:solidFill>
                  <a:srgbClr val="3A3838"/>
                </a:solidFill>
                <a:latin typeface="Calibri"/>
                <a:cs typeface="Calibri"/>
              </a:rPr>
              <a:t> </a:t>
            </a:r>
            <a:r>
              <a:rPr sz="800" b="1" spc="-10" dirty="0">
                <a:solidFill>
                  <a:srgbClr val="3A3838"/>
                </a:solidFill>
                <a:latin typeface="Calibri"/>
                <a:cs typeface="Calibri"/>
              </a:rPr>
              <a:t>database</a:t>
            </a:r>
            <a:r>
              <a:rPr sz="800" b="1" spc="35" dirty="0">
                <a:solidFill>
                  <a:srgbClr val="3A3838"/>
                </a:solidFill>
                <a:latin typeface="Calibri"/>
                <a:cs typeface="Calibri"/>
              </a:rPr>
              <a:t> </a:t>
            </a:r>
            <a:r>
              <a:rPr sz="800" b="1" spc="-15" dirty="0">
                <a:solidFill>
                  <a:srgbClr val="3A3838"/>
                </a:solidFill>
                <a:latin typeface="Calibri"/>
                <a:cs typeface="Calibri"/>
              </a:rPr>
              <a:t>to </a:t>
            </a:r>
            <a:r>
              <a:rPr sz="800" b="1" spc="-10" dirty="0">
                <a:solidFill>
                  <a:srgbClr val="3A3838"/>
                </a:solidFill>
                <a:latin typeface="Calibri"/>
                <a:cs typeface="Calibri"/>
              </a:rPr>
              <a:t> obtain</a:t>
            </a:r>
            <a:r>
              <a:rPr sz="800" b="1" spc="10" dirty="0">
                <a:solidFill>
                  <a:srgbClr val="3A3838"/>
                </a:solidFill>
                <a:latin typeface="Calibri"/>
                <a:cs typeface="Calibri"/>
              </a:rPr>
              <a:t> </a:t>
            </a:r>
            <a:r>
              <a:rPr sz="800" b="1" spc="-10" dirty="0">
                <a:solidFill>
                  <a:srgbClr val="3A3838"/>
                </a:solidFill>
                <a:latin typeface="Calibri"/>
                <a:cs typeface="Calibri"/>
              </a:rPr>
              <a:t>qualitative</a:t>
            </a:r>
            <a:r>
              <a:rPr sz="800" b="1" spc="35" dirty="0">
                <a:solidFill>
                  <a:srgbClr val="3A3838"/>
                </a:solidFill>
                <a:latin typeface="Calibri"/>
                <a:cs typeface="Calibri"/>
              </a:rPr>
              <a:t> </a:t>
            </a:r>
            <a:r>
              <a:rPr sz="800" b="1" spc="-10" dirty="0">
                <a:solidFill>
                  <a:srgbClr val="3A3838"/>
                </a:solidFill>
                <a:latin typeface="Calibri"/>
                <a:cs typeface="Calibri"/>
              </a:rPr>
              <a:t>and </a:t>
            </a:r>
            <a:r>
              <a:rPr sz="800" b="1" spc="-5" dirty="0">
                <a:solidFill>
                  <a:srgbClr val="3A3838"/>
                </a:solidFill>
                <a:latin typeface="Calibri"/>
                <a:cs typeface="Calibri"/>
              </a:rPr>
              <a:t> </a:t>
            </a:r>
            <a:r>
              <a:rPr sz="800" b="1" spc="-10" dirty="0">
                <a:solidFill>
                  <a:srgbClr val="3A3838"/>
                </a:solidFill>
                <a:latin typeface="Calibri"/>
                <a:cs typeface="Calibri"/>
              </a:rPr>
              <a:t>quantitative</a:t>
            </a:r>
            <a:r>
              <a:rPr sz="800" b="1" spc="35" dirty="0">
                <a:solidFill>
                  <a:srgbClr val="3A3838"/>
                </a:solidFill>
                <a:latin typeface="Calibri"/>
                <a:cs typeface="Calibri"/>
              </a:rPr>
              <a:t> </a:t>
            </a:r>
            <a:r>
              <a:rPr sz="800" b="1" spc="-10" dirty="0">
                <a:solidFill>
                  <a:srgbClr val="3A3838"/>
                </a:solidFill>
                <a:latin typeface="Calibri"/>
                <a:cs typeface="Calibri"/>
              </a:rPr>
              <a:t>insights.</a:t>
            </a:r>
            <a:endParaRPr sz="800" dirty="0">
              <a:latin typeface="Calibri"/>
              <a:cs typeface="Calibri"/>
            </a:endParaRPr>
          </a:p>
        </p:txBody>
      </p:sp>
      <p:grpSp>
        <p:nvGrpSpPr>
          <p:cNvPr id="36" name="object 36"/>
          <p:cNvGrpSpPr/>
          <p:nvPr/>
        </p:nvGrpSpPr>
        <p:grpSpPr>
          <a:xfrm>
            <a:off x="313943" y="3349752"/>
            <a:ext cx="3458845" cy="1089025"/>
            <a:chOff x="313943" y="3349752"/>
            <a:chExt cx="3458845" cy="1089025"/>
          </a:xfrm>
        </p:grpSpPr>
        <p:pic>
          <p:nvPicPr>
            <p:cNvPr id="37" name="object 37"/>
            <p:cNvPicPr/>
            <p:nvPr/>
          </p:nvPicPr>
          <p:blipFill>
            <a:blip r:embed="rId2" cstate="print"/>
            <a:stretch>
              <a:fillRect/>
            </a:stretch>
          </p:blipFill>
          <p:spPr>
            <a:xfrm>
              <a:off x="2912305" y="3390850"/>
              <a:ext cx="860415" cy="1015845"/>
            </a:xfrm>
            <a:prstGeom prst="rect">
              <a:avLst/>
            </a:prstGeom>
          </p:spPr>
        </p:pic>
        <p:sp>
          <p:nvSpPr>
            <p:cNvPr id="38" name="object 38"/>
            <p:cNvSpPr/>
            <p:nvPr/>
          </p:nvSpPr>
          <p:spPr>
            <a:xfrm>
              <a:off x="2929127" y="3462528"/>
              <a:ext cx="774700" cy="929640"/>
            </a:xfrm>
            <a:custGeom>
              <a:avLst/>
              <a:gdLst/>
              <a:ahLst/>
              <a:cxnLst/>
              <a:rect l="l" t="t" r="r" b="b"/>
              <a:pathLst>
                <a:path w="774700" h="929639">
                  <a:moveTo>
                    <a:pt x="387096" y="0"/>
                  </a:moveTo>
                  <a:lnTo>
                    <a:pt x="344925" y="2728"/>
                  </a:lnTo>
                  <a:lnTo>
                    <a:pt x="304068" y="10723"/>
                  </a:lnTo>
                  <a:lnTo>
                    <a:pt x="264761" y="23701"/>
                  </a:lnTo>
                  <a:lnTo>
                    <a:pt x="227240" y="41378"/>
                  </a:lnTo>
                  <a:lnTo>
                    <a:pt x="191741" y="63471"/>
                  </a:lnTo>
                  <a:lnTo>
                    <a:pt x="158502" y="89696"/>
                  </a:lnTo>
                  <a:lnTo>
                    <a:pt x="127757" y="119769"/>
                  </a:lnTo>
                  <a:lnTo>
                    <a:pt x="99745" y="153406"/>
                  </a:lnTo>
                  <a:lnTo>
                    <a:pt x="74700" y="190323"/>
                  </a:lnTo>
                  <a:lnTo>
                    <a:pt x="52860" y="230236"/>
                  </a:lnTo>
                  <a:lnTo>
                    <a:pt x="34460" y="272863"/>
                  </a:lnTo>
                  <a:lnTo>
                    <a:pt x="19738" y="317918"/>
                  </a:lnTo>
                  <a:lnTo>
                    <a:pt x="8930" y="365119"/>
                  </a:lnTo>
                  <a:lnTo>
                    <a:pt x="2272" y="414180"/>
                  </a:lnTo>
                  <a:lnTo>
                    <a:pt x="0" y="464820"/>
                  </a:lnTo>
                  <a:lnTo>
                    <a:pt x="2272" y="515459"/>
                  </a:lnTo>
                  <a:lnTo>
                    <a:pt x="8930" y="564520"/>
                  </a:lnTo>
                  <a:lnTo>
                    <a:pt x="19738" y="611721"/>
                  </a:lnTo>
                  <a:lnTo>
                    <a:pt x="34460" y="656776"/>
                  </a:lnTo>
                  <a:lnTo>
                    <a:pt x="52860" y="699403"/>
                  </a:lnTo>
                  <a:lnTo>
                    <a:pt x="74700" y="739316"/>
                  </a:lnTo>
                  <a:lnTo>
                    <a:pt x="99745" y="776233"/>
                  </a:lnTo>
                  <a:lnTo>
                    <a:pt x="127757" y="809870"/>
                  </a:lnTo>
                  <a:lnTo>
                    <a:pt x="158502" y="839943"/>
                  </a:lnTo>
                  <a:lnTo>
                    <a:pt x="191741" y="866168"/>
                  </a:lnTo>
                  <a:lnTo>
                    <a:pt x="227240" y="888261"/>
                  </a:lnTo>
                  <a:lnTo>
                    <a:pt x="264761" y="905938"/>
                  </a:lnTo>
                  <a:lnTo>
                    <a:pt x="304068" y="918916"/>
                  </a:lnTo>
                  <a:lnTo>
                    <a:pt x="344925" y="926911"/>
                  </a:lnTo>
                  <a:lnTo>
                    <a:pt x="387096" y="929640"/>
                  </a:lnTo>
                  <a:lnTo>
                    <a:pt x="429266" y="926911"/>
                  </a:lnTo>
                  <a:lnTo>
                    <a:pt x="470123" y="918916"/>
                  </a:lnTo>
                  <a:lnTo>
                    <a:pt x="509430" y="905938"/>
                  </a:lnTo>
                  <a:lnTo>
                    <a:pt x="546951" y="888261"/>
                  </a:lnTo>
                  <a:lnTo>
                    <a:pt x="582450" y="866168"/>
                  </a:lnTo>
                  <a:lnTo>
                    <a:pt x="615689" y="839943"/>
                  </a:lnTo>
                  <a:lnTo>
                    <a:pt x="646434" y="809870"/>
                  </a:lnTo>
                  <a:lnTo>
                    <a:pt x="674446" y="776233"/>
                  </a:lnTo>
                  <a:lnTo>
                    <a:pt x="699491" y="739316"/>
                  </a:lnTo>
                  <a:lnTo>
                    <a:pt x="721331" y="699403"/>
                  </a:lnTo>
                  <a:lnTo>
                    <a:pt x="739731" y="656776"/>
                  </a:lnTo>
                  <a:lnTo>
                    <a:pt x="754453" y="611721"/>
                  </a:lnTo>
                  <a:lnTo>
                    <a:pt x="765261" y="564520"/>
                  </a:lnTo>
                  <a:lnTo>
                    <a:pt x="771919" y="515459"/>
                  </a:lnTo>
                  <a:lnTo>
                    <a:pt x="774192" y="464820"/>
                  </a:lnTo>
                  <a:lnTo>
                    <a:pt x="771919" y="414180"/>
                  </a:lnTo>
                  <a:lnTo>
                    <a:pt x="765261" y="365119"/>
                  </a:lnTo>
                  <a:lnTo>
                    <a:pt x="754453" y="317918"/>
                  </a:lnTo>
                  <a:lnTo>
                    <a:pt x="739731" y="272863"/>
                  </a:lnTo>
                  <a:lnTo>
                    <a:pt x="721331" y="230236"/>
                  </a:lnTo>
                  <a:lnTo>
                    <a:pt x="699491" y="190323"/>
                  </a:lnTo>
                  <a:lnTo>
                    <a:pt x="674446" y="153406"/>
                  </a:lnTo>
                  <a:lnTo>
                    <a:pt x="646434" y="119769"/>
                  </a:lnTo>
                  <a:lnTo>
                    <a:pt x="615689" y="89696"/>
                  </a:lnTo>
                  <a:lnTo>
                    <a:pt x="582450" y="63471"/>
                  </a:lnTo>
                  <a:lnTo>
                    <a:pt x="546951" y="41378"/>
                  </a:lnTo>
                  <a:lnTo>
                    <a:pt x="509430" y="23701"/>
                  </a:lnTo>
                  <a:lnTo>
                    <a:pt x="470123" y="10723"/>
                  </a:lnTo>
                  <a:lnTo>
                    <a:pt x="429266" y="2728"/>
                  </a:lnTo>
                  <a:lnTo>
                    <a:pt x="387096" y="0"/>
                  </a:lnTo>
                  <a:close/>
                </a:path>
              </a:pathLst>
            </a:custGeom>
            <a:solidFill>
              <a:srgbClr val="2CB349"/>
            </a:solidFill>
          </p:spPr>
          <p:txBody>
            <a:bodyPr wrap="square" lIns="0" tIns="0" rIns="0" bIns="0" rtlCol="0"/>
            <a:lstStyle/>
            <a:p>
              <a:endParaRPr dirty="0"/>
            </a:p>
          </p:txBody>
        </p:sp>
        <p:sp>
          <p:nvSpPr>
            <p:cNvPr id="39" name="object 39"/>
            <p:cNvSpPr/>
            <p:nvPr/>
          </p:nvSpPr>
          <p:spPr>
            <a:xfrm>
              <a:off x="2929127" y="3462528"/>
              <a:ext cx="774700" cy="929640"/>
            </a:xfrm>
            <a:custGeom>
              <a:avLst/>
              <a:gdLst/>
              <a:ahLst/>
              <a:cxnLst/>
              <a:rect l="l" t="t" r="r" b="b"/>
              <a:pathLst>
                <a:path w="774700" h="929639">
                  <a:moveTo>
                    <a:pt x="0" y="464820"/>
                  </a:moveTo>
                  <a:lnTo>
                    <a:pt x="2272" y="414180"/>
                  </a:lnTo>
                  <a:lnTo>
                    <a:pt x="8930" y="365119"/>
                  </a:lnTo>
                  <a:lnTo>
                    <a:pt x="19738" y="317918"/>
                  </a:lnTo>
                  <a:lnTo>
                    <a:pt x="34460" y="272863"/>
                  </a:lnTo>
                  <a:lnTo>
                    <a:pt x="52860" y="230236"/>
                  </a:lnTo>
                  <a:lnTo>
                    <a:pt x="74700" y="190323"/>
                  </a:lnTo>
                  <a:lnTo>
                    <a:pt x="99745" y="153406"/>
                  </a:lnTo>
                  <a:lnTo>
                    <a:pt x="127757" y="119769"/>
                  </a:lnTo>
                  <a:lnTo>
                    <a:pt x="158502" y="89696"/>
                  </a:lnTo>
                  <a:lnTo>
                    <a:pt x="191741" y="63471"/>
                  </a:lnTo>
                  <a:lnTo>
                    <a:pt x="227240" y="41378"/>
                  </a:lnTo>
                  <a:lnTo>
                    <a:pt x="264761" y="23701"/>
                  </a:lnTo>
                  <a:lnTo>
                    <a:pt x="304068" y="10723"/>
                  </a:lnTo>
                  <a:lnTo>
                    <a:pt x="344925" y="2728"/>
                  </a:lnTo>
                  <a:lnTo>
                    <a:pt x="387096" y="0"/>
                  </a:lnTo>
                  <a:lnTo>
                    <a:pt x="429266" y="2728"/>
                  </a:lnTo>
                  <a:lnTo>
                    <a:pt x="470123" y="10723"/>
                  </a:lnTo>
                  <a:lnTo>
                    <a:pt x="509430" y="23701"/>
                  </a:lnTo>
                  <a:lnTo>
                    <a:pt x="546951" y="41378"/>
                  </a:lnTo>
                  <a:lnTo>
                    <a:pt x="582450" y="63471"/>
                  </a:lnTo>
                  <a:lnTo>
                    <a:pt x="615689" y="89696"/>
                  </a:lnTo>
                  <a:lnTo>
                    <a:pt x="646434" y="119769"/>
                  </a:lnTo>
                  <a:lnTo>
                    <a:pt x="674446" y="153406"/>
                  </a:lnTo>
                  <a:lnTo>
                    <a:pt x="699491" y="190323"/>
                  </a:lnTo>
                  <a:lnTo>
                    <a:pt x="721331" y="230236"/>
                  </a:lnTo>
                  <a:lnTo>
                    <a:pt x="739731" y="272863"/>
                  </a:lnTo>
                  <a:lnTo>
                    <a:pt x="754453" y="317918"/>
                  </a:lnTo>
                  <a:lnTo>
                    <a:pt x="765261" y="365119"/>
                  </a:lnTo>
                  <a:lnTo>
                    <a:pt x="771919" y="414180"/>
                  </a:lnTo>
                  <a:lnTo>
                    <a:pt x="774192" y="464820"/>
                  </a:lnTo>
                  <a:lnTo>
                    <a:pt x="771919" y="515459"/>
                  </a:lnTo>
                  <a:lnTo>
                    <a:pt x="765261" y="564520"/>
                  </a:lnTo>
                  <a:lnTo>
                    <a:pt x="754453" y="611721"/>
                  </a:lnTo>
                  <a:lnTo>
                    <a:pt x="739731" y="656776"/>
                  </a:lnTo>
                  <a:lnTo>
                    <a:pt x="721331" y="699403"/>
                  </a:lnTo>
                  <a:lnTo>
                    <a:pt x="699491" y="739316"/>
                  </a:lnTo>
                  <a:lnTo>
                    <a:pt x="674446" y="776233"/>
                  </a:lnTo>
                  <a:lnTo>
                    <a:pt x="646434" y="809870"/>
                  </a:lnTo>
                  <a:lnTo>
                    <a:pt x="615689" y="839943"/>
                  </a:lnTo>
                  <a:lnTo>
                    <a:pt x="582450" y="866168"/>
                  </a:lnTo>
                  <a:lnTo>
                    <a:pt x="546951" y="888261"/>
                  </a:lnTo>
                  <a:lnTo>
                    <a:pt x="509430" y="905938"/>
                  </a:lnTo>
                  <a:lnTo>
                    <a:pt x="470123" y="918916"/>
                  </a:lnTo>
                  <a:lnTo>
                    <a:pt x="429266" y="926911"/>
                  </a:lnTo>
                  <a:lnTo>
                    <a:pt x="387096" y="929640"/>
                  </a:lnTo>
                  <a:lnTo>
                    <a:pt x="344925" y="926911"/>
                  </a:lnTo>
                  <a:lnTo>
                    <a:pt x="304068" y="918916"/>
                  </a:lnTo>
                  <a:lnTo>
                    <a:pt x="264761" y="905938"/>
                  </a:lnTo>
                  <a:lnTo>
                    <a:pt x="227240" y="888261"/>
                  </a:lnTo>
                  <a:lnTo>
                    <a:pt x="191741" y="866168"/>
                  </a:lnTo>
                  <a:lnTo>
                    <a:pt x="158502" y="839943"/>
                  </a:lnTo>
                  <a:lnTo>
                    <a:pt x="127757" y="809870"/>
                  </a:lnTo>
                  <a:lnTo>
                    <a:pt x="99745" y="776233"/>
                  </a:lnTo>
                  <a:lnTo>
                    <a:pt x="74700" y="739316"/>
                  </a:lnTo>
                  <a:lnTo>
                    <a:pt x="52860" y="699403"/>
                  </a:lnTo>
                  <a:lnTo>
                    <a:pt x="34460" y="656776"/>
                  </a:lnTo>
                  <a:lnTo>
                    <a:pt x="19738" y="611721"/>
                  </a:lnTo>
                  <a:lnTo>
                    <a:pt x="8930" y="564520"/>
                  </a:lnTo>
                  <a:lnTo>
                    <a:pt x="2272" y="515459"/>
                  </a:lnTo>
                  <a:lnTo>
                    <a:pt x="0" y="464820"/>
                  </a:lnTo>
                  <a:close/>
                </a:path>
              </a:pathLst>
            </a:custGeom>
            <a:ln w="6096">
              <a:solidFill>
                <a:srgbClr val="A79992"/>
              </a:solidFill>
            </a:ln>
          </p:spPr>
          <p:txBody>
            <a:bodyPr wrap="square" lIns="0" tIns="0" rIns="0" bIns="0" rtlCol="0"/>
            <a:lstStyle/>
            <a:p>
              <a:endParaRPr dirty="0"/>
            </a:p>
          </p:txBody>
        </p:sp>
        <p:pic>
          <p:nvPicPr>
            <p:cNvPr id="40" name="object 40"/>
            <p:cNvPicPr/>
            <p:nvPr/>
          </p:nvPicPr>
          <p:blipFill>
            <a:blip r:embed="rId3" cstate="print"/>
            <a:stretch>
              <a:fillRect/>
            </a:stretch>
          </p:blipFill>
          <p:spPr>
            <a:xfrm>
              <a:off x="2276855" y="3349752"/>
              <a:ext cx="887730" cy="1043178"/>
            </a:xfrm>
            <a:prstGeom prst="rect">
              <a:avLst/>
            </a:prstGeom>
          </p:spPr>
        </p:pic>
        <p:sp>
          <p:nvSpPr>
            <p:cNvPr id="41" name="object 41"/>
            <p:cNvSpPr/>
            <p:nvPr/>
          </p:nvSpPr>
          <p:spPr>
            <a:xfrm>
              <a:off x="2307336" y="3435096"/>
              <a:ext cx="774700" cy="929640"/>
            </a:xfrm>
            <a:custGeom>
              <a:avLst/>
              <a:gdLst/>
              <a:ahLst/>
              <a:cxnLst/>
              <a:rect l="l" t="t" r="r" b="b"/>
              <a:pathLst>
                <a:path w="774700" h="929639">
                  <a:moveTo>
                    <a:pt x="387095" y="0"/>
                  </a:moveTo>
                  <a:lnTo>
                    <a:pt x="344925" y="2728"/>
                  </a:lnTo>
                  <a:lnTo>
                    <a:pt x="304068" y="10723"/>
                  </a:lnTo>
                  <a:lnTo>
                    <a:pt x="264761" y="23701"/>
                  </a:lnTo>
                  <a:lnTo>
                    <a:pt x="227240" y="41378"/>
                  </a:lnTo>
                  <a:lnTo>
                    <a:pt x="191741" y="63471"/>
                  </a:lnTo>
                  <a:lnTo>
                    <a:pt x="158502" y="89696"/>
                  </a:lnTo>
                  <a:lnTo>
                    <a:pt x="127757" y="119769"/>
                  </a:lnTo>
                  <a:lnTo>
                    <a:pt x="99745" y="153406"/>
                  </a:lnTo>
                  <a:lnTo>
                    <a:pt x="74700" y="190323"/>
                  </a:lnTo>
                  <a:lnTo>
                    <a:pt x="52860" y="230236"/>
                  </a:lnTo>
                  <a:lnTo>
                    <a:pt x="34460" y="272863"/>
                  </a:lnTo>
                  <a:lnTo>
                    <a:pt x="19738" y="317918"/>
                  </a:lnTo>
                  <a:lnTo>
                    <a:pt x="8930" y="365119"/>
                  </a:lnTo>
                  <a:lnTo>
                    <a:pt x="2272" y="414180"/>
                  </a:lnTo>
                  <a:lnTo>
                    <a:pt x="0" y="464819"/>
                  </a:lnTo>
                  <a:lnTo>
                    <a:pt x="2272" y="515459"/>
                  </a:lnTo>
                  <a:lnTo>
                    <a:pt x="8930" y="564520"/>
                  </a:lnTo>
                  <a:lnTo>
                    <a:pt x="19738" y="611721"/>
                  </a:lnTo>
                  <a:lnTo>
                    <a:pt x="34460" y="656776"/>
                  </a:lnTo>
                  <a:lnTo>
                    <a:pt x="52860" y="699403"/>
                  </a:lnTo>
                  <a:lnTo>
                    <a:pt x="74700" y="739316"/>
                  </a:lnTo>
                  <a:lnTo>
                    <a:pt x="99745" y="776233"/>
                  </a:lnTo>
                  <a:lnTo>
                    <a:pt x="127757" y="809870"/>
                  </a:lnTo>
                  <a:lnTo>
                    <a:pt x="158502" y="839943"/>
                  </a:lnTo>
                  <a:lnTo>
                    <a:pt x="191741" y="866168"/>
                  </a:lnTo>
                  <a:lnTo>
                    <a:pt x="227240" y="888261"/>
                  </a:lnTo>
                  <a:lnTo>
                    <a:pt x="264761" y="905938"/>
                  </a:lnTo>
                  <a:lnTo>
                    <a:pt x="304068" y="918916"/>
                  </a:lnTo>
                  <a:lnTo>
                    <a:pt x="344925" y="926911"/>
                  </a:lnTo>
                  <a:lnTo>
                    <a:pt x="387095" y="929639"/>
                  </a:lnTo>
                  <a:lnTo>
                    <a:pt x="429266" y="926911"/>
                  </a:lnTo>
                  <a:lnTo>
                    <a:pt x="470123" y="918916"/>
                  </a:lnTo>
                  <a:lnTo>
                    <a:pt x="509430" y="905938"/>
                  </a:lnTo>
                  <a:lnTo>
                    <a:pt x="546951" y="888261"/>
                  </a:lnTo>
                  <a:lnTo>
                    <a:pt x="582450" y="866168"/>
                  </a:lnTo>
                  <a:lnTo>
                    <a:pt x="615689" y="839943"/>
                  </a:lnTo>
                  <a:lnTo>
                    <a:pt x="646434" y="809870"/>
                  </a:lnTo>
                  <a:lnTo>
                    <a:pt x="674446" y="776233"/>
                  </a:lnTo>
                  <a:lnTo>
                    <a:pt x="699491" y="739316"/>
                  </a:lnTo>
                  <a:lnTo>
                    <a:pt x="721331" y="699403"/>
                  </a:lnTo>
                  <a:lnTo>
                    <a:pt x="739731" y="656776"/>
                  </a:lnTo>
                  <a:lnTo>
                    <a:pt x="754453" y="611721"/>
                  </a:lnTo>
                  <a:lnTo>
                    <a:pt x="765261" y="564520"/>
                  </a:lnTo>
                  <a:lnTo>
                    <a:pt x="771919" y="515459"/>
                  </a:lnTo>
                  <a:lnTo>
                    <a:pt x="774191" y="464819"/>
                  </a:lnTo>
                  <a:lnTo>
                    <a:pt x="771919" y="414180"/>
                  </a:lnTo>
                  <a:lnTo>
                    <a:pt x="765261" y="365119"/>
                  </a:lnTo>
                  <a:lnTo>
                    <a:pt x="754453" y="317918"/>
                  </a:lnTo>
                  <a:lnTo>
                    <a:pt x="739731" y="272863"/>
                  </a:lnTo>
                  <a:lnTo>
                    <a:pt x="721331" y="230236"/>
                  </a:lnTo>
                  <a:lnTo>
                    <a:pt x="699491" y="190323"/>
                  </a:lnTo>
                  <a:lnTo>
                    <a:pt x="674446" y="153406"/>
                  </a:lnTo>
                  <a:lnTo>
                    <a:pt x="646434" y="119769"/>
                  </a:lnTo>
                  <a:lnTo>
                    <a:pt x="615689" y="89696"/>
                  </a:lnTo>
                  <a:lnTo>
                    <a:pt x="582450" y="63471"/>
                  </a:lnTo>
                  <a:lnTo>
                    <a:pt x="546951" y="41378"/>
                  </a:lnTo>
                  <a:lnTo>
                    <a:pt x="509430" y="23701"/>
                  </a:lnTo>
                  <a:lnTo>
                    <a:pt x="470123" y="10723"/>
                  </a:lnTo>
                  <a:lnTo>
                    <a:pt x="429266" y="2728"/>
                  </a:lnTo>
                  <a:lnTo>
                    <a:pt x="387095" y="0"/>
                  </a:lnTo>
                  <a:close/>
                </a:path>
              </a:pathLst>
            </a:custGeom>
            <a:solidFill>
              <a:srgbClr val="00AEA8"/>
            </a:solidFill>
          </p:spPr>
          <p:txBody>
            <a:bodyPr wrap="square" lIns="0" tIns="0" rIns="0" bIns="0" rtlCol="0"/>
            <a:lstStyle/>
            <a:p>
              <a:endParaRPr dirty="0"/>
            </a:p>
          </p:txBody>
        </p:sp>
        <p:sp>
          <p:nvSpPr>
            <p:cNvPr id="42" name="object 42"/>
            <p:cNvSpPr/>
            <p:nvPr/>
          </p:nvSpPr>
          <p:spPr>
            <a:xfrm>
              <a:off x="2307336" y="3435096"/>
              <a:ext cx="774700" cy="929640"/>
            </a:xfrm>
            <a:custGeom>
              <a:avLst/>
              <a:gdLst/>
              <a:ahLst/>
              <a:cxnLst/>
              <a:rect l="l" t="t" r="r" b="b"/>
              <a:pathLst>
                <a:path w="774700" h="929639">
                  <a:moveTo>
                    <a:pt x="0" y="464819"/>
                  </a:moveTo>
                  <a:lnTo>
                    <a:pt x="2272" y="414180"/>
                  </a:lnTo>
                  <a:lnTo>
                    <a:pt x="8930" y="365119"/>
                  </a:lnTo>
                  <a:lnTo>
                    <a:pt x="19738" y="317918"/>
                  </a:lnTo>
                  <a:lnTo>
                    <a:pt x="34460" y="272863"/>
                  </a:lnTo>
                  <a:lnTo>
                    <a:pt x="52860" y="230236"/>
                  </a:lnTo>
                  <a:lnTo>
                    <a:pt x="74700" y="190323"/>
                  </a:lnTo>
                  <a:lnTo>
                    <a:pt x="99745" y="153406"/>
                  </a:lnTo>
                  <a:lnTo>
                    <a:pt x="127757" y="119769"/>
                  </a:lnTo>
                  <a:lnTo>
                    <a:pt x="158502" y="89696"/>
                  </a:lnTo>
                  <a:lnTo>
                    <a:pt x="191741" y="63471"/>
                  </a:lnTo>
                  <a:lnTo>
                    <a:pt x="227240" y="41378"/>
                  </a:lnTo>
                  <a:lnTo>
                    <a:pt x="264761" y="23701"/>
                  </a:lnTo>
                  <a:lnTo>
                    <a:pt x="304068" y="10723"/>
                  </a:lnTo>
                  <a:lnTo>
                    <a:pt x="344925" y="2728"/>
                  </a:lnTo>
                  <a:lnTo>
                    <a:pt x="387095" y="0"/>
                  </a:lnTo>
                  <a:lnTo>
                    <a:pt x="429266" y="2728"/>
                  </a:lnTo>
                  <a:lnTo>
                    <a:pt x="470123" y="10723"/>
                  </a:lnTo>
                  <a:lnTo>
                    <a:pt x="509430" y="23701"/>
                  </a:lnTo>
                  <a:lnTo>
                    <a:pt x="546951" y="41378"/>
                  </a:lnTo>
                  <a:lnTo>
                    <a:pt x="582450" y="63471"/>
                  </a:lnTo>
                  <a:lnTo>
                    <a:pt x="615689" y="89696"/>
                  </a:lnTo>
                  <a:lnTo>
                    <a:pt x="646434" y="119769"/>
                  </a:lnTo>
                  <a:lnTo>
                    <a:pt x="674446" y="153406"/>
                  </a:lnTo>
                  <a:lnTo>
                    <a:pt x="699491" y="190323"/>
                  </a:lnTo>
                  <a:lnTo>
                    <a:pt x="721331" y="230236"/>
                  </a:lnTo>
                  <a:lnTo>
                    <a:pt x="739731" y="272863"/>
                  </a:lnTo>
                  <a:lnTo>
                    <a:pt x="754453" y="317918"/>
                  </a:lnTo>
                  <a:lnTo>
                    <a:pt x="765261" y="365119"/>
                  </a:lnTo>
                  <a:lnTo>
                    <a:pt x="771919" y="414180"/>
                  </a:lnTo>
                  <a:lnTo>
                    <a:pt x="774191" y="464819"/>
                  </a:lnTo>
                  <a:lnTo>
                    <a:pt x="771919" y="515459"/>
                  </a:lnTo>
                  <a:lnTo>
                    <a:pt x="765261" y="564520"/>
                  </a:lnTo>
                  <a:lnTo>
                    <a:pt x="754453" y="611721"/>
                  </a:lnTo>
                  <a:lnTo>
                    <a:pt x="739731" y="656776"/>
                  </a:lnTo>
                  <a:lnTo>
                    <a:pt x="721331" y="699403"/>
                  </a:lnTo>
                  <a:lnTo>
                    <a:pt x="699491" y="739316"/>
                  </a:lnTo>
                  <a:lnTo>
                    <a:pt x="674446" y="776233"/>
                  </a:lnTo>
                  <a:lnTo>
                    <a:pt x="646434" y="809870"/>
                  </a:lnTo>
                  <a:lnTo>
                    <a:pt x="615689" y="839943"/>
                  </a:lnTo>
                  <a:lnTo>
                    <a:pt x="582450" y="866168"/>
                  </a:lnTo>
                  <a:lnTo>
                    <a:pt x="546951" y="888261"/>
                  </a:lnTo>
                  <a:lnTo>
                    <a:pt x="509430" y="905938"/>
                  </a:lnTo>
                  <a:lnTo>
                    <a:pt x="470123" y="918916"/>
                  </a:lnTo>
                  <a:lnTo>
                    <a:pt x="429266" y="926911"/>
                  </a:lnTo>
                  <a:lnTo>
                    <a:pt x="387095" y="929639"/>
                  </a:lnTo>
                  <a:lnTo>
                    <a:pt x="344925" y="926911"/>
                  </a:lnTo>
                  <a:lnTo>
                    <a:pt x="304068" y="918916"/>
                  </a:lnTo>
                  <a:lnTo>
                    <a:pt x="264761" y="905938"/>
                  </a:lnTo>
                  <a:lnTo>
                    <a:pt x="227240" y="888261"/>
                  </a:lnTo>
                  <a:lnTo>
                    <a:pt x="191741" y="866168"/>
                  </a:lnTo>
                  <a:lnTo>
                    <a:pt x="158502" y="839943"/>
                  </a:lnTo>
                  <a:lnTo>
                    <a:pt x="127757" y="809870"/>
                  </a:lnTo>
                  <a:lnTo>
                    <a:pt x="99745" y="776233"/>
                  </a:lnTo>
                  <a:lnTo>
                    <a:pt x="74700" y="739316"/>
                  </a:lnTo>
                  <a:lnTo>
                    <a:pt x="52860" y="699403"/>
                  </a:lnTo>
                  <a:lnTo>
                    <a:pt x="34460" y="656776"/>
                  </a:lnTo>
                  <a:lnTo>
                    <a:pt x="19738" y="611721"/>
                  </a:lnTo>
                  <a:lnTo>
                    <a:pt x="8930" y="564520"/>
                  </a:lnTo>
                  <a:lnTo>
                    <a:pt x="2272" y="515459"/>
                  </a:lnTo>
                  <a:lnTo>
                    <a:pt x="0" y="464819"/>
                  </a:lnTo>
                  <a:close/>
                </a:path>
              </a:pathLst>
            </a:custGeom>
            <a:ln w="6096">
              <a:solidFill>
                <a:srgbClr val="A79992"/>
              </a:solidFill>
            </a:ln>
          </p:spPr>
          <p:txBody>
            <a:bodyPr wrap="square" lIns="0" tIns="0" rIns="0" bIns="0" rtlCol="0"/>
            <a:lstStyle/>
            <a:p>
              <a:endParaRPr dirty="0"/>
            </a:p>
          </p:txBody>
        </p:sp>
        <p:pic>
          <p:nvPicPr>
            <p:cNvPr id="43" name="object 43"/>
            <p:cNvPicPr/>
            <p:nvPr/>
          </p:nvPicPr>
          <p:blipFill>
            <a:blip r:embed="rId4" cstate="print"/>
            <a:stretch>
              <a:fillRect/>
            </a:stretch>
          </p:blipFill>
          <p:spPr>
            <a:xfrm>
              <a:off x="1603247" y="3377184"/>
              <a:ext cx="884681" cy="1046226"/>
            </a:xfrm>
            <a:prstGeom prst="rect">
              <a:avLst/>
            </a:prstGeom>
          </p:spPr>
        </p:pic>
        <p:sp>
          <p:nvSpPr>
            <p:cNvPr id="44" name="object 44"/>
            <p:cNvSpPr/>
            <p:nvPr/>
          </p:nvSpPr>
          <p:spPr>
            <a:xfrm>
              <a:off x="1633727" y="3462528"/>
              <a:ext cx="771525" cy="932815"/>
            </a:xfrm>
            <a:custGeom>
              <a:avLst/>
              <a:gdLst/>
              <a:ahLst/>
              <a:cxnLst/>
              <a:rect l="l" t="t" r="r" b="b"/>
              <a:pathLst>
                <a:path w="771525" h="932814">
                  <a:moveTo>
                    <a:pt x="385572" y="0"/>
                  </a:moveTo>
                  <a:lnTo>
                    <a:pt x="343553" y="2736"/>
                  </a:lnTo>
                  <a:lnTo>
                    <a:pt x="302847" y="10756"/>
                  </a:lnTo>
                  <a:lnTo>
                    <a:pt x="263688" y="23774"/>
                  </a:lnTo>
                  <a:lnTo>
                    <a:pt x="226311" y="41506"/>
                  </a:lnTo>
                  <a:lnTo>
                    <a:pt x="190951" y="63669"/>
                  </a:lnTo>
                  <a:lnTo>
                    <a:pt x="157843" y="89976"/>
                  </a:lnTo>
                  <a:lnTo>
                    <a:pt x="127223" y="120145"/>
                  </a:lnTo>
                  <a:lnTo>
                    <a:pt x="99324" y="153890"/>
                  </a:lnTo>
                  <a:lnTo>
                    <a:pt x="74383" y="190926"/>
                  </a:lnTo>
                  <a:lnTo>
                    <a:pt x="52634" y="230970"/>
                  </a:lnTo>
                  <a:lnTo>
                    <a:pt x="34312" y="273737"/>
                  </a:lnTo>
                  <a:lnTo>
                    <a:pt x="19653" y="318942"/>
                  </a:lnTo>
                  <a:lnTo>
                    <a:pt x="8891" y="366301"/>
                  </a:lnTo>
                  <a:lnTo>
                    <a:pt x="2262" y="415530"/>
                  </a:lnTo>
                  <a:lnTo>
                    <a:pt x="0" y="466344"/>
                  </a:lnTo>
                  <a:lnTo>
                    <a:pt x="2262" y="517157"/>
                  </a:lnTo>
                  <a:lnTo>
                    <a:pt x="8891" y="566386"/>
                  </a:lnTo>
                  <a:lnTo>
                    <a:pt x="19653" y="613745"/>
                  </a:lnTo>
                  <a:lnTo>
                    <a:pt x="34312" y="658950"/>
                  </a:lnTo>
                  <a:lnTo>
                    <a:pt x="52634" y="701717"/>
                  </a:lnTo>
                  <a:lnTo>
                    <a:pt x="74383" y="741761"/>
                  </a:lnTo>
                  <a:lnTo>
                    <a:pt x="99324" y="778797"/>
                  </a:lnTo>
                  <a:lnTo>
                    <a:pt x="127223" y="812542"/>
                  </a:lnTo>
                  <a:lnTo>
                    <a:pt x="157843" y="842711"/>
                  </a:lnTo>
                  <a:lnTo>
                    <a:pt x="190951" y="869018"/>
                  </a:lnTo>
                  <a:lnTo>
                    <a:pt x="226311" y="891181"/>
                  </a:lnTo>
                  <a:lnTo>
                    <a:pt x="263688" y="908913"/>
                  </a:lnTo>
                  <a:lnTo>
                    <a:pt x="302847" y="921931"/>
                  </a:lnTo>
                  <a:lnTo>
                    <a:pt x="343553" y="929951"/>
                  </a:lnTo>
                  <a:lnTo>
                    <a:pt x="385572" y="932688"/>
                  </a:lnTo>
                  <a:lnTo>
                    <a:pt x="427590" y="929951"/>
                  </a:lnTo>
                  <a:lnTo>
                    <a:pt x="468296" y="921931"/>
                  </a:lnTo>
                  <a:lnTo>
                    <a:pt x="507455" y="908913"/>
                  </a:lnTo>
                  <a:lnTo>
                    <a:pt x="544832" y="891181"/>
                  </a:lnTo>
                  <a:lnTo>
                    <a:pt x="580192" y="869018"/>
                  </a:lnTo>
                  <a:lnTo>
                    <a:pt x="613300" y="842711"/>
                  </a:lnTo>
                  <a:lnTo>
                    <a:pt x="643920" y="812542"/>
                  </a:lnTo>
                  <a:lnTo>
                    <a:pt x="671819" y="778797"/>
                  </a:lnTo>
                  <a:lnTo>
                    <a:pt x="696760" y="741761"/>
                  </a:lnTo>
                  <a:lnTo>
                    <a:pt x="718509" y="701717"/>
                  </a:lnTo>
                  <a:lnTo>
                    <a:pt x="736831" y="658950"/>
                  </a:lnTo>
                  <a:lnTo>
                    <a:pt x="751490" y="613745"/>
                  </a:lnTo>
                  <a:lnTo>
                    <a:pt x="762252" y="566386"/>
                  </a:lnTo>
                  <a:lnTo>
                    <a:pt x="768881" y="517157"/>
                  </a:lnTo>
                  <a:lnTo>
                    <a:pt x="771144" y="466344"/>
                  </a:lnTo>
                  <a:lnTo>
                    <a:pt x="768881" y="415530"/>
                  </a:lnTo>
                  <a:lnTo>
                    <a:pt x="762252" y="366301"/>
                  </a:lnTo>
                  <a:lnTo>
                    <a:pt x="751490" y="318942"/>
                  </a:lnTo>
                  <a:lnTo>
                    <a:pt x="736831" y="273737"/>
                  </a:lnTo>
                  <a:lnTo>
                    <a:pt x="718509" y="230970"/>
                  </a:lnTo>
                  <a:lnTo>
                    <a:pt x="696760" y="190926"/>
                  </a:lnTo>
                  <a:lnTo>
                    <a:pt x="671819" y="153890"/>
                  </a:lnTo>
                  <a:lnTo>
                    <a:pt x="643920" y="120145"/>
                  </a:lnTo>
                  <a:lnTo>
                    <a:pt x="613300" y="89976"/>
                  </a:lnTo>
                  <a:lnTo>
                    <a:pt x="580192" y="63669"/>
                  </a:lnTo>
                  <a:lnTo>
                    <a:pt x="544832" y="41506"/>
                  </a:lnTo>
                  <a:lnTo>
                    <a:pt x="507455" y="23774"/>
                  </a:lnTo>
                  <a:lnTo>
                    <a:pt x="468296" y="10756"/>
                  </a:lnTo>
                  <a:lnTo>
                    <a:pt x="427590" y="2736"/>
                  </a:lnTo>
                  <a:lnTo>
                    <a:pt x="385572" y="0"/>
                  </a:lnTo>
                  <a:close/>
                </a:path>
              </a:pathLst>
            </a:custGeom>
            <a:solidFill>
              <a:srgbClr val="004D97"/>
            </a:solidFill>
          </p:spPr>
          <p:txBody>
            <a:bodyPr wrap="square" lIns="0" tIns="0" rIns="0" bIns="0" rtlCol="0"/>
            <a:lstStyle/>
            <a:p>
              <a:endParaRPr dirty="0"/>
            </a:p>
          </p:txBody>
        </p:sp>
        <p:sp>
          <p:nvSpPr>
            <p:cNvPr id="45" name="object 45"/>
            <p:cNvSpPr/>
            <p:nvPr/>
          </p:nvSpPr>
          <p:spPr>
            <a:xfrm>
              <a:off x="1633727" y="3462528"/>
              <a:ext cx="771525" cy="932815"/>
            </a:xfrm>
            <a:custGeom>
              <a:avLst/>
              <a:gdLst/>
              <a:ahLst/>
              <a:cxnLst/>
              <a:rect l="l" t="t" r="r" b="b"/>
              <a:pathLst>
                <a:path w="771525" h="932814">
                  <a:moveTo>
                    <a:pt x="0" y="466344"/>
                  </a:moveTo>
                  <a:lnTo>
                    <a:pt x="2262" y="415530"/>
                  </a:lnTo>
                  <a:lnTo>
                    <a:pt x="8891" y="366301"/>
                  </a:lnTo>
                  <a:lnTo>
                    <a:pt x="19653" y="318942"/>
                  </a:lnTo>
                  <a:lnTo>
                    <a:pt x="34312" y="273737"/>
                  </a:lnTo>
                  <a:lnTo>
                    <a:pt x="52634" y="230970"/>
                  </a:lnTo>
                  <a:lnTo>
                    <a:pt x="74383" y="190926"/>
                  </a:lnTo>
                  <a:lnTo>
                    <a:pt x="99324" y="153890"/>
                  </a:lnTo>
                  <a:lnTo>
                    <a:pt x="127223" y="120145"/>
                  </a:lnTo>
                  <a:lnTo>
                    <a:pt x="157843" y="89976"/>
                  </a:lnTo>
                  <a:lnTo>
                    <a:pt x="190951" y="63669"/>
                  </a:lnTo>
                  <a:lnTo>
                    <a:pt x="226311" y="41506"/>
                  </a:lnTo>
                  <a:lnTo>
                    <a:pt x="263688" y="23774"/>
                  </a:lnTo>
                  <a:lnTo>
                    <a:pt x="302847" y="10756"/>
                  </a:lnTo>
                  <a:lnTo>
                    <a:pt x="343553" y="2736"/>
                  </a:lnTo>
                  <a:lnTo>
                    <a:pt x="385572" y="0"/>
                  </a:lnTo>
                  <a:lnTo>
                    <a:pt x="427590" y="2736"/>
                  </a:lnTo>
                  <a:lnTo>
                    <a:pt x="468296" y="10756"/>
                  </a:lnTo>
                  <a:lnTo>
                    <a:pt x="507455" y="23774"/>
                  </a:lnTo>
                  <a:lnTo>
                    <a:pt x="544832" y="41506"/>
                  </a:lnTo>
                  <a:lnTo>
                    <a:pt x="580192" y="63669"/>
                  </a:lnTo>
                  <a:lnTo>
                    <a:pt x="613300" y="89976"/>
                  </a:lnTo>
                  <a:lnTo>
                    <a:pt x="643920" y="120145"/>
                  </a:lnTo>
                  <a:lnTo>
                    <a:pt x="671819" y="153890"/>
                  </a:lnTo>
                  <a:lnTo>
                    <a:pt x="696760" y="190926"/>
                  </a:lnTo>
                  <a:lnTo>
                    <a:pt x="718509" y="230970"/>
                  </a:lnTo>
                  <a:lnTo>
                    <a:pt x="736831" y="273737"/>
                  </a:lnTo>
                  <a:lnTo>
                    <a:pt x="751490" y="318942"/>
                  </a:lnTo>
                  <a:lnTo>
                    <a:pt x="762252" y="366301"/>
                  </a:lnTo>
                  <a:lnTo>
                    <a:pt x="768881" y="415530"/>
                  </a:lnTo>
                  <a:lnTo>
                    <a:pt x="771144" y="466344"/>
                  </a:lnTo>
                  <a:lnTo>
                    <a:pt x="768881" y="517157"/>
                  </a:lnTo>
                  <a:lnTo>
                    <a:pt x="762252" y="566386"/>
                  </a:lnTo>
                  <a:lnTo>
                    <a:pt x="751490" y="613745"/>
                  </a:lnTo>
                  <a:lnTo>
                    <a:pt x="736831" y="658950"/>
                  </a:lnTo>
                  <a:lnTo>
                    <a:pt x="718509" y="701717"/>
                  </a:lnTo>
                  <a:lnTo>
                    <a:pt x="696760" y="741761"/>
                  </a:lnTo>
                  <a:lnTo>
                    <a:pt x="671819" y="778797"/>
                  </a:lnTo>
                  <a:lnTo>
                    <a:pt x="643920" y="812542"/>
                  </a:lnTo>
                  <a:lnTo>
                    <a:pt x="613300" y="842711"/>
                  </a:lnTo>
                  <a:lnTo>
                    <a:pt x="580192" y="869018"/>
                  </a:lnTo>
                  <a:lnTo>
                    <a:pt x="544832" y="891181"/>
                  </a:lnTo>
                  <a:lnTo>
                    <a:pt x="507455" y="908913"/>
                  </a:lnTo>
                  <a:lnTo>
                    <a:pt x="468296" y="921931"/>
                  </a:lnTo>
                  <a:lnTo>
                    <a:pt x="427590" y="929951"/>
                  </a:lnTo>
                  <a:lnTo>
                    <a:pt x="385572" y="932688"/>
                  </a:lnTo>
                  <a:lnTo>
                    <a:pt x="343553" y="929951"/>
                  </a:lnTo>
                  <a:lnTo>
                    <a:pt x="302847" y="921931"/>
                  </a:lnTo>
                  <a:lnTo>
                    <a:pt x="263688" y="908913"/>
                  </a:lnTo>
                  <a:lnTo>
                    <a:pt x="226311" y="891181"/>
                  </a:lnTo>
                  <a:lnTo>
                    <a:pt x="190951" y="869018"/>
                  </a:lnTo>
                  <a:lnTo>
                    <a:pt x="157843" y="842711"/>
                  </a:lnTo>
                  <a:lnTo>
                    <a:pt x="127223" y="812542"/>
                  </a:lnTo>
                  <a:lnTo>
                    <a:pt x="99324" y="778797"/>
                  </a:lnTo>
                  <a:lnTo>
                    <a:pt x="74383" y="741761"/>
                  </a:lnTo>
                  <a:lnTo>
                    <a:pt x="52634" y="701717"/>
                  </a:lnTo>
                  <a:lnTo>
                    <a:pt x="34312" y="658950"/>
                  </a:lnTo>
                  <a:lnTo>
                    <a:pt x="19653" y="613745"/>
                  </a:lnTo>
                  <a:lnTo>
                    <a:pt x="8891" y="566386"/>
                  </a:lnTo>
                  <a:lnTo>
                    <a:pt x="2262" y="517157"/>
                  </a:lnTo>
                  <a:lnTo>
                    <a:pt x="0" y="466344"/>
                  </a:lnTo>
                  <a:close/>
                </a:path>
              </a:pathLst>
            </a:custGeom>
            <a:ln w="6096">
              <a:solidFill>
                <a:srgbClr val="A79992"/>
              </a:solidFill>
            </a:ln>
          </p:spPr>
          <p:txBody>
            <a:bodyPr wrap="square" lIns="0" tIns="0" rIns="0" bIns="0" rtlCol="0"/>
            <a:lstStyle/>
            <a:p>
              <a:endParaRPr dirty="0"/>
            </a:p>
          </p:txBody>
        </p:sp>
        <p:pic>
          <p:nvPicPr>
            <p:cNvPr id="46" name="object 46"/>
            <p:cNvPicPr/>
            <p:nvPr/>
          </p:nvPicPr>
          <p:blipFill>
            <a:blip r:embed="rId5" cstate="print"/>
            <a:stretch>
              <a:fillRect/>
            </a:stretch>
          </p:blipFill>
          <p:spPr>
            <a:xfrm>
              <a:off x="963167" y="3380232"/>
              <a:ext cx="887730" cy="1046226"/>
            </a:xfrm>
            <a:prstGeom prst="rect">
              <a:avLst/>
            </a:prstGeom>
          </p:spPr>
        </p:pic>
        <p:sp>
          <p:nvSpPr>
            <p:cNvPr id="47" name="object 47"/>
            <p:cNvSpPr/>
            <p:nvPr/>
          </p:nvSpPr>
          <p:spPr>
            <a:xfrm>
              <a:off x="993647" y="3465576"/>
              <a:ext cx="774700" cy="932815"/>
            </a:xfrm>
            <a:custGeom>
              <a:avLst/>
              <a:gdLst/>
              <a:ahLst/>
              <a:cxnLst/>
              <a:rect l="l" t="t" r="r" b="b"/>
              <a:pathLst>
                <a:path w="774700" h="932814">
                  <a:moveTo>
                    <a:pt x="387096" y="0"/>
                  </a:moveTo>
                  <a:lnTo>
                    <a:pt x="344916" y="2736"/>
                  </a:lnTo>
                  <a:lnTo>
                    <a:pt x="304053" y="10756"/>
                  </a:lnTo>
                  <a:lnTo>
                    <a:pt x="264741" y="23774"/>
                  </a:lnTo>
                  <a:lnTo>
                    <a:pt x="227218" y="41506"/>
                  </a:lnTo>
                  <a:lnTo>
                    <a:pt x="191719" y="63669"/>
                  </a:lnTo>
                  <a:lnTo>
                    <a:pt x="158480" y="89976"/>
                  </a:lnTo>
                  <a:lnTo>
                    <a:pt x="127737" y="120145"/>
                  </a:lnTo>
                  <a:lnTo>
                    <a:pt x="99727" y="153890"/>
                  </a:lnTo>
                  <a:lnTo>
                    <a:pt x="74685" y="190926"/>
                  </a:lnTo>
                  <a:lnTo>
                    <a:pt x="52848" y="230970"/>
                  </a:lnTo>
                  <a:lnTo>
                    <a:pt x="34452" y="273737"/>
                  </a:lnTo>
                  <a:lnTo>
                    <a:pt x="19733" y="318942"/>
                  </a:lnTo>
                  <a:lnTo>
                    <a:pt x="8928" y="366301"/>
                  </a:lnTo>
                  <a:lnTo>
                    <a:pt x="2271" y="415530"/>
                  </a:lnTo>
                  <a:lnTo>
                    <a:pt x="0" y="466344"/>
                  </a:lnTo>
                  <a:lnTo>
                    <a:pt x="2271" y="517157"/>
                  </a:lnTo>
                  <a:lnTo>
                    <a:pt x="8928" y="566386"/>
                  </a:lnTo>
                  <a:lnTo>
                    <a:pt x="19733" y="613745"/>
                  </a:lnTo>
                  <a:lnTo>
                    <a:pt x="34452" y="658950"/>
                  </a:lnTo>
                  <a:lnTo>
                    <a:pt x="52848" y="701717"/>
                  </a:lnTo>
                  <a:lnTo>
                    <a:pt x="74685" y="741761"/>
                  </a:lnTo>
                  <a:lnTo>
                    <a:pt x="99727" y="778797"/>
                  </a:lnTo>
                  <a:lnTo>
                    <a:pt x="127737" y="812542"/>
                  </a:lnTo>
                  <a:lnTo>
                    <a:pt x="158480" y="842711"/>
                  </a:lnTo>
                  <a:lnTo>
                    <a:pt x="191719" y="869018"/>
                  </a:lnTo>
                  <a:lnTo>
                    <a:pt x="227218" y="891181"/>
                  </a:lnTo>
                  <a:lnTo>
                    <a:pt x="264741" y="908913"/>
                  </a:lnTo>
                  <a:lnTo>
                    <a:pt x="304053" y="921931"/>
                  </a:lnTo>
                  <a:lnTo>
                    <a:pt x="344916" y="929951"/>
                  </a:lnTo>
                  <a:lnTo>
                    <a:pt x="387096" y="932688"/>
                  </a:lnTo>
                  <a:lnTo>
                    <a:pt x="429266" y="929951"/>
                  </a:lnTo>
                  <a:lnTo>
                    <a:pt x="470123" y="921931"/>
                  </a:lnTo>
                  <a:lnTo>
                    <a:pt x="509430" y="908913"/>
                  </a:lnTo>
                  <a:lnTo>
                    <a:pt x="546951" y="891181"/>
                  </a:lnTo>
                  <a:lnTo>
                    <a:pt x="582450" y="869018"/>
                  </a:lnTo>
                  <a:lnTo>
                    <a:pt x="615689" y="842711"/>
                  </a:lnTo>
                  <a:lnTo>
                    <a:pt x="646434" y="812542"/>
                  </a:lnTo>
                  <a:lnTo>
                    <a:pt x="674446" y="778797"/>
                  </a:lnTo>
                  <a:lnTo>
                    <a:pt x="699491" y="741761"/>
                  </a:lnTo>
                  <a:lnTo>
                    <a:pt x="721331" y="701717"/>
                  </a:lnTo>
                  <a:lnTo>
                    <a:pt x="739731" y="658950"/>
                  </a:lnTo>
                  <a:lnTo>
                    <a:pt x="754453" y="613745"/>
                  </a:lnTo>
                  <a:lnTo>
                    <a:pt x="765261" y="566386"/>
                  </a:lnTo>
                  <a:lnTo>
                    <a:pt x="771919" y="517157"/>
                  </a:lnTo>
                  <a:lnTo>
                    <a:pt x="774191" y="466344"/>
                  </a:lnTo>
                  <a:lnTo>
                    <a:pt x="771919" y="415530"/>
                  </a:lnTo>
                  <a:lnTo>
                    <a:pt x="765261" y="366301"/>
                  </a:lnTo>
                  <a:lnTo>
                    <a:pt x="754453" y="318942"/>
                  </a:lnTo>
                  <a:lnTo>
                    <a:pt x="739731" y="273737"/>
                  </a:lnTo>
                  <a:lnTo>
                    <a:pt x="721331" y="230970"/>
                  </a:lnTo>
                  <a:lnTo>
                    <a:pt x="699491" y="190926"/>
                  </a:lnTo>
                  <a:lnTo>
                    <a:pt x="674446" y="153890"/>
                  </a:lnTo>
                  <a:lnTo>
                    <a:pt x="646434" y="120145"/>
                  </a:lnTo>
                  <a:lnTo>
                    <a:pt x="615689" y="89976"/>
                  </a:lnTo>
                  <a:lnTo>
                    <a:pt x="582450" y="63669"/>
                  </a:lnTo>
                  <a:lnTo>
                    <a:pt x="546951" y="41506"/>
                  </a:lnTo>
                  <a:lnTo>
                    <a:pt x="509430" y="23774"/>
                  </a:lnTo>
                  <a:lnTo>
                    <a:pt x="470123" y="10756"/>
                  </a:lnTo>
                  <a:lnTo>
                    <a:pt x="429266" y="2736"/>
                  </a:lnTo>
                  <a:lnTo>
                    <a:pt x="387096" y="0"/>
                  </a:lnTo>
                  <a:close/>
                </a:path>
              </a:pathLst>
            </a:custGeom>
            <a:solidFill>
              <a:srgbClr val="009CDC"/>
            </a:solidFill>
          </p:spPr>
          <p:txBody>
            <a:bodyPr wrap="square" lIns="0" tIns="0" rIns="0" bIns="0" rtlCol="0"/>
            <a:lstStyle/>
            <a:p>
              <a:endParaRPr dirty="0"/>
            </a:p>
          </p:txBody>
        </p:sp>
        <p:sp>
          <p:nvSpPr>
            <p:cNvPr id="48" name="object 48"/>
            <p:cNvSpPr/>
            <p:nvPr/>
          </p:nvSpPr>
          <p:spPr>
            <a:xfrm>
              <a:off x="993647" y="3465576"/>
              <a:ext cx="774700" cy="932815"/>
            </a:xfrm>
            <a:custGeom>
              <a:avLst/>
              <a:gdLst/>
              <a:ahLst/>
              <a:cxnLst/>
              <a:rect l="l" t="t" r="r" b="b"/>
              <a:pathLst>
                <a:path w="774700" h="932814">
                  <a:moveTo>
                    <a:pt x="0" y="466344"/>
                  </a:moveTo>
                  <a:lnTo>
                    <a:pt x="2271" y="415530"/>
                  </a:lnTo>
                  <a:lnTo>
                    <a:pt x="8928" y="366301"/>
                  </a:lnTo>
                  <a:lnTo>
                    <a:pt x="19733" y="318942"/>
                  </a:lnTo>
                  <a:lnTo>
                    <a:pt x="34452" y="273737"/>
                  </a:lnTo>
                  <a:lnTo>
                    <a:pt x="52848" y="230970"/>
                  </a:lnTo>
                  <a:lnTo>
                    <a:pt x="74685" y="190926"/>
                  </a:lnTo>
                  <a:lnTo>
                    <a:pt x="99727" y="153890"/>
                  </a:lnTo>
                  <a:lnTo>
                    <a:pt x="127737" y="120145"/>
                  </a:lnTo>
                  <a:lnTo>
                    <a:pt x="158480" y="89976"/>
                  </a:lnTo>
                  <a:lnTo>
                    <a:pt x="191719" y="63669"/>
                  </a:lnTo>
                  <a:lnTo>
                    <a:pt x="227218" y="41506"/>
                  </a:lnTo>
                  <a:lnTo>
                    <a:pt x="264741" y="23774"/>
                  </a:lnTo>
                  <a:lnTo>
                    <a:pt x="304053" y="10756"/>
                  </a:lnTo>
                  <a:lnTo>
                    <a:pt x="344916" y="2736"/>
                  </a:lnTo>
                  <a:lnTo>
                    <a:pt x="387096" y="0"/>
                  </a:lnTo>
                  <a:lnTo>
                    <a:pt x="429266" y="2736"/>
                  </a:lnTo>
                  <a:lnTo>
                    <a:pt x="470123" y="10756"/>
                  </a:lnTo>
                  <a:lnTo>
                    <a:pt x="509430" y="23774"/>
                  </a:lnTo>
                  <a:lnTo>
                    <a:pt x="546951" y="41506"/>
                  </a:lnTo>
                  <a:lnTo>
                    <a:pt x="582450" y="63669"/>
                  </a:lnTo>
                  <a:lnTo>
                    <a:pt x="615689" y="89976"/>
                  </a:lnTo>
                  <a:lnTo>
                    <a:pt x="646434" y="120145"/>
                  </a:lnTo>
                  <a:lnTo>
                    <a:pt x="674446" y="153890"/>
                  </a:lnTo>
                  <a:lnTo>
                    <a:pt x="699491" y="190926"/>
                  </a:lnTo>
                  <a:lnTo>
                    <a:pt x="721331" y="230970"/>
                  </a:lnTo>
                  <a:lnTo>
                    <a:pt x="739731" y="273737"/>
                  </a:lnTo>
                  <a:lnTo>
                    <a:pt x="754453" y="318942"/>
                  </a:lnTo>
                  <a:lnTo>
                    <a:pt x="765261" y="366301"/>
                  </a:lnTo>
                  <a:lnTo>
                    <a:pt x="771919" y="415530"/>
                  </a:lnTo>
                  <a:lnTo>
                    <a:pt x="774191" y="466344"/>
                  </a:lnTo>
                  <a:lnTo>
                    <a:pt x="771919" y="517157"/>
                  </a:lnTo>
                  <a:lnTo>
                    <a:pt x="765261" y="566386"/>
                  </a:lnTo>
                  <a:lnTo>
                    <a:pt x="754453" y="613745"/>
                  </a:lnTo>
                  <a:lnTo>
                    <a:pt x="739731" y="658950"/>
                  </a:lnTo>
                  <a:lnTo>
                    <a:pt x="721331" y="701717"/>
                  </a:lnTo>
                  <a:lnTo>
                    <a:pt x="699491" y="741761"/>
                  </a:lnTo>
                  <a:lnTo>
                    <a:pt x="674446" y="778797"/>
                  </a:lnTo>
                  <a:lnTo>
                    <a:pt x="646434" y="812542"/>
                  </a:lnTo>
                  <a:lnTo>
                    <a:pt x="615689" y="842711"/>
                  </a:lnTo>
                  <a:lnTo>
                    <a:pt x="582450" y="869018"/>
                  </a:lnTo>
                  <a:lnTo>
                    <a:pt x="546951" y="891181"/>
                  </a:lnTo>
                  <a:lnTo>
                    <a:pt x="509430" y="908913"/>
                  </a:lnTo>
                  <a:lnTo>
                    <a:pt x="470123" y="921931"/>
                  </a:lnTo>
                  <a:lnTo>
                    <a:pt x="429266" y="929951"/>
                  </a:lnTo>
                  <a:lnTo>
                    <a:pt x="387096" y="932688"/>
                  </a:lnTo>
                  <a:lnTo>
                    <a:pt x="344916" y="929951"/>
                  </a:lnTo>
                  <a:lnTo>
                    <a:pt x="304053" y="921931"/>
                  </a:lnTo>
                  <a:lnTo>
                    <a:pt x="264741" y="908913"/>
                  </a:lnTo>
                  <a:lnTo>
                    <a:pt x="227218" y="891181"/>
                  </a:lnTo>
                  <a:lnTo>
                    <a:pt x="191719" y="869018"/>
                  </a:lnTo>
                  <a:lnTo>
                    <a:pt x="158480" y="842711"/>
                  </a:lnTo>
                  <a:lnTo>
                    <a:pt x="127737" y="812542"/>
                  </a:lnTo>
                  <a:lnTo>
                    <a:pt x="99727" y="778797"/>
                  </a:lnTo>
                  <a:lnTo>
                    <a:pt x="74685" y="741761"/>
                  </a:lnTo>
                  <a:lnTo>
                    <a:pt x="52848" y="701717"/>
                  </a:lnTo>
                  <a:lnTo>
                    <a:pt x="34452" y="658950"/>
                  </a:lnTo>
                  <a:lnTo>
                    <a:pt x="19733" y="613745"/>
                  </a:lnTo>
                  <a:lnTo>
                    <a:pt x="8928" y="566386"/>
                  </a:lnTo>
                  <a:lnTo>
                    <a:pt x="2271" y="517157"/>
                  </a:lnTo>
                  <a:lnTo>
                    <a:pt x="0" y="466344"/>
                  </a:lnTo>
                  <a:close/>
                </a:path>
              </a:pathLst>
            </a:custGeom>
            <a:ln w="6096">
              <a:solidFill>
                <a:srgbClr val="A79992"/>
              </a:solidFill>
            </a:ln>
          </p:spPr>
          <p:txBody>
            <a:bodyPr wrap="square" lIns="0" tIns="0" rIns="0" bIns="0" rtlCol="0"/>
            <a:lstStyle/>
            <a:p>
              <a:endParaRPr dirty="0"/>
            </a:p>
          </p:txBody>
        </p:sp>
        <p:pic>
          <p:nvPicPr>
            <p:cNvPr id="49" name="object 49"/>
            <p:cNvPicPr/>
            <p:nvPr/>
          </p:nvPicPr>
          <p:blipFill>
            <a:blip r:embed="rId4" cstate="print"/>
            <a:stretch>
              <a:fillRect/>
            </a:stretch>
          </p:blipFill>
          <p:spPr>
            <a:xfrm>
              <a:off x="313943" y="3392424"/>
              <a:ext cx="884682" cy="1046226"/>
            </a:xfrm>
            <a:prstGeom prst="rect">
              <a:avLst/>
            </a:prstGeom>
          </p:spPr>
        </p:pic>
        <p:sp>
          <p:nvSpPr>
            <p:cNvPr id="50" name="object 50"/>
            <p:cNvSpPr/>
            <p:nvPr/>
          </p:nvSpPr>
          <p:spPr>
            <a:xfrm>
              <a:off x="344423" y="3477768"/>
              <a:ext cx="771525" cy="932815"/>
            </a:xfrm>
            <a:custGeom>
              <a:avLst/>
              <a:gdLst/>
              <a:ahLst/>
              <a:cxnLst/>
              <a:rect l="l" t="t" r="r" b="b"/>
              <a:pathLst>
                <a:path w="771525" h="932814">
                  <a:moveTo>
                    <a:pt x="385571" y="0"/>
                  </a:moveTo>
                  <a:lnTo>
                    <a:pt x="343560" y="2736"/>
                  </a:lnTo>
                  <a:lnTo>
                    <a:pt x="302859" y="10756"/>
                  </a:lnTo>
                  <a:lnTo>
                    <a:pt x="263703" y="23774"/>
                  </a:lnTo>
                  <a:lnTo>
                    <a:pt x="226327" y="41506"/>
                  </a:lnTo>
                  <a:lnTo>
                    <a:pt x="190968" y="63669"/>
                  </a:lnTo>
                  <a:lnTo>
                    <a:pt x="157860" y="89976"/>
                  </a:lnTo>
                  <a:lnTo>
                    <a:pt x="127238" y="120145"/>
                  </a:lnTo>
                  <a:lnTo>
                    <a:pt x="99337" y="153890"/>
                  </a:lnTo>
                  <a:lnTo>
                    <a:pt x="74394" y="190926"/>
                  </a:lnTo>
                  <a:lnTo>
                    <a:pt x="52642" y="230970"/>
                  </a:lnTo>
                  <a:lnTo>
                    <a:pt x="34318" y="273737"/>
                  </a:lnTo>
                  <a:lnTo>
                    <a:pt x="19657" y="318942"/>
                  </a:lnTo>
                  <a:lnTo>
                    <a:pt x="8893" y="366301"/>
                  </a:lnTo>
                  <a:lnTo>
                    <a:pt x="2262" y="415530"/>
                  </a:lnTo>
                  <a:lnTo>
                    <a:pt x="0" y="466344"/>
                  </a:lnTo>
                  <a:lnTo>
                    <a:pt x="2262" y="517157"/>
                  </a:lnTo>
                  <a:lnTo>
                    <a:pt x="8893" y="566386"/>
                  </a:lnTo>
                  <a:lnTo>
                    <a:pt x="19657" y="613745"/>
                  </a:lnTo>
                  <a:lnTo>
                    <a:pt x="34318" y="658950"/>
                  </a:lnTo>
                  <a:lnTo>
                    <a:pt x="52642" y="701717"/>
                  </a:lnTo>
                  <a:lnTo>
                    <a:pt x="74394" y="741761"/>
                  </a:lnTo>
                  <a:lnTo>
                    <a:pt x="99337" y="778797"/>
                  </a:lnTo>
                  <a:lnTo>
                    <a:pt x="127238" y="812542"/>
                  </a:lnTo>
                  <a:lnTo>
                    <a:pt x="157860" y="842711"/>
                  </a:lnTo>
                  <a:lnTo>
                    <a:pt x="190968" y="869018"/>
                  </a:lnTo>
                  <a:lnTo>
                    <a:pt x="226327" y="891181"/>
                  </a:lnTo>
                  <a:lnTo>
                    <a:pt x="263703" y="908913"/>
                  </a:lnTo>
                  <a:lnTo>
                    <a:pt x="302859" y="921931"/>
                  </a:lnTo>
                  <a:lnTo>
                    <a:pt x="343560" y="929951"/>
                  </a:lnTo>
                  <a:lnTo>
                    <a:pt x="385571" y="932688"/>
                  </a:lnTo>
                  <a:lnTo>
                    <a:pt x="427583" y="929951"/>
                  </a:lnTo>
                  <a:lnTo>
                    <a:pt x="468284" y="921931"/>
                  </a:lnTo>
                  <a:lnTo>
                    <a:pt x="507440" y="908913"/>
                  </a:lnTo>
                  <a:lnTo>
                    <a:pt x="544816" y="891181"/>
                  </a:lnTo>
                  <a:lnTo>
                    <a:pt x="580175" y="869018"/>
                  </a:lnTo>
                  <a:lnTo>
                    <a:pt x="613283" y="842711"/>
                  </a:lnTo>
                  <a:lnTo>
                    <a:pt x="643905" y="812542"/>
                  </a:lnTo>
                  <a:lnTo>
                    <a:pt x="671806" y="778797"/>
                  </a:lnTo>
                  <a:lnTo>
                    <a:pt x="696749" y="741761"/>
                  </a:lnTo>
                  <a:lnTo>
                    <a:pt x="718501" y="701717"/>
                  </a:lnTo>
                  <a:lnTo>
                    <a:pt x="736825" y="658950"/>
                  </a:lnTo>
                  <a:lnTo>
                    <a:pt x="751486" y="613745"/>
                  </a:lnTo>
                  <a:lnTo>
                    <a:pt x="762250" y="566386"/>
                  </a:lnTo>
                  <a:lnTo>
                    <a:pt x="768881" y="517157"/>
                  </a:lnTo>
                  <a:lnTo>
                    <a:pt x="771144" y="466344"/>
                  </a:lnTo>
                  <a:lnTo>
                    <a:pt x="768881" y="415530"/>
                  </a:lnTo>
                  <a:lnTo>
                    <a:pt x="762250" y="366301"/>
                  </a:lnTo>
                  <a:lnTo>
                    <a:pt x="751486" y="318942"/>
                  </a:lnTo>
                  <a:lnTo>
                    <a:pt x="736825" y="273737"/>
                  </a:lnTo>
                  <a:lnTo>
                    <a:pt x="718501" y="230970"/>
                  </a:lnTo>
                  <a:lnTo>
                    <a:pt x="696749" y="190926"/>
                  </a:lnTo>
                  <a:lnTo>
                    <a:pt x="671806" y="153890"/>
                  </a:lnTo>
                  <a:lnTo>
                    <a:pt x="643905" y="120145"/>
                  </a:lnTo>
                  <a:lnTo>
                    <a:pt x="613283" y="89976"/>
                  </a:lnTo>
                  <a:lnTo>
                    <a:pt x="580175" y="63669"/>
                  </a:lnTo>
                  <a:lnTo>
                    <a:pt x="544816" y="41506"/>
                  </a:lnTo>
                  <a:lnTo>
                    <a:pt x="507440" y="23774"/>
                  </a:lnTo>
                  <a:lnTo>
                    <a:pt x="468284" y="10756"/>
                  </a:lnTo>
                  <a:lnTo>
                    <a:pt x="427583" y="2736"/>
                  </a:lnTo>
                  <a:lnTo>
                    <a:pt x="385571" y="0"/>
                  </a:lnTo>
                  <a:close/>
                </a:path>
              </a:pathLst>
            </a:custGeom>
            <a:solidFill>
              <a:srgbClr val="6F2784"/>
            </a:solidFill>
          </p:spPr>
          <p:txBody>
            <a:bodyPr wrap="square" lIns="0" tIns="0" rIns="0" bIns="0" rtlCol="0"/>
            <a:lstStyle/>
            <a:p>
              <a:endParaRPr dirty="0"/>
            </a:p>
          </p:txBody>
        </p:sp>
        <p:sp>
          <p:nvSpPr>
            <p:cNvPr id="51" name="object 51"/>
            <p:cNvSpPr/>
            <p:nvPr/>
          </p:nvSpPr>
          <p:spPr>
            <a:xfrm>
              <a:off x="344423" y="3477768"/>
              <a:ext cx="771525" cy="932815"/>
            </a:xfrm>
            <a:custGeom>
              <a:avLst/>
              <a:gdLst/>
              <a:ahLst/>
              <a:cxnLst/>
              <a:rect l="l" t="t" r="r" b="b"/>
              <a:pathLst>
                <a:path w="771525" h="932814">
                  <a:moveTo>
                    <a:pt x="0" y="466344"/>
                  </a:moveTo>
                  <a:lnTo>
                    <a:pt x="2262" y="415530"/>
                  </a:lnTo>
                  <a:lnTo>
                    <a:pt x="8893" y="366301"/>
                  </a:lnTo>
                  <a:lnTo>
                    <a:pt x="19657" y="318942"/>
                  </a:lnTo>
                  <a:lnTo>
                    <a:pt x="34318" y="273737"/>
                  </a:lnTo>
                  <a:lnTo>
                    <a:pt x="52642" y="230970"/>
                  </a:lnTo>
                  <a:lnTo>
                    <a:pt x="74394" y="190926"/>
                  </a:lnTo>
                  <a:lnTo>
                    <a:pt x="99337" y="153890"/>
                  </a:lnTo>
                  <a:lnTo>
                    <a:pt x="127238" y="120145"/>
                  </a:lnTo>
                  <a:lnTo>
                    <a:pt x="157860" y="89976"/>
                  </a:lnTo>
                  <a:lnTo>
                    <a:pt x="190968" y="63669"/>
                  </a:lnTo>
                  <a:lnTo>
                    <a:pt x="226327" y="41506"/>
                  </a:lnTo>
                  <a:lnTo>
                    <a:pt x="263703" y="23774"/>
                  </a:lnTo>
                  <a:lnTo>
                    <a:pt x="302859" y="10756"/>
                  </a:lnTo>
                  <a:lnTo>
                    <a:pt x="343560" y="2736"/>
                  </a:lnTo>
                  <a:lnTo>
                    <a:pt x="385571" y="0"/>
                  </a:lnTo>
                  <a:lnTo>
                    <a:pt x="427583" y="2736"/>
                  </a:lnTo>
                  <a:lnTo>
                    <a:pt x="468284" y="10756"/>
                  </a:lnTo>
                  <a:lnTo>
                    <a:pt x="507440" y="23774"/>
                  </a:lnTo>
                  <a:lnTo>
                    <a:pt x="544816" y="41506"/>
                  </a:lnTo>
                  <a:lnTo>
                    <a:pt x="580175" y="63669"/>
                  </a:lnTo>
                  <a:lnTo>
                    <a:pt x="613283" y="89976"/>
                  </a:lnTo>
                  <a:lnTo>
                    <a:pt x="643905" y="120145"/>
                  </a:lnTo>
                  <a:lnTo>
                    <a:pt x="671806" y="153890"/>
                  </a:lnTo>
                  <a:lnTo>
                    <a:pt x="696749" y="190926"/>
                  </a:lnTo>
                  <a:lnTo>
                    <a:pt x="718501" y="230970"/>
                  </a:lnTo>
                  <a:lnTo>
                    <a:pt x="736825" y="273737"/>
                  </a:lnTo>
                  <a:lnTo>
                    <a:pt x="751486" y="318942"/>
                  </a:lnTo>
                  <a:lnTo>
                    <a:pt x="762250" y="366301"/>
                  </a:lnTo>
                  <a:lnTo>
                    <a:pt x="768881" y="415530"/>
                  </a:lnTo>
                  <a:lnTo>
                    <a:pt x="771144" y="466344"/>
                  </a:lnTo>
                  <a:lnTo>
                    <a:pt x="768881" y="517157"/>
                  </a:lnTo>
                  <a:lnTo>
                    <a:pt x="762250" y="566386"/>
                  </a:lnTo>
                  <a:lnTo>
                    <a:pt x="751486" y="613745"/>
                  </a:lnTo>
                  <a:lnTo>
                    <a:pt x="736825" y="658950"/>
                  </a:lnTo>
                  <a:lnTo>
                    <a:pt x="718501" y="701717"/>
                  </a:lnTo>
                  <a:lnTo>
                    <a:pt x="696749" y="741761"/>
                  </a:lnTo>
                  <a:lnTo>
                    <a:pt x="671806" y="778797"/>
                  </a:lnTo>
                  <a:lnTo>
                    <a:pt x="643905" y="812542"/>
                  </a:lnTo>
                  <a:lnTo>
                    <a:pt x="613283" y="842711"/>
                  </a:lnTo>
                  <a:lnTo>
                    <a:pt x="580175" y="869018"/>
                  </a:lnTo>
                  <a:lnTo>
                    <a:pt x="544816" y="891181"/>
                  </a:lnTo>
                  <a:lnTo>
                    <a:pt x="507440" y="908913"/>
                  </a:lnTo>
                  <a:lnTo>
                    <a:pt x="468284" y="921931"/>
                  </a:lnTo>
                  <a:lnTo>
                    <a:pt x="427583" y="929951"/>
                  </a:lnTo>
                  <a:lnTo>
                    <a:pt x="385571" y="932688"/>
                  </a:lnTo>
                  <a:lnTo>
                    <a:pt x="343560" y="929951"/>
                  </a:lnTo>
                  <a:lnTo>
                    <a:pt x="302859" y="921931"/>
                  </a:lnTo>
                  <a:lnTo>
                    <a:pt x="263703" y="908913"/>
                  </a:lnTo>
                  <a:lnTo>
                    <a:pt x="226327" y="891181"/>
                  </a:lnTo>
                  <a:lnTo>
                    <a:pt x="190968" y="869018"/>
                  </a:lnTo>
                  <a:lnTo>
                    <a:pt x="157860" y="842711"/>
                  </a:lnTo>
                  <a:lnTo>
                    <a:pt x="127238" y="812542"/>
                  </a:lnTo>
                  <a:lnTo>
                    <a:pt x="99337" y="778797"/>
                  </a:lnTo>
                  <a:lnTo>
                    <a:pt x="74394" y="741761"/>
                  </a:lnTo>
                  <a:lnTo>
                    <a:pt x="52642" y="701717"/>
                  </a:lnTo>
                  <a:lnTo>
                    <a:pt x="34318" y="658950"/>
                  </a:lnTo>
                  <a:lnTo>
                    <a:pt x="19657" y="613745"/>
                  </a:lnTo>
                  <a:lnTo>
                    <a:pt x="8893" y="566386"/>
                  </a:lnTo>
                  <a:lnTo>
                    <a:pt x="2262" y="517157"/>
                  </a:lnTo>
                  <a:lnTo>
                    <a:pt x="0" y="466344"/>
                  </a:lnTo>
                  <a:close/>
                </a:path>
              </a:pathLst>
            </a:custGeom>
            <a:ln w="6096">
              <a:solidFill>
                <a:srgbClr val="A79992"/>
              </a:solidFill>
            </a:ln>
          </p:spPr>
          <p:txBody>
            <a:bodyPr wrap="square" lIns="0" tIns="0" rIns="0" bIns="0" rtlCol="0"/>
            <a:lstStyle/>
            <a:p>
              <a:endParaRPr dirty="0"/>
            </a:p>
          </p:txBody>
        </p:sp>
      </p:grpSp>
      <p:sp>
        <p:nvSpPr>
          <p:cNvPr id="52" name="object 52"/>
          <p:cNvSpPr txBox="1"/>
          <p:nvPr/>
        </p:nvSpPr>
        <p:spPr>
          <a:xfrm>
            <a:off x="494182" y="3803650"/>
            <a:ext cx="441959" cy="238760"/>
          </a:xfrm>
          <a:prstGeom prst="rect">
            <a:avLst/>
          </a:prstGeom>
        </p:spPr>
        <p:txBody>
          <a:bodyPr vert="horz" wrap="square" lIns="0" tIns="12065" rIns="0" bIns="0" rtlCol="0">
            <a:spAutoFit/>
          </a:bodyPr>
          <a:lstStyle/>
          <a:p>
            <a:pPr marL="12700" marR="5080" indent="97155">
              <a:lnSpc>
                <a:spcPct val="100000"/>
              </a:lnSpc>
              <a:spcBef>
                <a:spcPts val="95"/>
              </a:spcBef>
            </a:pPr>
            <a:r>
              <a:rPr sz="700" b="1" spc="-10" dirty="0">
                <a:solidFill>
                  <a:srgbClr val="FFFFFF"/>
                </a:solidFill>
                <a:latin typeface="Segoe UI"/>
                <a:cs typeface="Segoe UI"/>
              </a:rPr>
              <a:t>Data </a:t>
            </a:r>
            <a:r>
              <a:rPr sz="700" b="1" spc="-5" dirty="0">
                <a:solidFill>
                  <a:srgbClr val="FFFFFF"/>
                </a:solidFill>
                <a:latin typeface="Segoe UI"/>
                <a:cs typeface="Segoe UI"/>
              </a:rPr>
              <a:t> </a:t>
            </a:r>
            <a:r>
              <a:rPr sz="700" b="1" spc="-10" dirty="0">
                <a:solidFill>
                  <a:srgbClr val="FFFFFF"/>
                </a:solidFill>
                <a:latin typeface="Segoe UI"/>
                <a:cs typeface="Segoe UI"/>
              </a:rPr>
              <a:t>C</a:t>
            </a:r>
            <a:r>
              <a:rPr sz="700" b="1" dirty="0">
                <a:solidFill>
                  <a:srgbClr val="FFFFFF"/>
                </a:solidFill>
                <a:latin typeface="Segoe UI"/>
                <a:cs typeface="Segoe UI"/>
              </a:rPr>
              <a:t>o</a:t>
            </a:r>
            <a:r>
              <a:rPr sz="700" b="1" spc="-15" dirty="0">
                <a:solidFill>
                  <a:srgbClr val="FFFFFF"/>
                </a:solidFill>
                <a:latin typeface="Segoe UI"/>
                <a:cs typeface="Segoe UI"/>
              </a:rPr>
              <a:t>ll</a:t>
            </a:r>
            <a:r>
              <a:rPr sz="700" b="1" dirty="0">
                <a:solidFill>
                  <a:srgbClr val="FFFFFF"/>
                </a:solidFill>
                <a:latin typeface="Segoe UI"/>
                <a:cs typeface="Segoe UI"/>
              </a:rPr>
              <a:t>e</a:t>
            </a:r>
            <a:r>
              <a:rPr sz="700" b="1" spc="-5" dirty="0">
                <a:solidFill>
                  <a:srgbClr val="FFFFFF"/>
                </a:solidFill>
                <a:latin typeface="Segoe UI"/>
                <a:cs typeface="Segoe UI"/>
              </a:rPr>
              <a:t>c</a:t>
            </a:r>
            <a:r>
              <a:rPr sz="700" b="1" spc="-10" dirty="0">
                <a:solidFill>
                  <a:srgbClr val="FFFFFF"/>
                </a:solidFill>
                <a:latin typeface="Segoe UI"/>
                <a:cs typeface="Segoe UI"/>
              </a:rPr>
              <a:t>t</a:t>
            </a:r>
            <a:r>
              <a:rPr sz="700" b="1" spc="-15" dirty="0">
                <a:solidFill>
                  <a:srgbClr val="FFFFFF"/>
                </a:solidFill>
                <a:latin typeface="Segoe UI"/>
                <a:cs typeface="Segoe UI"/>
              </a:rPr>
              <a:t>i</a:t>
            </a:r>
            <a:r>
              <a:rPr sz="700" b="1" dirty="0">
                <a:solidFill>
                  <a:srgbClr val="FFFFFF"/>
                </a:solidFill>
                <a:latin typeface="Segoe UI"/>
                <a:cs typeface="Segoe UI"/>
              </a:rPr>
              <a:t>o</a:t>
            </a:r>
            <a:r>
              <a:rPr sz="700" b="1" spc="-5" dirty="0">
                <a:solidFill>
                  <a:srgbClr val="FFFFFF"/>
                </a:solidFill>
                <a:latin typeface="Segoe UI"/>
                <a:cs typeface="Segoe UI"/>
              </a:rPr>
              <a:t>n</a:t>
            </a:r>
            <a:endParaRPr sz="700" dirty="0">
              <a:latin typeface="Segoe UI"/>
              <a:cs typeface="Segoe UI"/>
            </a:endParaRPr>
          </a:p>
        </p:txBody>
      </p:sp>
      <p:sp>
        <p:nvSpPr>
          <p:cNvPr id="53" name="object 53"/>
          <p:cNvSpPr txBox="1"/>
          <p:nvPr/>
        </p:nvSpPr>
        <p:spPr>
          <a:xfrm>
            <a:off x="1170533" y="3768978"/>
            <a:ext cx="466725" cy="238760"/>
          </a:xfrm>
          <a:prstGeom prst="rect">
            <a:avLst/>
          </a:prstGeom>
        </p:spPr>
        <p:txBody>
          <a:bodyPr vert="horz" wrap="square" lIns="0" tIns="12065" rIns="0" bIns="0" rtlCol="0">
            <a:spAutoFit/>
          </a:bodyPr>
          <a:lstStyle/>
          <a:p>
            <a:pPr marL="12700" marR="5080" indent="5715">
              <a:lnSpc>
                <a:spcPct val="100000"/>
              </a:lnSpc>
              <a:spcBef>
                <a:spcPts val="95"/>
              </a:spcBef>
            </a:pPr>
            <a:r>
              <a:rPr sz="700" b="1" spc="-15" dirty="0">
                <a:solidFill>
                  <a:srgbClr val="FFFFFF"/>
                </a:solidFill>
                <a:latin typeface="Segoe UI"/>
                <a:cs typeface="Segoe UI"/>
              </a:rPr>
              <a:t>D</a:t>
            </a:r>
            <a:r>
              <a:rPr sz="700" b="1" dirty="0">
                <a:solidFill>
                  <a:srgbClr val="FFFFFF"/>
                </a:solidFill>
                <a:latin typeface="Segoe UI"/>
                <a:cs typeface="Segoe UI"/>
              </a:rPr>
              <a:t>a</a:t>
            </a:r>
            <a:r>
              <a:rPr sz="700" b="1" spc="-15" dirty="0">
                <a:solidFill>
                  <a:srgbClr val="FFFFFF"/>
                </a:solidFill>
                <a:latin typeface="Segoe UI"/>
                <a:cs typeface="Segoe UI"/>
              </a:rPr>
              <a:t>t</a:t>
            </a:r>
            <a:r>
              <a:rPr sz="700" b="1" spc="-5" dirty="0">
                <a:solidFill>
                  <a:srgbClr val="FFFFFF"/>
                </a:solidFill>
                <a:latin typeface="Segoe UI"/>
                <a:cs typeface="Segoe UI"/>
              </a:rPr>
              <a:t>a</a:t>
            </a:r>
            <a:r>
              <a:rPr sz="700" b="1" spc="5" dirty="0">
                <a:solidFill>
                  <a:srgbClr val="FFFFFF"/>
                </a:solidFill>
                <a:latin typeface="Segoe UI"/>
                <a:cs typeface="Segoe UI"/>
              </a:rPr>
              <a:t> </a:t>
            </a:r>
            <a:r>
              <a:rPr sz="700" b="1" spc="-5" dirty="0">
                <a:solidFill>
                  <a:srgbClr val="FFFFFF"/>
                </a:solidFill>
                <a:latin typeface="Segoe UI"/>
                <a:cs typeface="Segoe UI"/>
              </a:rPr>
              <a:t>F</a:t>
            </a:r>
            <a:r>
              <a:rPr sz="700" b="1" spc="-15" dirty="0">
                <a:solidFill>
                  <a:srgbClr val="FFFFFF"/>
                </a:solidFill>
                <a:latin typeface="Segoe UI"/>
                <a:cs typeface="Segoe UI"/>
              </a:rPr>
              <a:t>ilt</a:t>
            </a:r>
            <a:r>
              <a:rPr sz="700" b="1" dirty="0">
                <a:solidFill>
                  <a:srgbClr val="FFFFFF"/>
                </a:solidFill>
                <a:latin typeface="Segoe UI"/>
                <a:cs typeface="Segoe UI"/>
              </a:rPr>
              <a:t>e</a:t>
            </a:r>
            <a:r>
              <a:rPr sz="700" b="1" spc="-5" dirty="0">
                <a:solidFill>
                  <a:srgbClr val="FFFFFF"/>
                </a:solidFill>
                <a:latin typeface="Segoe UI"/>
                <a:cs typeface="Segoe UI"/>
              </a:rPr>
              <a:t>r  &amp;</a:t>
            </a:r>
            <a:r>
              <a:rPr sz="700" b="1" spc="5" dirty="0">
                <a:solidFill>
                  <a:srgbClr val="FFFFFF"/>
                </a:solidFill>
                <a:latin typeface="Segoe UI"/>
                <a:cs typeface="Segoe UI"/>
              </a:rPr>
              <a:t> </a:t>
            </a:r>
            <a:r>
              <a:rPr sz="700" b="1" spc="-15" dirty="0">
                <a:solidFill>
                  <a:srgbClr val="FFFFFF"/>
                </a:solidFill>
                <a:latin typeface="Segoe UI"/>
                <a:cs typeface="Segoe UI"/>
              </a:rPr>
              <a:t>A</a:t>
            </a:r>
            <a:r>
              <a:rPr sz="700" b="1" spc="5" dirty="0">
                <a:solidFill>
                  <a:srgbClr val="FFFFFF"/>
                </a:solidFill>
                <a:latin typeface="Segoe UI"/>
                <a:cs typeface="Segoe UI"/>
              </a:rPr>
              <a:t>n</a:t>
            </a:r>
            <a:r>
              <a:rPr sz="700" b="1" dirty="0">
                <a:solidFill>
                  <a:srgbClr val="FFFFFF"/>
                </a:solidFill>
                <a:latin typeface="Segoe UI"/>
                <a:cs typeface="Segoe UI"/>
              </a:rPr>
              <a:t>a</a:t>
            </a:r>
            <a:r>
              <a:rPr sz="700" b="1" spc="-15" dirty="0">
                <a:solidFill>
                  <a:srgbClr val="FFFFFF"/>
                </a:solidFill>
                <a:latin typeface="Segoe UI"/>
                <a:cs typeface="Segoe UI"/>
              </a:rPr>
              <a:t>l</a:t>
            </a:r>
            <a:r>
              <a:rPr sz="700" b="1" dirty="0">
                <a:solidFill>
                  <a:srgbClr val="FFFFFF"/>
                </a:solidFill>
                <a:latin typeface="Segoe UI"/>
                <a:cs typeface="Segoe UI"/>
              </a:rPr>
              <a:t>y</a:t>
            </a:r>
            <a:r>
              <a:rPr sz="700" b="1" spc="-5" dirty="0">
                <a:solidFill>
                  <a:srgbClr val="FFFFFF"/>
                </a:solidFill>
                <a:latin typeface="Segoe UI"/>
                <a:cs typeface="Segoe UI"/>
              </a:rPr>
              <a:t>s</a:t>
            </a:r>
            <a:r>
              <a:rPr sz="700" b="1" spc="-15" dirty="0">
                <a:solidFill>
                  <a:srgbClr val="FFFFFF"/>
                </a:solidFill>
                <a:latin typeface="Segoe UI"/>
                <a:cs typeface="Segoe UI"/>
              </a:rPr>
              <a:t>i</a:t>
            </a:r>
            <a:r>
              <a:rPr sz="700" b="1" spc="-5" dirty="0">
                <a:solidFill>
                  <a:srgbClr val="FFFFFF"/>
                </a:solidFill>
                <a:latin typeface="Segoe UI"/>
                <a:cs typeface="Segoe UI"/>
              </a:rPr>
              <a:t>s</a:t>
            </a:r>
            <a:endParaRPr sz="700" dirty="0">
              <a:latin typeface="Segoe UI"/>
              <a:cs typeface="Segoe UI"/>
            </a:endParaRPr>
          </a:p>
        </p:txBody>
      </p:sp>
      <p:sp>
        <p:nvSpPr>
          <p:cNvPr id="54" name="object 54"/>
          <p:cNvSpPr txBox="1"/>
          <p:nvPr/>
        </p:nvSpPr>
        <p:spPr>
          <a:xfrm>
            <a:off x="1788922" y="3783329"/>
            <a:ext cx="511809" cy="238760"/>
          </a:xfrm>
          <a:prstGeom prst="rect">
            <a:avLst/>
          </a:prstGeom>
        </p:spPr>
        <p:txBody>
          <a:bodyPr vert="horz" wrap="square" lIns="0" tIns="12065" rIns="0" bIns="0" rtlCol="0">
            <a:spAutoFit/>
          </a:bodyPr>
          <a:lstStyle/>
          <a:p>
            <a:pPr marL="12700" marR="5080" indent="8890">
              <a:lnSpc>
                <a:spcPct val="100000"/>
              </a:lnSpc>
              <a:spcBef>
                <a:spcPts val="95"/>
              </a:spcBef>
            </a:pPr>
            <a:r>
              <a:rPr sz="700" b="1" spc="-5" dirty="0">
                <a:solidFill>
                  <a:srgbClr val="FFFFFF"/>
                </a:solidFill>
                <a:latin typeface="Segoe UI"/>
                <a:cs typeface="Segoe UI"/>
              </a:rPr>
              <a:t>R</a:t>
            </a:r>
            <a:r>
              <a:rPr sz="700" b="1" dirty="0">
                <a:solidFill>
                  <a:srgbClr val="FFFFFF"/>
                </a:solidFill>
                <a:latin typeface="Segoe UI"/>
                <a:cs typeface="Segoe UI"/>
              </a:rPr>
              <a:t>e</a:t>
            </a:r>
            <a:r>
              <a:rPr sz="700" b="1" spc="-5" dirty="0">
                <a:solidFill>
                  <a:srgbClr val="FFFFFF"/>
                </a:solidFill>
                <a:latin typeface="Segoe UI"/>
                <a:cs typeface="Segoe UI"/>
              </a:rPr>
              <a:t>s</a:t>
            </a:r>
            <a:r>
              <a:rPr sz="700" b="1" dirty="0">
                <a:solidFill>
                  <a:srgbClr val="FFFFFF"/>
                </a:solidFill>
                <a:latin typeface="Segoe UI"/>
                <a:cs typeface="Segoe UI"/>
              </a:rPr>
              <a:t>ea</a:t>
            </a:r>
            <a:r>
              <a:rPr sz="700" b="1" spc="5" dirty="0">
                <a:solidFill>
                  <a:srgbClr val="FFFFFF"/>
                </a:solidFill>
                <a:latin typeface="Segoe UI"/>
                <a:cs typeface="Segoe UI"/>
              </a:rPr>
              <a:t>r</a:t>
            </a:r>
            <a:r>
              <a:rPr sz="700" b="1" spc="-5" dirty="0">
                <a:solidFill>
                  <a:srgbClr val="FFFFFF"/>
                </a:solidFill>
                <a:latin typeface="Segoe UI"/>
                <a:cs typeface="Segoe UI"/>
              </a:rPr>
              <a:t>ch</a:t>
            </a:r>
            <a:r>
              <a:rPr sz="700" b="1" spc="-35" dirty="0">
                <a:solidFill>
                  <a:srgbClr val="FFFFFF"/>
                </a:solidFill>
                <a:latin typeface="Segoe UI"/>
                <a:cs typeface="Segoe UI"/>
              </a:rPr>
              <a:t> </a:t>
            </a:r>
            <a:r>
              <a:rPr sz="700" b="1" spc="-5" dirty="0">
                <a:solidFill>
                  <a:srgbClr val="FFFFFF"/>
                </a:solidFill>
                <a:latin typeface="Segoe UI"/>
                <a:cs typeface="Segoe UI"/>
              </a:rPr>
              <a:t>&amp;  </a:t>
            </a:r>
            <a:r>
              <a:rPr sz="700" b="1" spc="-10" dirty="0">
                <a:solidFill>
                  <a:srgbClr val="FFFFFF"/>
                </a:solidFill>
                <a:latin typeface="Segoe UI"/>
                <a:cs typeface="Segoe UI"/>
              </a:rPr>
              <a:t>I</a:t>
            </a:r>
            <a:r>
              <a:rPr sz="700" b="1" spc="5" dirty="0">
                <a:solidFill>
                  <a:srgbClr val="FFFFFF"/>
                </a:solidFill>
                <a:latin typeface="Segoe UI"/>
                <a:cs typeface="Segoe UI"/>
              </a:rPr>
              <a:t>n</a:t>
            </a:r>
            <a:r>
              <a:rPr sz="700" b="1" spc="-15" dirty="0">
                <a:solidFill>
                  <a:srgbClr val="FFFFFF"/>
                </a:solidFill>
                <a:latin typeface="Segoe UI"/>
                <a:cs typeface="Segoe UI"/>
              </a:rPr>
              <a:t>t</a:t>
            </a:r>
            <a:r>
              <a:rPr sz="700" b="1" dirty="0">
                <a:solidFill>
                  <a:srgbClr val="FFFFFF"/>
                </a:solidFill>
                <a:latin typeface="Segoe UI"/>
                <a:cs typeface="Segoe UI"/>
              </a:rPr>
              <a:t>e</a:t>
            </a:r>
            <a:r>
              <a:rPr sz="700" b="1" spc="-15" dirty="0">
                <a:solidFill>
                  <a:srgbClr val="FFFFFF"/>
                </a:solidFill>
                <a:latin typeface="Segoe UI"/>
                <a:cs typeface="Segoe UI"/>
              </a:rPr>
              <a:t>lli</a:t>
            </a:r>
            <a:r>
              <a:rPr sz="700" b="1" spc="-10" dirty="0">
                <a:solidFill>
                  <a:srgbClr val="FFFFFF"/>
                </a:solidFill>
                <a:latin typeface="Segoe UI"/>
                <a:cs typeface="Segoe UI"/>
              </a:rPr>
              <a:t>g</a:t>
            </a:r>
            <a:r>
              <a:rPr sz="700" b="1" dirty="0">
                <a:solidFill>
                  <a:srgbClr val="FFFFFF"/>
                </a:solidFill>
                <a:latin typeface="Segoe UI"/>
                <a:cs typeface="Segoe UI"/>
              </a:rPr>
              <a:t>e</a:t>
            </a:r>
            <a:r>
              <a:rPr sz="700" b="1" spc="5" dirty="0">
                <a:solidFill>
                  <a:srgbClr val="FFFFFF"/>
                </a:solidFill>
                <a:latin typeface="Segoe UI"/>
                <a:cs typeface="Segoe UI"/>
              </a:rPr>
              <a:t>n</a:t>
            </a:r>
            <a:r>
              <a:rPr sz="700" b="1" spc="-5" dirty="0">
                <a:solidFill>
                  <a:srgbClr val="FFFFFF"/>
                </a:solidFill>
                <a:latin typeface="Segoe UI"/>
                <a:cs typeface="Segoe UI"/>
              </a:rPr>
              <a:t>ce</a:t>
            </a:r>
            <a:endParaRPr sz="700" dirty="0">
              <a:latin typeface="Segoe UI"/>
              <a:cs typeface="Segoe UI"/>
            </a:endParaRPr>
          </a:p>
        </p:txBody>
      </p:sp>
      <p:sp>
        <p:nvSpPr>
          <p:cNvPr id="55" name="object 55"/>
          <p:cNvSpPr txBox="1"/>
          <p:nvPr/>
        </p:nvSpPr>
        <p:spPr>
          <a:xfrm>
            <a:off x="2485770" y="3723259"/>
            <a:ext cx="472440" cy="238760"/>
          </a:xfrm>
          <a:prstGeom prst="rect">
            <a:avLst/>
          </a:prstGeom>
        </p:spPr>
        <p:txBody>
          <a:bodyPr vert="horz" wrap="square" lIns="0" tIns="12065" rIns="0" bIns="0" rtlCol="0">
            <a:spAutoFit/>
          </a:bodyPr>
          <a:lstStyle/>
          <a:p>
            <a:pPr marL="12700">
              <a:lnSpc>
                <a:spcPct val="100000"/>
              </a:lnSpc>
              <a:spcBef>
                <a:spcPts val="95"/>
              </a:spcBef>
            </a:pPr>
            <a:r>
              <a:rPr sz="700" b="1" spc="-15" dirty="0">
                <a:solidFill>
                  <a:srgbClr val="FFFFFF"/>
                </a:solidFill>
                <a:latin typeface="Segoe UI"/>
                <a:cs typeface="Segoe UI"/>
              </a:rPr>
              <a:t>A</a:t>
            </a:r>
            <a:r>
              <a:rPr sz="700" b="1" spc="-5" dirty="0">
                <a:solidFill>
                  <a:srgbClr val="FFFFFF"/>
                </a:solidFill>
                <a:latin typeface="Segoe UI"/>
                <a:cs typeface="Segoe UI"/>
              </a:rPr>
              <a:t>c</a:t>
            </a:r>
            <a:r>
              <a:rPr sz="700" b="1" spc="-10" dirty="0">
                <a:solidFill>
                  <a:srgbClr val="FFFFFF"/>
                </a:solidFill>
                <a:latin typeface="Segoe UI"/>
                <a:cs typeface="Segoe UI"/>
              </a:rPr>
              <a:t>t</a:t>
            </a:r>
            <a:r>
              <a:rPr sz="700" b="1" spc="-15" dirty="0">
                <a:solidFill>
                  <a:srgbClr val="FFFFFF"/>
                </a:solidFill>
                <a:latin typeface="Segoe UI"/>
                <a:cs typeface="Segoe UI"/>
              </a:rPr>
              <a:t>i</a:t>
            </a:r>
            <a:r>
              <a:rPr sz="700" b="1" dirty="0">
                <a:solidFill>
                  <a:srgbClr val="FFFFFF"/>
                </a:solidFill>
                <a:latin typeface="Segoe UI"/>
                <a:cs typeface="Segoe UI"/>
              </a:rPr>
              <a:t>o</a:t>
            </a:r>
            <a:r>
              <a:rPr sz="700" b="1" spc="5" dirty="0">
                <a:solidFill>
                  <a:srgbClr val="FFFFFF"/>
                </a:solidFill>
                <a:latin typeface="Segoe UI"/>
                <a:cs typeface="Segoe UI"/>
              </a:rPr>
              <a:t>n</a:t>
            </a:r>
            <a:r>
              <a:rPr sz="700" b="1" dirty="0">
                <a:solidFill>
                  <a:srgbClr val="FFFFFF"/>
                </a:solidFill>
                <a:latin typeface="Segoe UI"/>
                <a:cs typeface="Segoe UI"/>
              </a:rPr>
              <a:t>a</a:t>
            </a:r>
            <a:r>
              <a:rPr sz="700" b="1" spc="-10" dirty="0">
                <a:solidFill>
                  <a:srgbClr val="FFFFFF"/>
                </a:solidFill>
                <a:latin typeface="Segoe UI"/>
                <a:cs typeface="Segoe UI"/>
              </a:rPr>
              <a:t>bl</a:t>
            </a:r>
            <a:r>
              <a:rPr sz="700" b="1" spc="-5" dirty="0">
                <a:solidFill>
                  <a:srgbClr val="FFFFFF"/>
                </a:solidFill>
                <a:latin typeface="Segoe UI"/>
                <a:cs typeface="Segoe UI"/>
              </a:rPr>
              <a:t>e</a:t>
            </a:r>
            <a:endParaRPr sz="700" dirty="0">
              <a:latin typeface="Segoe UI"/>
              <a:cs typeface="Segoe UI"/>
            </a:endParaRPr>
          </a:p>
          <a:p>
            <a:pPr marL="73660">
              <a:lnSpc>
                <a:spcPct val="100000"/>
              </a:lnSpc>
            </a:pPr>
            <a:r>
              <a:rPr sz="700" b="1" spc="-10" dirty="0">
                <a:solidFill>
                  <a:srgbClr val="FFFFFF"/>
                </a:solidFill>
                <a:latin typeface="Segoe UI"/>
                <a:cs typeface="Segoe UI"/>
              </a:rPr>
              <a:t>Insights</a:t>
            </a:r>
            <a:endParaRPr sz="700" dirty="0">
              <a:latin typeface="Segoe UI"/>
              <a:cs typeface="Segoe UI"/>
            </a:endParaRPr>
          </a:p>
        </p:txBody>
      </p:sp>
      <p:sp>
        <p:nvSpPr>
          <p:cNvPr id="56" name="object 56"/>
          <p:cNvSpPr txBox="1"/>
          <p:nvPr/>
        </p:nvSpPr>
        <p:spPr>
          <a:xfrm>
            <a:off x="3167252" y="3768978"/>
            <a:ext cx="384175" cy="238760"/>
          </a:xfrm>
          <a:prstGeom prst="rect">
            <a:avLst/>
          </a:prstGeom>
        </p:spPr>
        <p:txBody>
          <a:bodyPr vert="horz" wrap="square" lIns="0" tIns="12065" rIns="0" bIns="0" rtlCol="0">
            <a:spAutoFit/>
          </a:bodyPr>
          <a:lstStyle/>
          <a:p>
            <a:pPr marL="15240" marR="5080" indent="-3175">
              <a:lnSpc>
                <a:spcPct val="100000"/>
              </a:lnSpc>
              <a:spcBef>
                <a:spcPts val="95"/>
              </a:spcBef>
            </a:pPr>
            <a:r>
              <a:rPr sz="700" b="1" dirty="0">
                <a:solidFill>
                  <a:srgbClr val="FFFFFF"/>
                </a:solidFill>
                <a:latin typeface="Segoe UI"/>
                <a:cs typeface="Segoe UI"/>
              </a:rPr>
              <a:t>B</a:t>
            </a:r>
            <a:r>
              <a:rPr sz="700" b="1" spc="5" dirty="0">
                <a:solidFill>
                  <a:srgbClr val="FFFFFF"/>
                </a:solidFill>
                <a:latin typeface="Segoe UI"/>
                <a:cs typeface="Segoe UI"/>
              </a:rPr>
              <a:t>u</a:t>
            </a:r>
            <a:r>
              <a:rPr sz="700" b="1" spc="-5" dirty="0">
                <a:solidFill>
                  <a:srgbClr val="FFFFFF"/>
                </a:solidFill>
                <a:latin typeface="Segoe UI"/>
                <a:cs typeface="Segoe UI"/>
              </a:rPr>
              <a:t>s</a:t>
            </a:r>
            <a:r>
              <a:rPr sz="700" b="1" spc="-15" dirty="0">
                <a:solidFill>
                  <a:srgbClr val="FFFFFF"/>
                </a:solidFill>
                <a:latin typeface="Segoe UI"/>
                <a:cs typeface="Segoe UI"/>
              </a:rPr>
              <a:t>i</a:t>
            </a:r>
            <a:r>
              <a:rPr sz="700" b="1" spc="5" dirty="0">
                <a:solidFill>
                  <a:srgbClr val="FFFFFF"/>
                </a:solidFill>
                <a:latin typeface="Segoe UI"/>
                <a:cs typeface="Segoe UI"/>
              </a:rPr>
              <a:t>n</a:t>
            </a:r>
            <a:r>
              <a:rPr sz="700" b="1" dirty="0">
                <a:solidFill>
                  <a:srgbClr val="FFFFFF"/>
                </a:solidFill>
                <a:latin typeface="Segoe UI"/>
                <a:cs typeface="Segoe UI"/>
              </a:rPr>
              <a:t>e</a:t>
            </a:r>
            <a:r>
              <a:rPr sz="700" b="1" spc="-5" dirty="0">
                <a:solidFill>
                  <a:srgbClr val="FFFFFF"/>
                </a:solidFill>
                <a:latin typeface="Segoe UI"/>
                <a:cs typeface="Segoe UI"/>
              </a:rPr>
              <a:t>ss  </a:t>
            </a:r>
            <a:r>
              <a:rPr sz="700" b="1" spc="-15" dirty="0">
                <a:solidFill>
                  <a:srgbClr val="FFFFFF"/>
                </a:solidFill>
                <a:latin typeface="Segoe UI"/>
                <a:cs typeface="Segoe UI"/>
              </a:rPr>
              <a:t>S</a:t>
            </a:r>
            <a:r>
              <a:rPr sz="700" b="1" dirty="0">
                <a:solidFill>
                  <a:srgbClr val="FFFFFF"/>
                </a:solidFill>
                <a:latin typeface="Segoe UI"/>
                <a:cs typeface="Segoe UI"/>
              </a:rPr>
              <a:t>o</a:t>
            </a:r>
            <a:r>
              <a:rPr sz="700" b="1" spc="-15" dirty="0">
                <a:solidFill>
                  <a:srgbClr val="FFFFFF"/>
                </a:solidFill>
                <a:latin typeface="Segoe UI"/>
                <a:cs typeface="Segoe UI"/>
              </a:rPr>
              <a:t>l</a:t>
            </a:r>
            <a:r>
              <a:rPr sz="700" b="1" spc="5" dirty="0">
                <a:solidFill>
                  <a:srgbClr val="FFFFFF"/>
                </a:solidFill>
                <a:latin typeface="Segoe UI"/>
                <a:cs typeface="Segoe UI"/>
              </a:rPr>
              <a:t>u</a:t>
            </a:r>
            <a:r>
              <a:rPr sz="700" b="1" spc="-15" dirty="0">
                <a:solidFill>
                  <a:srgbClr val="FFFFFF"/>
                </a:solidFill>
                <a:latin typeface="Segoe UI"/>
                <a:cs typeface="Segoe UI"/>
              </a:rPr>
              <a:t>ti</a:t>
            </a:r>
            <a:r>
              <a:rPr sz="700" b="1" dirty="0">
                <a:solidFill>
                  <a:srgbClr val="FFFFFF"/>
                </a:solidFill>
                <a:latin typeface="Segoe UI"/>
                <a:cs typeface="Segoe UI"/>
              </a:rPr>
              <a:t>o</a:t>
            </a:r>
            <a:r>
              <a:rPr sz="700" b="1" spc="-5" dirty="0">
                <a:solidFill>
                  <a:srgbClr val="FFFFFF"/>
                </a:solidFill>
                <a:latin typeface="Segoe UI"/>
                <a:cs typeface="Segoe UI"/>
              </a:rPr>
              <a:t>n</a:t>
            </a:r>
            <a:endParaRPr sz="700" dirty="0">
              <a:latin typeface="Segoe UI"/>
              <a:cs typeface="Segoe UI"/>
            </a:endParaRPr>
          </a:p>
        </p:txBody>
      </p:sp>
      <p:grpSp>
        <p:nvGrpSpPr>
          <p:cNvPr id="57" name="object 57"/>
          <p:cNvGrpSpPr/>
          <p:nvPr/>
        </p:nvGrpSpPr>
        <p:grpSpPr>
          <a:xfrm>
            <a:off x="3968434" y="3435096"/>
            <a:ext cx="5103495" cy="116839"/>
            <a:chOff x="3968434" y="3435096"/>
            <a:chExt cx="5103495" cy="116839"/>
          </a:xfrm>
        </p:grpSpPr>
        <p:pic>
          <p:nvPicPr>
            <p:cNvPr id="58" name="object 58"/>
            <p:cNvPicPr/>
            <p:nvPr/>
          </p:nvPicPr>
          <p:blipFill>
            <a:blip r:embed="rId6" cstate="print"/>
            <a:stretch>
              <a:fillRect/>
            </a:stretch>
          </p:blipFill>
          <p:spPr>
            <a:xfrm>
              <a:off x="3968434" y="3448747"/>
              <a:ext cx="1646804" cy="81725"/>
            </a:xfrm>
            <a:prstGeom prst="rect">
              <a:avLst/>
            </a:prstGeom>
          </p:spPr>
        </p:pic>
        <p:sp>
          <p:nvSpPr>
            <p:cNvPr id="59" name="object 59"/>
            <p:cNvSpPr/>
            <p:nvPr/>
          </p:nvSpPr>
          <p:spPr>
            <a:xfrm>
              <a:off x="3995928" y="3529584"/>
              <a:ext cx="1591310" cy="0"/>
            </a:xfrm>
            <a:custGeom>
              <a:avLst/>
              <a:gdLst/>
              <a:ahLst/>
              <a:cxnLst/>
              <a:rect l="l" t="t" r="r" b="b"/>
              <a:pathLst>
                <a:path w="1591310">
                  <a:moveTo>
                    <a:pt x="0" y="0"/>
                  </a:moveTo>
                  <a:lnTo>
                    <a:pt x="1590802" y="0"/>
                  </a:lnTo>
                </a:path>
              </a:pathLst>
            </a:custGeom>
            <a:ln w="6096">
              <a:solidFill>
                <a:srgbClr val="FFE699"/>
              </a:solidFill>
            </a:ln>
          </p:spPr>
          <p:txBody>
            <a:bodyPr wrap="square" lIns="0" tIns="0" rIns="0" bIns="0" rtlCol="0"/>
            <a:lstStyle/>
            <a:p>
              <a:endParaRPr dirty="0"/>
            </a:p>
          </p:txBody>
        </p:sp>
        <p:pic>
          <p:nvPicPr>
            <p:cNvPr id="60" name="object 60"/>
            <p:cNvPicPr/>
            <p:nvPr/>
          </p:nvPicPr>
          <p:blipFill>
            <a:blip r:embed="rId7" cstate="print"/>
            <a:stretch>
              <a:fillRect/>
            </a:stretch>
          </p:blipFill>
          <p:spPr>
            <a:xfrm>
              <a:off x="5608320" y="3435126"/>
              <a:ext cx="1924050" cy="113507"/>
            </a:xfrm>
            <a:prstGeom prst="rect">
              <a:avLst/>
            </a:prstGeom>
          </p:spPr>
        </p:pic>
        <p:sp>
          <p:nvSpPr>
            <p:cNvPr id="61" name="object 61"/>
            <p:cNvSpPr/>
            <p:nvPr/>
          </p:nvSpPr>
          <p:spPr>
            <a:xfrm>
              <a:off x="5663184" y="3529584"/>
              <a:ext cx="1815464" cy="635"/>
            </a:xfrm>
            <a:custGeom>
              <a:avLst/>
              <a:gdLst/>
              <a:ahLst/>
              <a:cxnLst/>
              <a:rect l="l" t="t" r="r" b="b"/>
              <a:pathLst>
                <a:path w="1815465" h="635">
                  <a:moveTo>
                    <a:pt x="0" y="507"/>
                  </a:moveTo>
                  <a:lnTo>
                    <a:pt x="1815084" y="0"/>
                  </a:lnTo>
                </a:path>
              </a:pathLst>
            </a:custGeom>
            <a:ln w="6096">
              <a:solidFill>
                <a:srgbClr val="F4B083"/>
              </a:solidFill>
            </a:ln>
          </p:spPr>
          <p:txBody>
            <a:bodyPr wrap="square" lIns="0" tIns="0" rIns="0" bIns="0" rtlCol="0"/>
            <a:lstStyle/>
            <a:p>
              <a:endParaRPr dirty="0"/>
            </a:p>
          </p:txBody>
        </p:sp>
        <p:pic>
          <p:nvPicPr>
            <p:cNvPr id="62" name="object 62"/>
            <p:cNvPicPr/>
            <p:nvPr/>
          </p:nvPicPr>
          <p:blipFill>
            <a:blip r:embed="rId8" cstate="print"/>
            <a:stretch>
              <a:fillRect/>
            </a:stretch>
          </p:blipFill>
          <p:spPr>
            <a:xfrm>
              <a:off x="7312152" y="3435096"/>
              <a:ext cx="1759457" cy="116586"/>
            </a:xfrm>
            <a:prstGeom prst="rect">
              <a:avLst/>
            </a:prstGeom>
          </p:spPr>
        </p:pic>
        <p:sp>
          <p:nvSpPr>
            <p:cNvPr id="63" name="object 63"/>
            <p:cNvSpPr/>
            <p:nvPr/>
          </p:nvSpPr>
          <p:spPr>
            <a:xfrm>
              <a:off x="7367016" y="3529584"/>
              <a:ext cx="1647825" cy="5715"/>
            </a:xfrm>
            <a:custGeom>
              <a:avLst/>
              <a:gdLst/>
              <a:ahLst/>
              <a:cxnLst/>
              <a:rect l="l" t="t" r="r" b="b"/>
              <a:pathLst>
                <a:path w="1647825" h="5714">
                  <a:moveTo>
                    <a:pt x="0" y="5461"/>
                  </a:moveTo>
                  <a:lnTo>
                    <a:pt x="1647825" y="0"/>
                  </a:lnTo>
                </a:path>
              </a:pathLst>
            </a:custGeom>
            <a:ln w="6096">
              <a:solidFill>
                <a:srgbClr val="538235"/>
              </a:solidFill>
            </a:ln>
          </p:spPr>
          <p:txBody>
            <a:bodyPr wrap="square" lIns="0" tIns="0" rIns="0" bIns="0" rtlCol="0"/>
            <a:lstStyle/>
            <a:p>
              <a:endParaRPr dirty="0"/>
            </a:p>
          </p:txBody>
        </p:sp>
      </p:grpSp>
      <p:sp>
        <p:nvSpPr>
          <p:cNvPr id="64" name="object 64"/>
          <p:cNvSpPr txBox="1"/>
          <p:nvPr/>
        </p:nvSpPr>
        <p:spPr>
          <a:xfrm>
            <a:off x="4263897" y="3313557"/>
            <a:ext cx="953135" cy="179070"/>
          </a:xfrm>
          <a:prstGeom prst="rect">
            <a:avLst/>
          </a:prstGeom>
        </p:spPr>
        <p:txBody>
          <a:bodyPr vert="horz" wrap="square" lIns="0" tIns="13335" rIns="0" bIns="0" rtlCol="0">
            <a:spAutoFit/>
          </a:bodyPr>
          <a:lstStyle/>
          <a:p>
            <a:pPr marL="12700">
              <a:lnSpc>
                <a:spcPct val="100000"/>
              </a:lnSpc>
              <a:spcBef>
                <a:spcPts val="105"/>
              </a:spcBef>
            </a:pPr>
            <a:r>
              <a:rPr sz="1000" b="1" spc="-10" dirty="0">
                <a:solidFill>
                  <a:srgbClr val="171717"/>
                </a:solidFill>
                <a:latin typeface="Calibri"/>
                <a:cs typeface="Calibri"/>
              </a:rPr>
              <a:t>P</a:t>
            </a:r>
            <a:r>
              <a:rPr sz="1000" b="1" spc="-5" dirty="0">
                <a:solidFill>
                  <a:srgbClr val="171717"/>
                </a:solidFill>
                <a:latin typeface="Calibri"/>
                <a:cs typeface="Calibri"/>
              </a:rPr>
              <a:t>r</a:t>
            </a:r>
            <a:r>
              <a:rPr sz="1000" b="1" spc="-10" dirty="0">
                <a:solidFill>
                  <a:srgbClr val="171717"/>
                </a:solidFill>
                <a:latin typeface="Calibri"/>
                <a:cs typeface="Calibri"/>
              </a:rPr>
              <a:t>i</a:t>
            </a:r>
            <a:r>
              <a:rPr sz="1000" b="1" dirty="0">
                <a:solidFill>
                  <a:srgbClr val="171717"/>
                </a:solidFill>
                <a:latin typeface="Calibri"/>
                <a:cs typeface="Calibri"/>
              </a:rPr>
              <a:t>m</a:t>
            </a:r>
            <a:r>
              <a:rPr sz="1000" b="1" spc="5" dirty="0">
                <a:solidFill>
                  <a:srgbClr val="171717"/>
                </a:solidFill>
                <a:latin typeface="Calibri"/>
                <a:cs typeface="Calibri"/>
              </a:rPr>
              <a:t>a</a:t>
            </a:r>
            <a:r>
              <a:rPr sz="1000" b="1" spc="-5" dirty="0">
                <a:solidFill>
                  <a:srgbClr val="171717"/>
                </a:solidFill>
                <a:latin typeface="Calibri"/>
                <a:cs typeface="Calibri"/>
              </a:rPr>
              <a:t>r</a:t>
            </a:r>
            <a:r>
              <a:rPr sz="1000" b="1" dirty="0">
                <a:solidFill>
                  <a:srgbClr val="171717"/>
                </a:solidFill>
                <a:latin typeface="Calibri"/>
                <a:cs typeface="Calibri"/>
              </a:rPr>
              <a:t>y</a:t>
            </a:r>
            <a:r>
              <a:rPr sz="1000" b="1" spc="-35" dirty="0">
                <a:solidFill>
                  <a:srgbClr val="171717"/>
                </a:solidFill>
                <a:latin typeface="Calibri"/>
                <a:cs typeface="Calibri"/>
              </a:rPr>
              <a:t> </a:t>
            </a:r>
            <a:r>
              <a:rPr sz="1000" b="1" spc="5" dirty="0">
                <a:solidFill>
                  <a:srgbClr val="171717"/>
                </a:solidFill>
                <a:latin typeface="Calibri"/>
                <a:cs typeface="Calibri"/>
              </a:rPr>
              <a:t>R</a:t>
            </a:r>
            <a:r>
              <a:rPr sz="1000" b="1" spc="-5" dirty="0">
                <a:solidFill>
                  <a:srgbClr val="171717"/>
                </a:solidFill>
                <a:latin typeface="Calibri"/>
                <a:cs typeface="Calibri"/>
              </a:rPr>
              <a:t>e</a:t>
            </a:r>
            <a:r>
              <a:rPr sz="1000" b="1" spc="5" dirty="0">
                <a:solidFill>
                  <a:srgbClr val="171717"/>
                </a:solidFill>
                <a:latin typeface="Calibri"/>
                <a:cs typeface="Calibri"/>
              </a:rPr>
              <a:t>s</a:t>
            </a:r>
            <a:r>
              <a:rPr sz="1000" b="1" spc="-5" dirty="0">
                <a:solidFill>
                  <a:srgbClr val="171717"/>
                </a:solidFill>
                <a:latin typeface="Calibri"/>
                <a:cs typeface="Calibri"/>
              </a:rPr>
              <a:t>e</a:t>
            </a:r>
            <a:r>
              <a:rPr sz="1000" b="1" spc="5" dirty="0">
                <a:solidFill>
                  <a:srgbClr val="171717"/>
                </a:solidFill>
                <a:latin typeface="Calibri"/>
                <a:cs typeface="Calibri"/>
              </a:rPr>
              <a:t>a</a:t>
            </a:r>
            <a:r>
              <a:rPr sz="1000" b="1" spc="-5" dirty="0">
                <a:solidFill>
                  <a:srgbClr val="171717"/>
                </a:solidFill>
                <a:latin typeface="Calibri"/>
                <a:cs typeface="Calibri"/>
              </a:rPr>
              <a:t>r</a:t>
            </a:r>
            <a:r>
              <a:rPr sz="1000" b="1" spc="10" dirty="0">
                <a:solidFill>
                  <a:srgbClr val="171717"/>
                </a:solidFill>
                <a:latin typeface="Calibri"/>
                <a:cs typeface="Calibri"/>
              </a:rPr>
              <a:t>c</a:t>
            </a:r>
            <a:r>
              <a:rPr sz="1000" b="1" dirty="0">
                <a:solidFill>
                  <a:srgbClr val="171717"/>
                </a:solidFill>
                <a:latin typeface="Calibri"/>
                <a:cs typeface="Calibri"/>
              </a:rPr>
              <a:t>h</a:t>
            </a:r>
            <a:endParaRPr sz="1000" dirty="0">
              <a:latin typeface="Calibri"/>
              <a:cs typeface="Calibri"/>
            </a:endParaRPr>
          </a:p>
        </p:txBody>
      </p:sp>
      <p:grpSp>
        <p:nvGrpSpPr>
          <p:cNvPr id="65" name="object 65"/>
          <p:cNvGrpSpPr/>
          <p:nvPr/>
        </p:nvGrpSpPr>
        <p:grpSpPr>
          <a:xfrm>
            <a:off x="3922776" y="3331464"/>
            <a:ext cx="3578860" cy="287020"/>
            <a:chOff x="3922776" y="3331464"/>
            <a:chExt cx="3578860" cy="287020"/>
          </a:xfrm>
        </p:grpSpPr>
        <p:sp>
          <p:nvSpPr>
            <p:cNvPr id="66" name="object 66"/>
            <p:cNvSpPr/>
            <p:nvPr/>
          </p:nvSpPr>
          <p:spPr>
            <a:xfrm>
              <a:off x="3922776" y="3343656"/>
              <a:ext cx="247015" cy="268605"/>
            </a:xfrm>
            <a:custGeom>
              <a:avLst/>
              <a:gdLst/>
              <a:ahLst/>
              <a:cxnLst/>
              <a:rect l="l" t="t" r="r" b="b"/>
              <a:pathLst>
                <a:path w="247014" h="268604">
                  <a:moveTo>
                    <a:pt x="123444" y="0"/>
                  </a:moveTo>
                  <a:lnTo>
                    <a:pt x="75384" y="10542"/>
                  </a:lnTo>
                  <a:lnTo>
                    <a:pt x="36147" y="39290"/>
                  </a:lnTo>
                  <a:lnTo>
                    <a:pt x="9697" y="81920"/>
                  </a:lnTo>
                  <a:lnTo>
                    <a:pt x="0" y="134112"/>
                  </a:lnTo>
                  <a:lnTo>
                    <a:pt x="9697" y="186303"/>
                  </a:lnTo>
                  <a:lnTo>
                    <a:pt x="36147" y="228933"/>
                  </a:lnTo>
                  <a:lnTo>
                    <a:pt x="75384" y="257681"/>
                  </a:lnTo>
                  <a:lnTo>
                    <a:pt x="123444" y="268224"/>
                  </a:lnTo>
                  <a:lnTo>
                    <a:pt x="171503" y="257681"/>
                  </a:lnTo>
                  <a:lnTo>
                    <a:pt x="210740" y="228933"/>
                  </a:lnTo>
                  <a:lnTo>
                    <a:pt x="237190" y="186303"/>
                  </a:lnTo>
                  <a:lnTo>
                    <a:pt x="246887" y="134112"/>
                  </a:lnTo>
                  <a:lnTo>
                    <a:pt x="237190" y="81920"/>
                  </a:lnTo>
                  <a:lnTo>
                    <a:pt x="210740" y="39290"/>
                  </a:lnTo>
                  <a:lnTo>
                    <a:pt x="171503" y="10542"/>
                  </a:lnTo>
                  <a:lnTo>
                    <a:pt x="123444" y="0"/>
                  </a:lnTo>
                  <a:close/>
                </a:path>
              </a:pathLst>
            </a:custGeom>
            <a:solidFill>
              <a:srgbClr val="FFD966"/>
            </a:solidFill>
          </p:spPr>
          <p:txBody>
            <a:bodyPr wrap="square" lIns="0" tIns="0" rIns="0" bIns="0" rtlCol="0"/>
            <a:lstStyle/>
            <a:p>
              <a:endParaRPr dirty="0"/>
            </a:p>
          </p:txBody>
        </p:sp>
        <p:sp>
          <p:nvSpPr>
            <p:cNvPr id="67" name="object 67"/>
            <p:cNvSpPr/>
            <p:nvPr/>
          </p:nvSpPr>
          <p:spPr>
            <a:xfrm>
              <a:off x="5571744" y="3331464"/>
              <a:ext cx="247015" cy="268605"/>
            </a:xfrm>
            <a:custGeom>
              <a:avLst/>
              <a:gdLst/>
              <a:ahLst/>
              <a:cxnLst/>
              <a:rect l="l" t="t" r="r" b="b"/>
              <a:pathLst>
                <a:path w="247014" h="268604">
                  <a:moveTo>
                    <a:pt x="123443" y="0"/>
                  </a:moveTo>
                  <a:lnTo>
                    <a:pt x="75384" y="10542"/>
                  </a:lnTo>
                  <a:lnTo>
                    <a:pt x="36147" y="39290"/>
                  </a:lnTo>
                  <a:lnTo>
                    <a:pt x="9697" y="81920"/>
                  </a:lnTo>
                  <a:lnTo>
                    <a:pt x="0" y="134112"/>
                  </a:lnTo>
                  <a:lnTo>
                    <a:pt x="9697" y="186303"/>
                  </a:lnTo>
                  <a:lnTo>
                    <a:pt x="36147" y="228933"/>
                  </a:lnTo>
                  <a:lnTo>
                    <a:pt x="75384" y="257681"/>
                  </a:lnTo>
                  <a:lnTo>
                    <a:pt x="123443" y="268224"/>
                  </a:lnTo>
                  <a:lnTo>
                    <a:pt x="171503" y="257681"/>
                  </a:lnTo>
                  <a:lnTo>
                    <a:pt x="210740" y="228933"/>
                  </a:lnTo>
                  <a:lnTo>
                    <a:pt x="237190" y="186303"/>
                  </a:lnTo>
                  <a:lnTo>
                    <a:pt x="246887" y="134112"/>
                  </a:lnTo>
                  <a:lnTo>
                    <a:pt x="237190" y="81920"/>
                  </a:lnTo>
                  <a:lnTo>
                    <a:pt x="210740" y="39290"/>
                  </a:lnTo>
                  <a:lnTo>
                    <a:pt x="171503" y="10542"/>
                  </a:lnTo>
                  <a:lnTo>
                    <a:pt x="123443" y="0"/>
                  </a:lnTo>
                  <a:close/>
                </a:path>
              </a:pathLst>
            </a:custGeom>
            <a:solidFill>
              <a:srgbClr val="F4B083"/>
            </a:solidFill>
          </p:spPr>
          <p:txBody>
            <a:bodyPr wrap="square" lIns="0" tIns="0" rIns="0" bIns="0" rtlCol="0"/>
            <a:lstStyle/>
            <a:p>
              <a:endParaRPr dirty="0"/>
            </a:p>
          </p:txBody>
        </p:sp>
        <p:sp>
          <p:nvSpPr>
            <p:cNvPr id="68" name="object 68"/>
            <p:cNvSpPr/>
            <p:nvPr/>
          </p:nvSpPr>
          <p:spPr>
            <a:xfrm>
              <a:off x="7254240" y="3349752"/>
              <a:ext cx="247015" cy="268605"/>
            </a:xfrm>
            <a:custGeom>
              <a:avLst/>
              <a:gdLst/>
              <a:ahLst/>
              <a:cxnLst/>
              <a:rect l="l" t="t" r="r" b="b"/>
              <a:pathLst>
                <a:path w="247015" h="268604">
                  <a:moveTo>
                    <a:pt x="123443" y="0"/>
                  </a:moveTo>
                  <a:lnTo>
                    <a:pt x="75384" y="10542"/>
                  </a:lnTo>
                  <a:lnTo>
                    <a:pt x="36147" y="39290"/>
                  </a:lnTo>
                  <a:lnTo>
                    <a:pt x="9697" y="81920"/>
                  </a:lnTo>
                  <a:lnTo>
                    <a:pt x="0" y="134112"/>
                  </a:lnTo>
                  <a:lnTo>
                    <a:pt x="9697" y="186303"/>
                  </a:lnTo>
                  <a:lnTo>
                    <a:pt x="36147" y="228933"/>
                  </a:lnTo>
                  <a:lnTo>
                    <a:pt x="75384" y="257681"/>
                  </a:lnTo>
                  <a:lnTo>
                    <a:pt x="123443" y="268224"/>
                  </a:lnTo>
                  <a:lnTo>
                    <a:pt x="171503" y="257681"/>
                  </a:lnTo>
                  <a:lnTo>
                    <a:pt x="210740" y="228933"/>
                  </a:lnTo>
                  <a:lnTo>
                    <a:pt x="237190" y="186303"/>
                  </a:lnTo>
                  <a:lnTo>
                    <a:pt x="246887" y="134112"/>
                  </a:lnTo>
                  <a:lnTo>
                    <a:pt x="237190" y="81920"/>
                  </a:lnTo>
                  <a:lnTo>
                    <a:pt x="210740" y="39290"/>
                  </a:lnTo>
                  <a:lnTo>
                    <a:pt x="171503" y="10542"/>
                  </a:lnTo>
                  <a:lnTo>
                    <a:pt x="123443" y="0"/>
                  </a:lnTo>
                  <a:close/>
                </a:path>
              </a:pathLst>
            </a:custGeom>
            <a:solidFill>
              <a:srgbClr val="A9D18E"/>
            </a:solidFill>
          </p:spPr>
          <p:txBody>
            <a:bodyPr wrap="square" lIns="0" tIns="0" rIns="0" bIns="0" rtlCol="0"/>
            <a:lstStyle/>
            <a:p>
              <a:endParaRPr dirty="0"/>
            </a:p>
          </p:txBody>
        </p:sp>
      </p:grpSp>
      <p:sp>
        <p:nvSpPr>
          <p:cNvPr id="69" name="object 69"/>
          <p:cNvSpPr txBox="1"/>
          <p:nvPr/>
        </p:nvSpPr>
        <p:spPr>
          <a:xfrm>
            <a:off x="5969000" y="3323971"/>
            <a:ext cx="795020" cy="179070"/>
          </a:xfrm>
          <a:prstGeom prst="rect">
            <a:avLst/>
          </a:prstGeom>
        </p:spPr>
        <p:txBody>
          <a:bodyPr vert="horz" wrap="square" lIns="0" tIns="13335" rIns="0" bIns="0" rtlCol="0">
            <a:spAutoFit/>
          </a:bodyPr>
          <a:lstStyle/>
          <a:p>
            <a:pPr marL="12700">
              <a:lnSpc>
                <a:spcPct val="100000"/>
              </a:lnSpc>
              <a:spcBef>
                <a:spcPts val="105"/>
              </a:spcBef>
            </a:pPr>
            <a:r>
              <a:rPr sz="1000" b="1" spc="-10" dirty="0">
                <a:solidFill>
                  <a:srgbClr val="171717"/>
                </a:solidFill>
                <a:latin typeface="Calibri"/>
                <a:cs typeface="Calibri"/>
              </a:rPr>
              <a:t>D</a:t>
            </a:r>
            <a:r>
              <a:rPr sz="1000" b="1" spc="-5" dirty="0">
                <a:solidFill>
                  <a:srgbClr val="171717"/>
                </a:solidFill>
                <a:latin typeface="Calibri"/>
                <a:cs typeface="Calibri"/>
              </a:rPr>
              <a:t>e</a:t>
            </a:r>
            <a:r>
              <a:rPr sz="1000" b="1" spc="5" dirty="0">
                <a:solidFill>
                  <a:srgbClr val="171717"/>
                </a:solidFill>
                <a:latin typeface="Calibri"/>
                <a:cs typeface="Calibri"/>
              </a:rPr>
              <a:t>s</a:t>
            </a:r>
            <a:r>
              <a:rPr sz="1000" b="1" dirty="0">
                <a:solidFill>
                  <a:srgbClr val="171717"/>
                </a:solidFill>
                <a:latin typeface="Calibri"/>
                <a:cs typeface="Calibri"/>
              </a:rPr>
              <a:t>k</a:t>
            </a:r>
            <a:r>
              <a:rPr sz="1000" b="1" spc="-15" dirty="0">
                <a:solidFill>
                  <a:srgbClr val="171717"/>
                </a:solidFill>
                <a:latin typeface="Calibri"/>
                <a:cs typeface="Calibri"/>
              </a:rPr>
              <a:t> </a:t>
            </a:r>
            <a:r>
              <a:rPr sz="1000" b="1" spc="5" dirty="0">
                <a:solidFill>
                  <a:srgbClr val="171717"/>
                </a:solidFill>
                <a:latin typeface="Calibri"/>
                <a:cs typeface="Calibri"/>
              </a:rPr>
              <a:t>R</a:t>
            </a:r>
            <a:r>
              <a:rPr sz="1000" b="1" spc="-5" dirty="0">
                <a:solidFill>
                  <a:srgbClr val="171717"/>
                </a:solidFill>
                <a:latin typeface="Calibri"/>
                <a:cs typeface="Calibri"/>
              </a:rPr>
              <a:t>e</a:t>
            </a:r>
            <a:r>
              <a:rPr sz="1000" b="1" spc="5" dirty="0">
                <a:solidFill>
                  <a:srgbClr val="171717"/>
                </a:solidFill>
                <a:latin typeface="Calibri"/>
                <a:cs typeface="Calibri"/>
              </a:rPr>
              <a:t>s</a:t>
            </a:r>
            <a:r>
              <a:rPr sz="1000" b="1" spc="-5" dirty="0">
                <a:solidFill>
                  <a:srgbClr val="171717"/>
                </a:solidFill>
                <a:latin typeface="Calibri"/>
                <a:cs typeface="Calibri"/>
              </a:rPr>
              <a:t>e</a:t>
            </a:r>
            <a:r>
              <a:rPr sz="1000" b="1" spc="5" dirty="0">
                <a:solidFill>
                  <a:srgbClr val="171717"/>
                </a:solidFill>
                <a:latin typeface="Calibri"/>
                <a:cs typeface="Calibri"/>
              </a:rPr>
              <a:t>a</a:t>
            </a:r>
            <a:r>
              <a:rPr sz="1000" b="1" spc="-5" dirty="0">
                <a:solidFill>
                  <a:srgbClr val="171717"/>
                </a:solidFill>
                <a:latin typeface="Calibri"/>
                <a:cs typeface="Calibri"/>
              </a:rPr>
              <a:t>r</a:t>
            </a:r>
            <a:r>
              <a:rPr sz="1000" b="1" spc="10" dirty="0">
                <a:solidFill>
                  <a:srgbClr val="171717"/>
                </a:solidFill>
                <a:latin typeface="Calibri"/>
                <a:cs typeface="Calibri"/>
              </a:rPr>
              <a:t>c</a:t>
            </a:r>
            <a:r>
              <a:rPr sz="1000" b="1" dirty="0">
                <a:solidFill>
                  <a:srgbClr val="171717"/>
                </a:solidFill>
                <a:latin typeface="Calibri"/>
                <a:cs typeface="Calibri"/>
              </a:rPr>
              <a:t>h</a:t>
            </a:r>
            <a:endParaRPr sz="1000" dirty="0">
              <a:latin typeface="Calibri"/>
              <a:cs typeface="Calibri"/>
            </a:endParaRPr>
          </a:p>
        </p:txBody>
      </p:sp>
      <p:sp>
        <p:nvSpPr>
          <p:cNvPr id="70" name="object 70"/>
          <p:cNvSpPr txBox="1"/>
          <p:nvPr/>
        </p:nvSpPr>
        <p:spPr>
          <a:xfrm>
            <a:off x="7666990" y="3324555"/>
            <a:ext cx="984885" cy="179705"/>
          </a:xfrm>
          <a:prstGeom prst="rect">
            <a:avLst/>
          </a:prstGeom>
        </p:spPr>
        <p:txBody>
          <a:bodyPr vert="horz" wrap="square" lIns="0" tIns="13970" rIns="0" bIns="0" rtlCol="0">
            <a:spAutoFit/>
          </a:bodyPr>
          <a:lstStyle/>
          <a:p>
            <a:pPr marL="12700">
              <a:lnSpc>
                <a:spcPct val="100000"/>
              </a:lnSpc>
              <a:spcBef>
                <a:spcPts val="110"/>
              </a:spcBef>
            </a:pPr>
            <a:r>
              <a:rPr sz="1000" b="1" spc="-5" dirty="0">
                <a:solidFill>
                  <a:srgbClr val="171717"/>
                </a:solidFill>
                <a:latin typeface="Calibri"/>
                <a:cs typeface="Calibri"/>
              </a:rPr>
              <a:t>C</a:t>
            </a:r>
            <a:r>
              <a:rPr sz="1000" b="1" spc="10" dirty="0">
                <a:solidFill>
                  <a:srgbClr val="171717"/>
                </a:solidFill>
                <a:latin typeface="Calibri"/>
                <a:cs typeface="Calibri"/>
              </a:rPr>
              <a:t>o</a:t>
            </a:r>
            <a:r>
              <a:rPr sz="1000" b="1" spc="-5" dirty="0">
                <a:solidFill>
                  <a:srgbClr val="171717"/>
                </a:solidFill>
                <a:latin typeface="Calibri"/>
                <a:cs typeface="Calibri"/>
              </a:rPr>
              <a:t>m</a:t>
            </a:r>
            <a:r>
              <a:rPr sz="1000" b="1" spc="10" dirty="0">
                <a:solidFill>
                  <a:srgbClr val="171717"/>
                </a:solidFill>
                <a:latin typeface="Calibri"/>
                <a:cs typeface="Calibri"/>
              </a:rPr>
              <a:t>p</a:t>
            </a:r>
            <a:r>
              <a:rPr sz="1000" b="1" spc="5" dirty="0">
                <a:solidFill>
                  <a:srgbClr val="171717"/>
                </a:solidFill>
                <a:latin typeface="Calibri"/>
                <a:cs typeface="Calibri"/>
              </a:rPr>
              <a:t>a</a:t>
            </a:r>
            <a:r>
              <a:rPr sz="1000" b="1" spc="10" dirty="0">
                <a:solidFill>
                  <a:srgbClr val="171717"/>
                </a:solidFill>
                <a:latin typeface="Calibri"/>
                <a:cs typeface="Calibri"/>
              </a:rPr>
              <a:t>n</a:t>
            </a:r>
            <a:r>
              <a:rPr sz="1000" b="1" dirty="0">
                <a:solidFill>
                  <a:srgbClr val="171717"/>
                </a:solidFill>
                <a:latin typeface="Calibri"/>
                <a:cs typeface="Calibri"/>
              </a:rPr>
              <a:t>y</a:t>
            </a:r>
            <a:r>
              <a:rPr sz="1000" b="1" spc="-80" dirty="0">
                <a:solidFill>
                  <a:srgbClr val="171717"/>
                </a:solidFill>
                <a:latin typeface="Calibri"/>
                <a:cs typeface="Calibri"/>
              </a:rPr>
              <a:t> </a:t>
            </a:r>
            <a:r>
              <a:rPr sz="1000" b="1" spc="-10" dirty="0">
                <a:solidFill>
                  <a:srgbClr val="171717"/>
                </a:solidFill>
                <a:latin typeface="Calibri"/>
                <a:cs typeface="Calibri"/>
              </a:rPr>
              <a:t>A</a:t>
            </a:r>
            <a:r>
              <a:rPr sz="1000" b="1" spc="10" dirty="0">
                <a:solidFill>
                  <a:srgbClr val="171717"/>
                </a:solidFill>
                <a:latin typeface="Calibri"/>
                <a:cs typeface="Calibri"/>
              </a:rPr>
              <a:t>n</a:t>
            </a:r>
            <a:r>
              <a:rPr sz="1000" b="1" spc="5" dirty="0">
                <a:solidFill>
                  <a:srgbClr val="171717"/>
                </a:solidFill>
                <a:latin typeface="Calibri"/>
                <a:cs typeface="Calibri"/>
              </a:rPr>
              <a:t>a</a:t>
            </a:r>
            <a:r>
              <a:rPr sz="1000" b="1" spc="-10" dirty="0">
                <a:solidFill>
                  <a:srgbClr val="171717"/>
                </a:solidFill>
                <a:latin typeface="Calibri"/>
                <a:cs typeface="Calibri"/>
              </a:rPr>
              <a:t>l</a:t>
            </a:r>
            <a:r>
              <a:rPr sz="1000" b="1" dirty="0">
                <a:solidFill>
                  <a:srgbClr val="171717"/>
                </a:solidFill>
                <a:latin typeface="Calibri"/>
                <a:cs typeface="Calibri"/>
              </a:rPr>
              <a:t>y</a:t>
            </a:r>
            <a:r>
              <a:rPr sz="1000" b="1" spc="5" dirty="0">
                <a:solidFill>
                  <a:srgbClr val="171717"/>
                </a:solidFill>
                <a:latin typeface="Calibri"/>
                <a:cs typeface="Calibri"/>
              </a:rPr>
              <a:t>s</a:t>
            </a:r>
            <a:r>
              <a:rPr sz="1000" b="1" spc="-10" dirty="0">
                <a:solidFill>
                  <a:srgbClr val="171717"/>
                </a:solidFill>
                <a:latin typeface="Calibri"/>
                <a:cs typeface="Calibri"/>
              </a:rPr>
              <a:t>i</a:t>
            </a:r>
            <a:r>
              <a:rPr sz="1000" b="1" dirty="0">
                <a:solidFill>
                  <a:srgbClr val="171717"/>
                </a:solidFill>
                <a:latin typeface="Calibri"/>
                <a:cs typeface="Calibri"/>
              </a:rPr>
              <a:t>s</a:t>
            </a:r>
            <a:endParaRPr sz="1000" dirty="0">
              <a:latin typeface="Calibri"/>
              <a:cs typeface="Calibri"/>
            </a:endParaRPr>
          </a:p>
        </p:txBody>
      </p:sp>
      <p:sp>
        <p:nvSpPr>
          <p:cNvPr id="71" name="object 71"/>
          <p:cNvSpPr txBox="1"/>
          <p:nvPr/>
        </p:nvSpPr>
        <p:spPr>
          <a:xfrm>
            <a:off x="5903214" y="3564178"/>
            <a:ext cx="1126490" cy="781685"/>
          </a:xfrm>
          <a:prstGeom prst="rect">
            <a:avLst/>
          </a:prstGeom>
        </p:spPr>
        <p:txBody>
          <a:bodyPr vert="horz" wrap="square" lIns="0" tIns="43180" rIns="0" bIns="0" rtlCol="0">
            <a:spAutoFit/>
          </a:bodyPr>
          <a:lstStyle/>
          <a:p>
            <a:pPr marL="182880" indent="-170815">
              <a:lnSpc>
                <a:spcPct val="100000"/>
              </a:lnSpc>
              <a:spcBef>
                <a:spcPts val="340"/>
              </a:spcBef>
              <a:buClr>
                <a:srgbClr val="585858"/>
              </a:buClr>
              <a:buFont typeface="Wingdings"/>
              <a:buChar char=""/>
              <a:tabLst>
                <a:tab pos="183515" algn="l"/>
              </a:tabLst>
            </a:pPr>
            <a:r>
              <a:rPr sz="800" b="1" spc="5" dirty="0">
                <a:solidFill>
                  <a:srgbClr val="3A3838"/>
                </a:solidFill>
                <a:latin typeface="Calibri"/>
                <a:cs typeface="Calibri"/>
              </a:rPr>
              <a:t>Re</a:t>
            </a:r>
            <a:r>
              <a:rPr sz="800" b="1" dirty="0">
                <a:solidFill>
                  <a:srgbClr val="3A3838"/>
                </a:solidFill>
                <a:latin typeface="Calibri"/>
                <a:cs typeface="Calibri"/>
              </a:rPr>
              <a:t>c</a:t>
            </a:r>
            <a:r>
              <a:rPr sz="800" b="1" spc="5" dirty="0">
                <a:solidFill>
                  <a:srgbClr val="3A3838"/>
                </a:solidFill>
                <a:latin typeface="Calibri"/>
                <a:cs typeface="Calibri"/>
              </a:rPr>
              <a:t>e</a:t>
            </a:r>
            <a:r>
              <a:rPr sz="800" b="1" dirty="0">
                <a:solidFill>
                  <a:srgbClr val="3A3838"/>
                </a:solidFill>
                <a:latin typeface="Calibri"/>
                <a:cs typeface="Calibri"/>
              </a:rPr>
              <a:t>n</a:t>
            </a:r>
            <a:r>
              <a:rPr sz="800" b="1" spc="-5" dirty="0">
                <a:solidFill>
                  <a:srgbClr val="3A3838"/>
                </a:solidFill>
                <a:latin typeface="Calibri"/>
                <a:cs typeface="Calibri"/>
              </a:rPr>
              <a:t>t</a:t>
            </a:r>
            <a:r>
              <a:rPr sz="800" b="1" spc="-25" dirty="0">
                <a:solidFill>
                  <a:srgbClr val="3A3838"/>
                </a:solidFill>
                <a:latin typeface="Calibri"/>
                <a:cs typeface="Calibri"/>
              </a:rPr>
              <a:t> </a:t>
            </a:r>
            <a:r>
              <a:rPr sz="800" b="1" dirty="0">
                <a:solidFill>
                  <a:srgbClr val="3A3838"/>
                </a:solidFill>
                <a:latin typeface="Calibri"/>
                <a:cs typeface="Calibri"/>
              </a:rPr>
              <a:t>D</a:t>
            </a:r>
            <a:r>
              <a:rPr sz="800" b="1" spc="5" dirty="0">
                <a:solidFill>
                  <a:srgbClr val="3A3838"/>
                </a:solidFill>
                <a:latin typeface="Calibri"/>
                <a:cs typeface="Calibri"/>
              </a:rPr>
              <a:t>eve</a:t>
            </a:r>
            <a:r>
              <a:rPr sz="800" b="1" spc="-10" dirty="0">
                <a:solidFill>
                  <a:srgbClr val="3A3838"/>
                </a:solidFill>
                <a:latin typeface="Calibri"/>
                <a:cs typeface="Calibri"/>
              </a:rPr>
              <a:t>l</a:t>
            </a:r>
            <a:r>
              <a:rPr sz="800" b="1" dirty="0">
                <a:solidFill>
                  <a:srgbClr val="3A3838"/>
                </a:solidFill>
                <a:latin typeface="Calibri"/>
                <a:cs typeface="Calibri"/>
              </a:rPr>
              <a:t>opm</a:t>
            </a:r>
            <a:r>
              <a:rPr sz="800" b="1" spc="5" dirty="0">
                <a:solidFill>
                  <a:srgbClr val="3A3838"/>
                </a:solidFill>
                <a:latin typeface="Calibri"/>
                <a:cs typeface="Calibri"/>
              </a:rPr>
              <a:t>e</a:t>
            </a:r>
            <a:r>
              <a:rPr sz="800" b="1" dirty="0">
                <a:solidFill>
                  <a:srgbClr val="3A3838"/>
                </a:solidFill>
                <a:latin typeface="Calibri"/>
                <a:cs typeface="Calibri"/>
              </a:rPr>
              <a:t>n</a:t>
            </a:r>
            <a:r>
              <a:rPr sz="800" b="1" spc="-15" dirty="0">
                <a:solidFill>
                  <a:srgbClr val="3A3838"/>
                </a:solidFill>
                <a:latin typeface="Calibri"/>
                <a:cs typeface="Calibri"/>
              </a:rPr>
              <a:t>t</a:t>
            </a:r>
            <a:r>
              <a:rPr sz="800" b="1" spc="-5" dirty="0">
                <a:solidFill>
                  <a:srgbClr val="3A3838"/>
                </a:solidFill>
                <a:latin typeface="Calibri"/>
                <a:cs typeface="Calibri"/>
              </a:rPr>
              <a:t>s</a:t>
            </a:r>
            <a:endParaRPr sz="800" dirty="0">
              <a:latin typeface="Calibri"/>
              <a:cs typeface="Calibri"/>
            </a:endParaRPr>
          </a:p>
          <a:p>
            <a:pPr marL="182880" indent="-170815">
              <a:lnSpc>
                <a:spcPct val="100000"/>
              </a:lnSpc>
              <a:spcBef>
                <a:spcPts val="240"/>
              </a:spcBef>
              <a:buClr>
                <a:srgbClr val="585858"/>
              </a:buClr>
              <a:buFont typeface="Wingdings"/>
              <a:buChar char=""/>
              <a:tabLst>
                <a:tab pos="183515" algn="l"/>
              </a:tabLst>
            </a:pPr>
            <a:r>
              <a:rPr sz="800" b="1" spc="-5" dirty="0">
                <a:solidFill>
                  <a:srgbClr val="3A3838"/>
                </a:solidFill>
                <a:latin typeface="Calibri"/>
                <a:cs typeface="Calibri"/>
              </a:rPr>
              <a:t>Market</a:t>
            </a:r>
            <a:r>
              <a:rPr sz="800" b="1" spc="-25" dirty="0">
                <a:solidFill>
                  <a:srgbClr val="3A3838"/>
                </a:solidFill>
                <a:latin typeface="Calibri"/>
                <a:cs typeface="Calibri"/>
              </a:rPr>
              <a:t> </a:t>
            </a:r>
            <a:r>
              <a:rPr sz="800" b="1" spc="-5" dirty="0">
                <a:solidFill>
                  <a:srgbClr val="3A3838"/>
                </a:solidFill>
                <a:latin typeface="Calibri"/>
                <a:cs typeface="Calibri"/>
              </a:rPr>
              <a:t>Changing</a:t>
            </a:r>
            <a:endParaRPr sz="800" dirty="0">
              <a:latin typeface="Calibri"/>
              <a:cs typeface="Calibri"/>
            </a:endParaRPr>
          </a:p>
          <a:p>
            <a:pPr marL="182880">
              <a:lnSpc>
                <a:spcPct val="100000"/>
              </a:lnSpc>
              <a:spcBef>
                <a:spcPts val="190"/>
              </a:spcBef>
            </a:pPr>
            <a:r>
              <a:rPr sz="800" b="1" spc="-5" dirty="0">
                <a:solidFill>
                  <a:srgbClr val="3A3838"/>
                </a:solidFill>
                <a:latin typeface="Calibri"/>
                <a:cs typeface="Calibri"/>
              </a:rPr>
              <a:t>Aspects/Dynamics</a:t>
            </a:r>
            <a:endParaRPr sz="800" dirty="0">
              <a:latin typeface="Calibri"/>
              <a:cs typeface="Calibri"/>
            </a:endParaRPr>
          </a:p>
          <a:p>
            <a:pPr marL="182880" indent="-170815">
              <a:lnSpc>
                <a:spcPct val="100000"/>
              </a:lnSpc>
              <a:spcBef>
                <a:spcPts val="245"/>
              </a:spcBef>
              <a:buClr>
                <a:srgbClr val="585858"/>
              </a:buClr>
              <a:buFont typeface="Wingdings"/>
              <a:buChar char=""/>
              <a:tabLst>
                <a:tab pos="183515" algn="l"/>
              </a:tabLst>
            </a:pPr>
            <a:r>
              <a:rPr sz="800" b="1" spc="-15" dirty="0">
                <a:solidFill>
                  <a:srgbClr val="3A3838"/>
                </a:solidFill>
                <a:latin typeface="Calibri"/>
                <a:cs typeface="Calibri"/>
              </a:rPr>
              <a:t>G</a:t>
            </a:r>
            <a:r>
              <a:rPr sz="800" b="1" dirty="0">
                <a:solidFill>
                  <a:srgbClr val="3A3838"/>
                </a:solidFill>
                <a:latin typeface="Calibri"/>
                <a:cs typeface="Calibri"/>
              </a:rPr>
              <a:t>o</a:t>
            </a:r>
            <a:r>
              <a:rPr sz="800" b="1" spc="5" dirty="0">
                <a:solidFill>
                  <a:srgbClr val="3A3838"/>
                </a:solidFill>
                <a:latin typeface="Calibri"/>
                <a:cs typeface="Calibri"/>
              </a:rPr>
              <a:t>ve</a:t>
            </a:r>
            <a:r>
              <a:rPr sz="800" b="1" dirty="0">
                <a:solidFill>
                  <a:srgbClr val="3A3838"/>
                </a:solidFill>
                <a:latin typeface="Calibri"/>
                <a:cs typeface="Calibri"/>
              </a:rPr>
              <a:t>rnm</a:t>
            </a:r>
            <a:r>
              <a:rPr sz="800" b="1" spc="5" dirty="0">
                <a:solidFill>
                  <a:srgbClr val="3A3838"/>
                </a:solidFill>
                <a:latin typeface="Calibri"/>
                <a:cs typeface="Calibri"/>
              </a:rPr>
              <a:t>e</a:t>
            </a:r>
            <a:r>
              <a:rPr sz="800" b="1" dirty="0">
                <a:solidFill>
                  <a:srgbClr val="3A3838"/>
                </a:solidFill>
                <a:latin typeface="Calibri"/>
                <a:cs typeface="Calibri"/>
              </a:rPr>
              <a:t>n</a:t>
            </a:r>
            <a:r>
              <a:rPr sz="800" b="1" spc="-5" dirty="0">
                <a:solidFill>
                  <a:srgbClr val="3A3838"/>
                </a:solidFill>
                <a:latin typeface="Calibri"/>
                <a:cs typeface="Calibri"/>
              </a:rPr>
              <a:t>t</a:t>
            </a:r>
            <a:r>
              <a:rPr sz="800" b="1" spc="-50" dirty="0">
                <a:solidFill>
                  <a:srgbClr val="3A3838"/>
                </a:solidFill>
                <a:latin typeface="Calibri"/>
                <a:cs typeface="Calibri"/>
              </a:rPr>
              <a:t> </a:t>
            </a:r>
            <a:r>
              <a:rPr sz="800" b="1" spc="5" dirty="0">
                <a:solidFill>
                  <a:srgbClr val="3A3838"/>
                </a:solidFill>
                <a:latin typeface="Calibri"/>
                <a:cs typeface="Calibri"/>
              </a:rPr>
              <a:t>P</a:t>
            </a:r>
            <a:r>
              <a:rPr sz="800" b="1" dirty="0">
                <a:solidFill>
                  <a:srgbClr val="3A3838"/>
                </a:solidFill>
                <a:latin typeface="Calibri"/>
                <a:cs typeface="Calibri"/>
              </a:rPr>
              <a:t>o</a:t>
            </a:r>
            <a:r>
              <a:rPr sz="800" b="1" spc="-10" dirty="0">
                <a:solidFill>
                  <a:srgbClr val="3A3838"/>
                </a:solidFill>
                <a:latin typeface="Calibri"/>
                <a:cs typeface="Calibri"/>
              </a:rPr>
              <a:t>li</a:t>
            </a:r>
            <a:r>
              <a:rPr sz="800" b="1" dirty="0">
                <a:solidFill>
                  <a:srgbClr val="3A3838"/>
                </a:solidFill>
                <a:latin typeface="Calibri"/>
                <a:cs typeface="Calibri"/>
              </a:rPr>
              <a:t>c</a:t>
            </a:r>
            <a:r>
              <a:rPr sz="800" b="1" spc="-10" dirty="0">
                <a:solidFill>
                  <a:srgbClr val="3A3838"/>
                </a:solidFill>
                <a:latin typeface="Calibri"/>
                <a:cs typeface="Calibri"/>
              </a:rPr>
              <a:t>i</a:t>
            </a:r>
            <a:r>
              <a:rPr sz="800" b="1" spc="5" dirty="0">
                <a:solidFill>
                  <a:srgbClr val="3A3838"/>
                </a:solidFill>
                <a:latin typeface="Calibri"/>
                <a:cs typeface="Calibri"/>
              </a:rPr>
              <a:t>e</a:t>
            </a:r>
            <a:r>
              <a:rPr sz="800" b="1" spc="-5" dirty="0">
                <a:solidFill>
                  <a:srgbClr val="3A3838"/>
                </a:solidFill>
                <a:latin typeface="Calibri"/>
                <a:cs typeface="Calibri"/>
              </a:rPr>
              <a:t>s</a:t>
            </a:r>
            <a:endParaRPr sz="800" dirty="0">
              <a:latin typeface="Calibri"/>
              <a:cs typeface="Calibri"/>
            </a:endParaRPr>
          </a:p>
          <a:p>
            <a:pPr marL="182880" indent="-170815">
              <a:lnSpc>
                <a:spcPct val="100000"/>
              </a:lnSpc>
              <a:spcBef>
                <a:spcPts val="240"/>
              </a:spcBef>
              <a:buClr>
                <a:srgbClr val="585858"/>
              </a:buClr>
              <a:buFont typeface="Wingdings"/>
              <a:buChar char=""/>
              <a:tabLst>
                <a:tab pos="183515" algn="l"/>
              </a:tabLst>
            </a:pPr>
            <a:r>
              <a:rPr sz="800" b="1" spc="-5" dirty="0">
                <a:solidFill>
                  <a:srgbClr val="3A3838"/>
                </a:solidFill>
                <a:latin typeface="Calibri"/>
                <a:cs typeface="Calibri"/>
              </a:rPr>
              <a:t>Conclusion</a:t>
            </a:r>
            <a:endParaRPr sz="800" dirty="0">
              <a:latin typeface="Calibri"/>
              <a:cs typeface="Calibri"/>
            </a:endParaRPr>
          </a:p>
        </p:txBody>
      </p:sp>
      <p:sp>
        <p:nvSpPr>
          <p:cNvPr id="72" name="object 72"/>
          <p:cNvSpPr txBox="1"/>
          <p:nvPr/>
        </p:nvSpPr>
        <p:spPr>
          <a:xfrm>
            <a:off x="7564881" y="3588308"/>
            <a:ext cx="1024890" cy="330835"/>
          </a:xfrm>
          <a:prstGeom prst="rect">
            <a:avLst/>
          </a:prstGeom>
        </p:spPr>
        <p:txBody>
          <a:bodyPr vert="horz" wrap="square" lIns="0" tIns="43180" rIns="0" bIns="0" rtlCol="0">
            <a:spAutoFit/>
          </a:bodyPr>
          <a:lstStyle/>
          <a:p>
            <a:pPr marL="182880" indent="-170815">
              <a:lnSpc>
                <a:spcPct val="100000"/>
              </a:lnSpc>
              <a:spcBef>
                <a:spcPts val="340"/>
              </a:spcBef>
              <a:buClr>
                <a:srgbClr val="585858"/>
              </a:buClr>
              <a:buFont typeface="Wingdings"/>
              <a:buChar char=""/>
              <a:tabLst>
                <a:tab pos="183515" algn="l"/>
              </a:tabLst>
            </a:pPr>
            <a:r>
              <a:rPr sz="800" b="1" spc="-5" dirty="0">
                <a:solidFill>
                  <a:srgbClr val="3A3838"/>
                </a:solidFill>
                <a:latin typeface="Calibri"/>
                <a:cs typeface="Calibri"/>
              </a:rPr>
              <a:t>Market</a:t>
            </a:r>
            <a:r>
              <a:rPr sz="800" b="1" spc="-35" dirty="0">
                <a:solidFill>
                  <a:srgbClr val="3A3838"/>
                </a:solidFill>
                <a:latin typeface="Calibri"/>
                <a:cs typeface="Calibri"/>
              </a:rPr>
              <a:t> </a:t>
            </a:r>
            <a:r>
              <a:rPr sz="800" b="1" spc="-10" dirty="0">
                <a:solidFill>
                  <a:srgbClr val="3A3838"/>
                </a:solidFill>
                <a:latin typeface="Calibri"/>
                <a:cs typeface="Calibri"/>
              </a:rPr>
              <a:t>Participants</a:t>
            </a:r>
            <a:endParaRPr sz="800" dirty="0">
              <a:latin typeface="Calibri"/>
              <a:cs typeface="Calibri"/>
            </a:endParaRPr>
          </a:p>
          <a:p>
            <a:pPr marL="182880" indent="-170815">
              <a:lnSpc>
                <a:spcPct val="100000"/>
              </a:lnSpc>
              <a:spcBef>
                <a:spcPts val="245"/>
              </a:spcBef>
              <a:buClr>
                <a:srgbClr val="585858"/>
              </a:buClr>
              <a:buFont typeface="Wingdings"/>
              <a:buChar char=""/>
              <a:tabLst>
                <a:tab pos="183515" algn="l"/>
              </a:tabLst>
            </a:pPr>
            <a:r>
              <a:rPr sz="800" b="1" spc="-5" dirty="0">
                <a:solidFill>
                  <a:srgbClr val="3A3838"/>
                </a:solidFill>
                <a:latin typeface="Calibri"/>
                <a:cs typeface="Calibri"/>
              </a:rPr>
              <a:t>Key</a:t>
            </a:r>
            <a:r>
              <a:rPr sz="800" b="1" spc="-40" dirty="0">
                <a:solidFill>
                  <a:srgbClr val="3A3838"/>
                </a:solidFill>
                <a:latin typeface="Calibri"/>
                <a:cs typeface="Calibri"/>
              </a:rPr>
              <a:t> </a:t>
            </a:r>
            <a:r>
              <a:rPr sz="800" b="1" spc="-5" dirty="0">
                <a:solidFill>
                  <a:srgbClr val="3A3838"/>
                </a:solidFill>
                <a:latin typeface="Calibri"/>
                <a:cs typeface="Calibri"/>
              </a:rPr>
              <a:t>Strengths</a:t>
            </a:r>
            <a:endParaRPr sz="800" dirty="0">
              <a:latin typeface="Calibri"/>
              <a:cs typeface="Calibri"/>
            </a:endParaRPr>
          </a:p>
        </p:txBody>
      </p:sp>
      <p:grpSp>
        <p:nvGrpSpPr>
          <p:cNvPr id="73" name="object 73"/>
          <p:cNvGrpSpPr/>
          <p:nvPr/>
        </p:nvGrpSpPr>
        <p:grpSpPr>
          <a:xfrm>
            <a:off x="2741652" y="5183012"/>
            <a:ext cx="1296670" cy="511809"/>
            <a:chOff x="2741652" y="5183012"/>
            <a:chExt cx="1296670" cy="511809"/>
          </a:xfrm>
        </p:grpSpPr>
        <p:pic>
          <p:nvPicPr>
            <p:cNvPr id="74" name="object 74"/>
            <p:cNvPicPr/>
            <p:nvPr/>
          </p:nvPicPr>
          <p:blipFill>
            <a:blip r:embed="rId9" cstate="print"/>
            <a:stretch>
              <a:fillRect/>
            </a:stretch>
          </p:blipFill>
          <p:spPr>
            <a:xfrm>
              <a:off x="2741652" y="5183012"/>
              <a:ext cx="1296209" cy="494748"/>
            </a:xfrm>
            <a:prstGeom prst="rect">
              <a:avLst/>
            </a:prstGeom>
          </p:spPr>
        </p:pic>
        <p:pic>
          <p:nvPicPr>
            <p:cNvPr id="75" name="object 75"/>
            <p:cNvPicPr/>
            <p:nvPr/>
          </p:nvPicPr>
          <p:blipFill>
            <a:blip r:embed="rId10" cstate="print"/>
            <a:stretch>
              <a:fillRect/>
            </a:stretch>
          </p:blipFill>
          <p:spPr>
            <a:xfrm>
              <a:off x="2770632" y="5187696"/>
              <a:ext cx="1171194" cy="506717"/>
            </a:xfrm>
            <a:prstGeom prst="rect">
              <a:avLst/>
            </a:prstGeom>
          </p:spPr>
        </p:pic>
      </p:grpSp>
      <p:sp>
        <p:nvSpPr>
          <p:cNvPr id="76" name="object 76"/>
          <p:cNvSpPr txBox="1"/>
          <p:nvPr/>
        </p:nvSpPr>
        <p:spPr>
          <a:xfrm>
            <a:off x="2755392" y="5251703"/>
            <a:ext cx="1216660" cy="370614"/>
          </a:xfrm>
          <a:prstGeom prst="rect">
            <a:avLst/>
          </a:prstGeom>
          <a:solidFill>
            <a:srgbClr val="FFFFFF"/>
          </a:solidFill>
        </p:spPr>
        <p:txBody>
          <a:bodyPr vert="horz" wrap="square" lIns="0" tIns="46990" rIns="0" bIns="0" rtlCol="0">
            <a:spAutoFit/>
          </a:bodyPr>
          <a:lstStyle/>
          <a:p>
            <a:pPr marL="263525" indent="-171450">
              <a:lnSpc>
                <a:spcPct val="100000"/>
              </a:lnSpc>
              <a:spcBef>
                <a:spcPts val="370"/>
              </a:spcBef>
              <a:buClr>
                <a:srgbClr val="00AFEF"/>
              </a:buClr>
              <a:buFont typeface="Wingdings"/>
              <a:buChar char=""/>
              <a:tabLst>
                <a:tab pos="264160" algn="l"/>
              </a:tabLst>
            </a:pPr>
            <a:r>
              <a:rPr sz="700" spc="-5" dirty="0">
                <a:latin typeface="Verdana"/>
                <a:cs typeface="Verdana"/>
              </a:rPr>
              <a:t>LinkedIn</a:t>
            </a:r>
            <a:endParaRPr sz="700" dirty="0">
              <a:latin typeface="Verdana"/>
              <a:cs typeface="Verdana"/>
            </a:endParaRPr>
          </a:p>
          <a:p>
            <a:pPr marL="263525" indent="-171450">
              <a:lnSpc>
                <a:spcPct val="100000"/>
              </a:lnSpc>
              <a:buClr>
                <a:srgbClr val="00AFEF"/>
              </a:buClr>
              <a:buFont typeface="Wingdings"/>
              <a:buChar char=""/>
              <a:tabLst>
                <a:tab pos="264160" algn="l"/>
              </a:tabLst>
            </a:pPr>
            <a:r>
              <a:rPr lang="en-IN" sz="700" spc="-10" dirty="0">
                <a:latin typeface="Verdana"/>
                <a:cs typeface="Verdana"/>
              </a:rPr>
              <a:t>ChemAnalyst</a:t>
            </a:r>
            <a:endParaRPr sz="700" dirty="0">
              <a:latin typeface="Verdana"/>
              <a:cs typeface="Verdana"/>
            </a:endParaRPr>
          </a:p>
          <a:p>
            <a:pPr marL="263525">
              <a:lnSpc>
                <a:spcPct val="100000"/>
              </a:lnSpc>
            </a:pPr>
            <a:r>
              <a:rPr sz="700" spc="-10" dirty="0">
                <a:latin typeface="Verdana"/>
                <a:cs typeface="Verdana"/>
              </a:rPr>
              <a:t>Internal</a:t>
            </a:r>
            <a:r>
              <a:rPr sz="700" dirty="0">
                <a:latin typeface="Verdana"/>
                <a:cs typeface="Verdana"/>
              </a:rPr>
              <a:t> </a:t>
            </a:r>
            <a:r>
              <a:rPr sz="700" spc="-15" dirty="0">
                <a:latin typeface="Verdana"/>
                <a:cs typeface="Verdana"/>
              </a:rPr>
              <a:t>Database</a:t>
            </a:r>
            <a:endParaRPr sz="700" dirty="0">
              <a:latin typeface="Verdana"/>
              <a:cs typeface="Verdana"/>
            </a:endParaRPr>
          </a:p>
        </p:txBody>
      </p:sp>
      <p:grpSp>
        <p:nvGrpSpPr>
          <p:cNvPr id="77" name="object 77"/>
          <p:cNvGrpSpPr/>
          <p:nvPr/>
        </p:nvGrpSpPr>
        <p:grpSpPr>
          <a:xfrm>
            <a:off x="5527526" y="5189194"/>
            <a:ext cx="1397000" cy="405130"/>
            <a:chOff x="5527526" y="5189194"/>
            <a:chExt cx="1397000" cy="405130"/>
          </a:xfrm>
        </p:grpSpPr>
        <p:pic>
          <p:nvPicPr>
            <p:cNvPr id="78" name="object 78"/>
            <p:cNvPicPr/>
            <p:nvPr/>
          </p:nvPicPr>
          <p:blipFill>
            <a:blip r:embed="rId11" cstate="print"/>
            <a:stretch>
              <a:fillRect/>
            </a:stretch>
          </p:blipFill>
          <p:spPr>
            <a:xfrm>
              <a:off x="5527526" y="5189194"/>
              <a:ext cx="1396789" cy="387896"/>
            </a:xfrm>
            <a:prstGeom prst="rect">
              <a:avLst/>
            </a:prstGeom>
          </p:spPr>
        </p:pic>
        <p:pic>
          <p:nvPicPr>
            <p:cNvPr id="79" name="object 79"/>
            <p:cNvPicPr/>
            <p:nvPr/>
          </p:nvPicPr>
          <p:blipFill>
            <a:blip r:embed="rId12" cstate="print"/>
            <a:stretch>
              <a:fillRect/>
            </a:stretch>
          </p:blipFill>
          <p:spPr>
            <a:xfrm>
              <a:off x="5556504" y="5193792"/>
              <a:ext cx="741426" cy="400050"/>
            </a:xfrm>
            <a:prstGeom prst="rect">
              <a:avLst/>
            </a:prstGeom>
          </p:spPr>
        </p:pic>
      </p:grpSp>
      <p:sp>
        <p:nvSpPr>
          <p:cNvPr id="80" name="object 80"/>
          <p:cNvSpPr txBox="1"/>
          <p:nvPr/>
        </p:nvSpPr>
        <p:spPr>
          <a:xfrm>
            <a:off x="5541264" y="5257800"/>
            <a:ext cx="1316990" cy="307975"/>
          </a:xfrm>
          <a:prstGeom prst="rect">
            <a:avLst/>
          </a:prstGeom>
          <a:solidFill>
            <a:srgbClr val="FFFFFF"/>
          </a:solidFill>
        </p:spPr>
        <p:txBody>
          <a:bodyPr vert="horz" wrap="square" lIns="0" tIns="46355" rIns="0" bIns="0" rtlCol="0">
            <a:spAutoFit/>
          </a:bodyPr>
          <a:lstStyle/>
          <a:p>
            <a:pPr marL="264160" indent="-171450">
              <a:lnSpc>
                <a:spcPct val="100000"/>
              </a:lnSpc>
              <a:spcBef>
                <a:spcPts val="365"/>
              </a:spcBef>
              <a:buClr>
                <a:srgbClr val="00AFEF"/>
              </a:buClr>
              <a:buFont typeface="Wingdings"/>
              <a:buChar char=""/>
              <a:tabLst>
                <a:tab pos="264795" algn="l"/>
              </a:tabLst>
            </a:pPr>
            <a:r>
              <a:rPr sz="700" spc="-5" dirty="0">
                <a:latin typeface="Verdana"/>
                <a:cs typeface="Verdana"/>
              </a:rPr>
              <a:t>Factiva</a:t>
            </a:r>
            <a:endParaRPr sz="700" dirty="0">
              <a:latin typeface="Verdana"/>
              <a:cs typeface="Verdana"/>
            </a:endParaRPr>
          </a:p>
          <a:p>
            <a:pPr marL="264160" indent="-171450">
              <a:lnSpc>
                <a:spcPct val="100000"/>
              </a:lnSpc>
              <a:buClr>
                <a:srgbClr val="00AFEF"/>
              </a:buClr>
              <a:buFont typeface="Wingdings"/>
              <a:buChar char=""/>
              <a:tabLst>
                <a:tab pos="264795" algn="l"/>
              </a:tabLst>
            </a:pPr>
            <a:r>
              <a:rPr sz="700" spc="-5" dirty="0">
                <a:latin typeface="Verdana"/>
                <a:cs typeface="Verdana"/>
              </a:rPr>
              <a:t>Hoovers</a:t>
            </a:r>
            <a:endParaRPr sz="700" dirty="0">
              <a:latin typeface="Verdana"/>
              <a:cs typeface="Verdana"/>
            </a:endParaRPr>
          </a:p>
        </p:txBody>
      </p:sp>
      <p:grpSp>
        <p:nvGrpSpPr>
          <p:cNvPr id="81" name="object 81"/>
          <p:cNvGrpSpPr/>
          <p:nvPr/>
        </p:nvGrpSpPr>
        <p:grpSpPr>
          <a:xfrm>
            <a:off x="5527526" y="4814296"/>
            <a:ext cx="1397000" cy="322580"/>
            <a:chOff x="5527526" y="4814296"/>
            <a:chExt cx="1397000" cy="322580"/>
          </a:xfrm>
        </p:grpSpPr>
        <p:pic>
          <p:nvPicPr>
            <p:cNvPr id="82" name="object 82"/>
            <p:cNvPicPr/>
            <p:nvPr/>
          </p:nvPicPr>
          <p:blipFill>
            <a:blip r:embed="rId13" cstate="print"/>
            <a:stretch>
              <a:fillRect/>
            </a:stretch>
          </p:blipFill>
          <p:spPr>
            <a:xfrm>
              <a:off x="5527526" y="4814296"/>
              <a:ext cx="1396789" cy="296470"/>
            </a:xfrm>
            <a:prstGeom prst="rect">
              <a:avLst/>
            </a:prstGeom>
          </p:spPr>
        </p:pic>
        <p:pic>
          <p:nvPicPr>
            <p:cNvPr id="83" name="object 83"/>
            <p:cNvPicPr/>
            <p:nvPr/>
          </p:nvPicPr>
          <p:blipFill>
            <a:blip r:embed="rId14" cstate="print"/>
            <a:stretch>
              <a:fillRect/>
            </a:stretch>
          </p:blipFill>
          <p:spPr>
            <a:xfrm>
              <a:off x="5745480" y="4815827"/>
              <a:ext cx="960881" cy="320814"/>
            </a:xfrm>
            <a:prstGeom prst="rect">
              <a:avLst/>
            </a:prstGeom>
          </p:spPr>
        </p:pic>
      </p:grpSp>
      <p:sp>
        <p:nvSpPr>
          <p:cNvPr id="84" name="object 84"/>
          <p:cNvSpPr txBox="1"/>
          <p:nvPr/>
        </p:nvSpPr>
        <p:spPr>
          <a:xfrm>
            <a:off x="5541264" y="4882896"/>
            <a:ext cx="1316990" cy="216535"/>
          </a:xfrm>
          <a:prstGeom prst="rect">
            <a:avLst/>
          </a:prstGeom>
          <a:solidFill>
            <a:srgbClr val="A9D18E"/>
          </a:solidFill>
        </p:spPr>
        <p:txBody>
          <a:bodyPr vert="horz" wrap="square" lIns="0" tIns="47625" rIns="0" bIns="0" rtlCol="0">
            <a:spAutoFit/>
          </a:bodyPr>
          <a:lstStyle/>
          <a:p>
            <a:pPr marL="295275">
              <a:lnSpc>
                <a:spcPct val="100000"/>
              </a:lnSpc>
              <a:spcBef>
                <a:spcPts val="375"/>
              </a:spcBef>
            </a:pPr>
            <a:r>
              <a:rPr sz="800" b="1" spc="-10" dirty="0">
                <a:latin typeface="Verdana"/>
                <a:cs typeface="Verdana"/>
              </a:rPr>
              <a:t>Paid Sources</a:t>
            </a:r>
            <a:endParaRPr sz="800" dirty="0">
              <a:latin typeface="Verdana"/>
              <a:cs typeface="Verdana"/>
            </a:endParaRPr>
          </a:p>
        </p:txBody>
      </p:sp>
      <p:grpSp>
        <p:nvGrpSpPr>
          <p:cNvPr id="85" name="object 85"/>
          <p:cNvGrpSpPr/>
          <p:nvPr/>
        </p:nvGrpSpPr>
        <p:grpSpPr>
          <a:xfrm>
            <a:off x="4082774" y="5183097"/>
            <a:ext cx="1424305" cy="1155065"/>
            <a:chOff x="4082774" y="5183097"/>
            <a:chExt cx="1424305" cy="1155065"/>
          </a:xfrm>
        </p:grpSpPr>
        <p:pic>
          <p:nvPicPr>
            <p:cNvPr id="86" name="object 86"/>
            <p:cNvPicPr/>
            <p:nvPr/>
          </p:nvPicPr>
          <p:blipFill>
            <a:blip r:embed="rId15" cstate="print"/>
            <a:stretch>
              <a:fillRect/>
            </a:stretch>
          </p:blipFill>
          <p:spPr>
            <a:xfrm>
              <a:off x="4082774" y="5183097"/>
              <a:ext cx="1424221" cy="1140767"/>
            </a:xfrm>
            <a:prstGeom prst="rect">
              <a:avLst/>
            </a:prstGeom>
          </p:spPr>
        </p:pic>
        <p:pic>
          <p:nvPicPr>
            <p:cNvPr id="87" name="object 87"/>
            <p:cNvPicPr/>
            <p:nvPr/>
          </p:nvPicPr>
          <p:blipFill>
            <a:blip r:embed="rId16" cstate="print"/>
            <a:stretch>
              <a:fillRect/>
            </a:stretch>
          </p:blipFill>
          <p:spPr>
            <a:xfrm>
              <a:off x="4111752" y="5190743"/>
              <a:ext cx="1229105" cy="1146810"/>
            </a:xfrm>
            <a:prstGeom prst="rect">
              <a:avLst/>
            </a:prstGeom>
          </p:spPr>
        </p:pic>
        <p:sp>
          <p:nvSpPr>
            <p:cNvPr id="88" name="object 88"/>
            <p:cNvSpPr/>
            <p:nvPr/>
          </p:nvSpPr>
          <p:spPr>
            <a:xfrm>
              <a:off x="4096512" y="5251703"/>
              <a:ext cx="1344295" cy="1061085"/>
            </a:xfrm>
            <a:custGeom>
              <a:avLst/>
              <a:gdLst/>
              <a:ahLst/>
              <a:cxnLst/>
              <a:rect l="l" t="t" r="r" b="b"/>
              <a:pathLst>
                <a:path w="1344295" h="1061085">
                  <a:moveTo>
                    <a:pt x="1344167" y="0"/>
                  </a:moveTo>
                  <a:lnTo>
                    <a:pt x="0" y="0"/>
                  </a:lnTo>
                  <a:lnTo>
                    <a:pt x="0" y="1060704"/>
                  </a:lnTo>
                  <a:lnTo>
                    <a:pt x="1344167" y="1060704"/>
                  </a:lnTo>
                  <a:lnTo>
                    <a:pt x="1344167" y="0"/>
                  </a:lnTo>
                  <a:close/>
                </a:path>
              </a:pathLst>
            </a:custGeom>
            <a:solidFill>
              <a:srgbClr val="FFFFFF"/>
            </a:solidFill>
          </p:spPr>
          <p:txBody>
            <a:bodyPr wrap="square" lIns="0" tIns="0" rIns="0" bIns="0" rtlCol="0"/>
            <a:lstStyle/>
            <a:p>
              <a:endParaRPr dirty="0"/>
            </a:p>
          </p:txBody>
        </p:sp>
      </p:grpSp>
      <p:sp>
        <p:nvSpPr>
          <p:cNvPr id="89" name="object 89"/>
          <p:cNvSpPr txBox="1"/>
          <p:nvPr/>
        </p:nvSpPr>
        <p:spPr>
          <a:xfrm>
            <a:off x="4096511" y="5251703"/>
            <a:ext cx="1344295" cy="1061085"/>
          </a:xfrm>
          <a:prstGeom prst="rect">
            <a:avLst/>
          </a:prstGeom>
        </p:spPr>
        <p:txBody>
          <a:bodyPr vert="horz" wrap="square" lIns="0" tIns="47625" rIns="0" bIns="0" rtlCol="0">
            <a:spAutoFit/>
          </a:bodyPr>
          <a:lstStyle/>
          <a:p>
            <a:pPr marL="262255" indent="-170815">
              <a:lnSpc>
                <a:spcPct val="100000"/>
              </a:lnSpc>
              <a:spcBef>
                <a:spcPts val="375"/>
              </a:spcBef>
              <a:buClr>
                <a:srgbClr val="00AFEF"/>
              </a:buClr>
              <a:buFont typeface="Wingdings"/>
              <a:buChar char=""/>
              <a:tabLst>
                <a:tab pos="262890" algn="l"/>
              </a:tabLst>
            </a:pPr>
            <a:r>
              <a:rPr sz="700" spc="-10" dirty="0">
                <a:latin typeface="Verdana"/>
                <a:cs typeface="Verdana"/>
              </a:rPr>
              <a:t>Company</a:t>
            </a:r>
            <a:r>
              <a:rPr sz="700" spc="-5" dirty="0">
                <a:latin typeface="Verdana"/>
                <a:cs typeface="Verdana"/>
              </a:rPr>
              <a:t> Websites</a:t>
            </a:r>
            <a:endParaRPr sz="700" dirty="0">
              <a:latin typeface="Verdana"/>
              <a:cs typeface="Verdana"/>
            </a:endParaRPr>
          </a:p>
          <a:p>
            <a:pPr marL="262255" marR="320675" indent="-170815">
              <a:lnSpc>
                <a:spcPct val="100000"/>
              </a:lnSpc>
              <a:spcBef>
                <a:spcPts val="5"/>
              </a:spcBef>
              <a:buClr>
                <a:srgbClr val="00AFEF"/>
              </a:buClr>
              <a:buFont typeface="Wingdings"/>
              <a:buChar char=""/>
              <a:tabLst>
                <a:tab pos="262890" algn="l"/>
              </a:tabLst>
            </a:pPr>
            <a:r>
              <a:rPr sz="700" spc="-10" dirty="0">
                <a:latin typeface="Verdana"/>
                <a:cs typeface="Verdana"/>
              </a:rPr>
              <a:t>Company Annual </a:t>
            </a:r>
            <a:r>
              <a:rPr sz="700" spc="-240" dirty="0">
                <a:latin typeface="Verdana"/>
                <a:cs typeface="Verdana"/>
              </a:rPr>
              <a:t> </a:t>
            </a:r>
            <a:r>
              <a:rPr sz="700" spc="-10" dirty="0">
                <a:latin typeface="Verdana"/>
                <a:cs typeface="Verdana"/>
              </a:rPr>
              <a:t>Reports</a:t>
            </a:r>
            <a:endParaRPr sz="700" dirty="0">
              <a:latin typeface="Verdana"/>
              <a:cs typeface="Verdana"/>
            </a:endParaRPr>
          </a:p>
          <a:p>
            <a:pPr marL="262255" indent="-170815">
              <a:lnSpc>
                <a:spcPct val="100000"/>
              </a:lnSpc>
              <a:buClr>
                <a:srgbClr val="00AFEF"/>
              </a:buClr>
              <a:buFont typeface="Wingdings"/>
              <a:buChar char=""/>
              <a:tabLst>
                <a:tab pos="262890" algn="l"/>
              </a:tabLst>
            </a:pPr>
            <a:r>
              <a:rPr sz="700" spc="-5" dirty="0">
                <a:latin typeface="Verdana"/>
                <a:cs typeface="Verdana"/>
              </a:rPr>
              <a:t>White</a:t>
            </a:r>
            <a:r>
              <a:rPr sz="700" spc="-30" dirty="0">
                <a:latin typeface="Verdana"/>
                <a:cs typeface="Verdana"/>
              </a:rPr>
              <a:t> </a:t>
            </a:r>
            <a:r>
              <a:rPr sz="700" spc="-15" dirty="0">
                <a:latin typeface="Verdana"/>
                <a:cs typeface="Verdana"/>
              </a:rPr>
              <a:t>Paper</a:t>
            </a:r>
            <a:r>
              <a:rPr sz="700" spc="35" dirty="0">
                <a:latin typeface="Verdana"/>
                <a:cs typeface="Verdana"/>
              </a:rPr>
              <a:t> </a:t>
            </a:r>
            <a:r>
              <a:rPr sz="700" spc="-10" dirty="0">
                <a:latin typeface="Verdana"/>
                <a:cs typeface="Verdana"/>
              </a:rPr>
              <a:t>Study</a:t>
            </a:r>
            <a:endParaRPr sz="700" dirty="0">
              <a:latin typeface="Verdana"/>
              <a:cs typeface="Verdana"/>
            </a:endParaRPr>
          </a:p>
          <a:p>
            <a:pPr marL="262255" indent="-170815">
              <a:lnSpc>
                <a:spcPct val="100000"/>
              </a:lnSpc>
              <a:buClr>
                <a:srgbClr val="00AFEF"/>
              </a:buClr>
              <a:buFont typeface="Wingdings"/>
              <a:buChar char=""/>
              <a:tabLst>
                <a:tab pos="262890" algn="l"/>
              </a:tabLst>
            </a:pPr>
            <a:r>
              <a:rPr sz="700" spc="-5" dirty="0">
                <a:latin typeface="Verdana"/>
                <a:cs typeface="Verdana"/>
              </a:rPr>
              <a:t>Financial</a:t>
            </a:r>
            <a:r>
              <a:rPr sz="700" spc="-45" dirty="0">
                <a:latin typeface="Verdana"/>
                <a:cs typeface="Verdana"/>
              </a:rPr>
              <a:t> </a:t>
            </a:r>
            <a:r>
              <a:rPr sz="700" spc="-10" dirty="0">
                <a:latin typeface="Verdana"/>
                <a:cs typeface="Verdana"/>
              </a:rPr>
              <a:t>Reports</a:t>
            </a:r>
            <a:endParaRPr sz="700" dirty="0">
              <a:latin typeface="Verdana"/>
              <a:cs typeface="Verdana"/>
            </a:endParaRPr>
          </a:p>
          <a:p>
            <a:pPr marL="262255" indent="-170815">
              <a:lnSpc>
                <a:spcPct val="100000"/>
              </a:lnSpc>
              <a:buClr>
                <a:srgbClr val="00AFEF"/>
              </a:buClr>
              <a:buFont typeface="Wingdings"/>
              <a:buChar char=""/>
              <a:tabLst>
                <a:tab pos="262890" algn="l"/>
              </a:tabLst>
            </a:pPr>
            <a:r>
              <a:rPr sz="700" spc="-10" dirty="0">
                <a:latin typeface="Verdana"/>
                <a:cs typeface="Verdana"/>
              </a:rPr>
              <a:t>Investor</a:t>
            </a:r>
            <a:endParaRPr sz="700" dirty="0">
              <a:latin typeface="Verdana"/>
              <a:cs typeface="Verdana"/>
            </a:endParaRPr>
          </a:p>
          <a:p>
            <a:pPr marL="262255">
              <a:lnSpc>
                <a:spcPct val="100000"/>
              </a:lnSpc>
            </a:pPr>
            <a:r>
              <a:rPr sz="700" spc="-10" dirty="0">
                <a:latin typeface="Verdana"/>
                <a:cs typeface="Verdana"/>
              </a:rPr>
              <a:t>Presentations</a:t>
            </a:r>
            <a:endParaRPr sz="700" dirty="0">
              <a:latin typeface="Verdana"/>
              <a:cs typeface="Verdana"/>
            </a:endParaRPr>
          </a:p>
          <a:p>
            <a:pPr marL="262255" indent="-170815">
              <a:lnSpc>
                <a:spcPct val="100000"/>
              </a:lnSpc>
              <a:buClr>
                <a:srgbClr val="00AFEF"/>
              </a:buClr>
              <a:buFont typeface="Wingdings"/>
              <a:buChar char=""/>
              <a:tabLst>
                <a:tab pos="262890" algn="l"/>
              </a:tabLst>
            </a:pPr>
            <a:r>
              <a:rPr sz="700" spc="-10" dirty="0">
                <a:latin typeface="Verdana"/>
                <a:cs typeface="Verdana"/>
              </a:rPr>
              <a:t>Regulatory</a:t>
            </a:r>
            <a:r>
              <a:rPr sz="700" spc="5" dirty="0">
                <a:latin typeface="Verdana"/>
                <a:cs typeface="Verdana"/>
              </a:rPr>
              <a:t> </a:t>
            </a:r>
            <a:r>
              <a:rPr sz="700" spc="-5" dirty="0">
                <a:latin typeface="Verdana"/>
                <a:cs typeface="Verdana"/>
              </a:rPr>
              <a:t>Body</a:t>
            </a:r>
            <a:endParaRPr sz="700" dirty="0">
              <a:latin typeface="Verdana"/>
              <a:cs typeface="Verdana"/>
            </a:endParaRPr>
          </a:p>
          <a:p>
            <a:pPr marL="262255" indent="-170815">
              <a:lnSpc>
                <a:spcPct val="100000"/>
              </a:lnSpc>
              <a:buClr>
                <a:srgbClr val="00AFEF"/>
              </a:buClr>
              <a:buFont typeface="Wingdings"/>
              <a:buChar char=""/>
              <a:tabLst>
                <a:tab pos="262890" algn="l"/>
              </a:tabLst>
            </a:pPr>
            <a:r>
              <a:rPr sz="700" spc="-5" dirty="0">
                <a:latin typeface="Verdana"/>
                <a:cs typeface="Verdana"/>
              </a:rPr>
              <a:t>A</a:t>
            </a:r>
            <a:r>
              <a:rPr sz="700" spc="-10" dirty="0">
                <a:latin typeface="Verdana"/>
                <a:cs typeface="Verdana"/>
              </a:rPr>
              <a:t>ss</a:t>
            </a:r>
            <a:r>
              <a:rPr sz="700" dirty="0">
                <a:latin typeface="Verdana"/>
                <a:cs typeface="Verdana"/>
              </a:rPr>
              <a:t>o</a:t>
            </a:r>
            <a:r>
              <a:rPr sz="700" spc="-10" dirty="0">
                <a:latin typeface="Verdana"/>
                <a:cs typeface="Verdana"/>
              </a:rPr>
              <a:t>c</a:t>
            </a:r>
            <a:r>
              <a:rPr sz="700" spc="15" dirty="0">
                <a:latin typeface="Verdana"/>
                <a:cs typeface="Verdana"/>
              </a:rPr>
              <a:t>i</a:t>
            </a:r>
            <a:r>
              <a:rPr sz="700" spc="-20" dirty="0">
                <a:latin typeface="Verdana"/>
                <a:cs typeface="Verdana"/>
              </a:rPr>
              <a:t>at</a:t>
            </a:r>
            <a:r>
              <a:rPr sz="700" spc="15" dirty="0">
                <a:latin typeface="Verdana"/>
                <a:cs typeface="Verdana"/>
              </a:rPr>
              <a:t>i</a:t>
            </a:r>
            <a:r>
              <a:rPr sz="700" dirty="0">
                <a:latin typeface="Verdana"/>
                <a:cs typeface="Verdana"/>
              </a:rPr>
              <a:t>o</a:t>
            </a:r>
            <a:r>
              <a:rPr sz="700" spc="-15" dirty="0">
                <a:latin typeface="Verdana"/>
                <a:cs typeface="Verdana"/>
              </a:rPr>
              <a:t>n</a:t>
            </a:r>
            <a:r>
              <a:rPr sz="700" spc="-10" dirty="0">
                <a:latin typeface="Verdana"/>
                <a:cs typeface="Verdana"/>
              </a:rPr>
              <a:t>s</a:t>
            </a:r>
            <a:r>
              <a:rPr sz="700" spc="-5" dirty="0">
                <a:latin typeface="Verdana"/>
                <a:cs typeface="Verdana"/>
              </a:rPr>
              <a:t>,</a:t>
            </a:r>
            <a:r>
              <a:rPr sz="700" spc="-45" dirty="0">
                <a:latin typeface="Verdana"/>
                <a:cs typeface="Verdana"/>
              </a:rPr>
              <a:t> </a:t>
            </a:r>
            <a:r>
              <a:rPr sz="700" spc="-15" dirty="0">
                <a:latin typeface="Verdana"/>
                <a:cs typeface="Verdana"/>
              </a:rPr>
              <a:t>e</a:t>
            </a:r>
            <a:r>
              <a:rPr sz="700" spc="-20" dirty="0">
                <a:latin typeface="Verdana"/>
                <a:cs typeface="Verdana"/>
              </a:rPr>
              <a:t>t</a:t>
            </a:r>
            <a:r>
              <a:rPr sz="700" spc="-10" dirty="0">
                <a:latin typeface="Verdana"/>
                <a:cs typeface="Verdana"/>
              </a:rPr>
              <a:t>c</a:t>
            </a:r>
            <a:r>
              <a:rPr sz="700" spc="-5" dirty="0">
                <a:latin typeface="Verdana"/>
                <a:cs typeface="Verdana"/>
              </a:rPr>
              <a:t>.</a:t>
            </a:r>
            <a:endParaRPr sz="700" dirty="0">
              <a:latin typeface="Verdana"/>
              <a:cs typeface="Verdana"/>
            </a:endParaRPr>
          </a:p>
        </p:txBody>
      </p:sp>
      <p:grpSp>
        <p:nvGrpSpPr>
          <p:cNvPr id="90" name="object 90"/>
          <p:cNvGrpSpPr/>
          <p:nvPr/>
        </p:nvGrpSpPr>
        <p:grpSpPr>
          <a:xfrm>
            <a:off x="4075176" y="4800600"/>
            <a:ext cx="1445895" cy="458470"/>
            <a:chOff x="4075176" y="4800600"/>
            <a:chExt cx="1445895" cy="458470"/>
          </a:xfrm>
        </p:grpSpPr>
        <p:pic>
          <p:nvPicPr>
            <p:cNvPr id="91" name="object 91"/>
            <p:cNvPicPr/>
            <p:nvPr/>
          </p:nvPicPr>
          <p:blipFill>
            <a:blip r:embed="rId17" cstate="print"/>
            <a:stretch>
              <a:fillRect/>
            </a:stretch>
          </p:blipFill>
          <p:spPr>
            <a:xfrm>
              <a:off x="4075176" y="4800600"/>
              <a:ext cx="1445514" cy="445769"/>
            </a:xfrm>
            <a:prstGeom prst="rect">
              <a:avLst/>
            </a:prstGeom>
          </p:spPr>
        </p:pic>
        <p:pic>
          <p:nvPicPr>
            <p:cNvPr id="92" name="object 92"/>
            <p:cNvPicPr/>
            <p:nvPr/>
          </p:nvPicPr>
          <p:blipFill>
            <a:blip r:embed="rId18" cstate="print"/>
            <a:stretch>
              <a:fillRect/>
            </a:stretch>
          </p:blipFill>
          <p:spPr>
            <a:xfrm>
              <a:off x="4389120" y="4815852"/>
              <a:ext cx="863346" cy="442709"/>
            </a:xfrm>
            <a:prstGeom prst="rect">
              <a:avLst/>
            </a:prstGeom>
          </p:spPr>
        </p:pic>
        <p:sp>
          <p:nvSpPr>
            <p:cNvPr id="93" name="object 93"/>
            <p:cNvSpPr/>
            <p:nvPr/>
          </p:nvSpPr>
          <p:spPr>
            <a:xfrm>
              <a:off x="4102608" y="4882896"/>
              <a:ext cx="1338580" cy="338455"/>
            </a:xfrm>
            <a:custGeom>
              <a:avLst/>
              <a:gdLst/>
              <a:ahLst/>
              <a:cxnLst/>
              <a:rect l="l" t="t" r="r" b="b"/>
              <a:pathLst>
                <a:path w="1338579" h="338454">
                  <a:moveTo>
                    <a:pt x="1338072" y="0"/>
                  </a:moveTo>
                  <a:lnTo>
                    <a:pt x="0" y="0"/>
                  </a:lnTo>
                  <a:lnTo>
                    <a:pt x="0" y="338327"/>
                  </a:lnTo>
                  <a:lnTo>
                    <a:pt x="1338072" y="338327"/>
                  </a:lnTo>
                  <a:lnTo>
                    <a:pt x="1338072" y="0"/>
                  </a:lnTo>
                  <a:close/>
                </a:path>
              </a:pathLst>
            </a:custGeom>
            <a:solidFill>
              <a:srgbClr val="F4B083"/>
            </a:solidFill>
          </p:spPr>
          <p:txBody>
            <a:bodyPr wrap="square" lIns="0" tIns="0" rIns="0" bIns="0" rtlCol="0"/>
            <a:lstStyle/>
            <a:p>
              <a:endParaRPr dirty="0"/>
            </a:p>
          </p:txBody>
        </p:sp>
      </p:grpSp>
      <p:sp>
        <p:nvSpPr>
          <p:cNvPr id="94" name="object 94"/>
          <p:cNvSpPr txBox="1"/>
          <p:nvPr/>
        </p:nvSpPr>
        <p:spPr>
          <a:xfrm>
            <a:off x="4096511" y="4882896"/>
            <a:ext cx="1344295" cy="368935"/>
          </a:xfrm>
          <a:prstGeom prst="rect">
            <a:avLst/>
          </a:prstGeom>
        </p:spPr>
        <p:txBody>
          <a:bodyPr vert="horz" wrap="square" lIns="0" tIns="47625" rIns="0" bIns="0" rtlCol="0">
            <a:spAutoFit/>
          </a:bodyPr>
          <a:lstStyle/>
          <a:p>
            <a:pPr marL="415290" marR="365125" indent="-33655">
              <a:lnSpc>
                <a:spcPct val="100000"/>
              </a:lnSpc>
              <a:spcBef>
                <a:spcPts val="375"/>
              </a:spcBef>
            </a:pPr>
            <a:r>
              <a:rPr sz="800" b="1" spc="-25" dirty="0">
                <a:latin typeface="Verdana"/>
                <a:cs typeface="Verdana"/>
              </a:rPr>
              <a:t>S</a:t>
            </a:r>
            <a:r>
              <a:rPr sz="800" b="1" spc="-10" dirty="0">
                <a:latin typeface="Verdana"/>
                <a:cs typeface="Verdana"/>
              </a:rPr>
              <a:t>e</a:t>
            </a:r>
            <a:r>
              <a:rPr sz="800" b="1" spc="-15" dirty="0">
                <a:latin typeface="Verdana"/>
                <a:cs typeface="Verdana"/>
              </a:rPr>
              <a:t>c</a:t>
            </a:r>
            <a:r>
              <a:rPr sz="800" b="1" spc="-5" dirty="0">
                <a:latin typeface="Verdana"/>
                <a:cs typeface="Verdana"/>
              </a:rPr>
              <a:t>o</a:t>
            </a:r>
            <a:r>
              <a:rPr sz="800" b="1" dirty="0">
                <a:latin typeface="Verdana"/>
                <a:cs typeface="Verdana"/>
              </a:rPr>
              <a:t>n</a:t>
            </a:r>
            <a:r>
              <a:rPr sz="800" b="1" spc="-15" dirty="0">
                <a:latin typeface="Verdana"/>
                <a:cs typeface="Verdana"/>
              </a:rPr>
              <a:t>dar</a:t>
            </a:r>
            <a:r>
              <a:rPr sz="800" b="1" spc="-5" dirty="0">
                <a:latin typeface="Verdana"/>
                <a:cs typeface="Verdana"/>
              </a:rPr>
              <a:t>y  </a:t>
            </a:r>
            <a:r>
              <a:rPr sz="800" b="1" spc="-10" dirty="0">
                <a:latin typeface="Verdana"/>
                <a:cs typeface="Verdana"/>
              </a:rPr>
              <a:t>Research</a:t>
            </a:r>
            <a:endParaRPr sz="800" dirty="0">
              <a:latin typeface="Verdana"/>
              <a:cs typeface="Verdana"/>
            </a:endParaRPr>
          </a:p>
        </p:txBody>
      </p:sp>
      <p:grpSp>
        <p:nvGrpSpPr>
          <p:cNvPr id="95" name="object 95"/>
          <p:cNvGrpSpPr/>
          <p:nvPr/>
        </p:nvGrpSpPr>
        <p:grpSpPr>
          <a:xfrm>
            <a:off x="2744700" y="4814296"/>
            <a:ext cx="1296670" cy="322580"/>
            <a:chOff x="2744700" y="4814296"/>
            <a:chExt cx="1296670" cy="322580"/>
          </a:xfrm>
        </p:grpSpPr>
        <p:pic>
          <p:nvPicPr>
            <p:cNvPr id="96" name="object 96"/>
            <p:cNvPicPr/>
            <p:nvPr/>
          </p:nvPicPr>
          <p:blipFill>
            <a:blip r:embed="rId19" cstate="print"/>
            <a:stretch>
              <a:fillRect/>
            </a:stretch>
          </p:blipFill>
          <p:spPr>
            <a:xfrm>
              <a:off x="2744700" y="4814296"/>
              <a:ext cx="1296209" cy="296470"/>
            </a:xfrm>
            <a:prstGeom prst="rect">
              <a:avLst/>
            </a:prstGeom>
          </p:spPr>
        </p:pic>
        <p:pic>
          <p:nvPicPr>
            <p:cNvPr id="97" name="object 97"/>
            <p:cNvPicPr/>
            <p:nvPr/>
          </p:nvPicPr>
          <p:blipFill>
            <a:blip r:embed="rId20" cstate="print"/>
            <a:stretch>
              <a:fillRect/>
            </a:stretch>
          </p:blipFill>
          <p:spPr>
            <a:xfrm>
              <a:off x="2773679" y="4815827"/>
              <a:ext cx="1238249" cy="320814"/>
            </a:xfrm>
            <a:prstGeom prst="rect">
              <a:avLst/>
            </a:prstGeom>
          </p:spPr>
        </p:pic>
      </p:grpSp>
      <p:sp>
        <p:nvSpPr>
          <p:cNvPr id="98" name="object 98"/>
          <p:cNvSpPr txBox="1"/>
          <p:nvPr/>
        </p:nvSpPr>
        <p:spPr>
          <a:xfrm>
            <a:off x="2758439" y="4882896"/>
            <a:ext cx="1216660" cy="216535"/>
          </a:xfrm>
          <a:prstGeom prst="rect">
            <a:avLst/>
          </a:prstGeom>
          <a:solidFill>
            <a:srgbClr val="FFD966"/>
          </a:solidFill>
        </p:spPr>
        <p:txBody>
          <a:bodyPr vert="horz" wrap="square" lIns="0" tIns="47625" rIns="0" bIns="0" rtlCol="0">
            <a:spAutoFit/>
          </a:bodyPr>
          <a:lstStyle/>
          <a:p>
            <a:pPr marL="105410">
              <a:lnSpc>
                <a:spcPct val="100000"/>
              </a:lnSpc>
              <a:spcBef>
                <a:spcPts val="375"/>
              </a:spcBef>
            </a:pPr>
            <a:r>
              <a:rPr sz="800" b="1" spc="-15" dirty="0">
                <a:latin typeface="Verdana"/>
                <a:cs typeface="Verdana"/>
              </a:rPr>
              <a:t>Primary</a:t>
            </a:r>
            <a:r>
              <a:rPr sz="800" b="1" spc="40" dirty="0">
                <a:latin typeface="Verdana"/>
                <a:cs typeface="Verdana"/>
              </a:rPr>
              <a:t> </a:t>
            </a:r>
            <a:r>
              <a:rPr sz="800" b="1" spc="-10" dirty="0">
                <a:latin typeface="Verdana"/>
                <a:cs typeface="Verdana"/>
              </a:rPr>
              <a:t>Research</a:t>
            </a:r>
            <a:endParaRPr sz="800" dirty="0">
              <a:latin typeface="Verdana"/>
              <a:cs typeface="Verdana"/>
            </a:endParaRPr>
          </a:p>
        </p:txBody>
      </p:sp>
      <p:sp>
        <p:nvSpPr>
          <p:cNvPr id="100" name="object 100"/>
          <p:cNvSpPr txBox="1"/>
          <p:nvPr/>
        </p:nvSpPr>
        <p:spPr>
          <a:xfrm flipH="1">
            <a:off x="8851010" y="6681899"/>
            <a:ext cx="506858" cy="143052"/>
          </a:xfrm>
          <a:prstGeom prst="rect">
            <a:avLst/>
          </a:prstGeom>
        </p:spPr>
        <p:txBody>
          <a:bodyPr vert="horz" wrap="square" lIns="0" tIns="0" rIns="0" bIns="0" rtlCol="0">
            <a:spAutoFit/>
          </a:bodyPr>
          <a:lstStyle/>
          <a:p>
            <a:pPr>
              <a:lnSpc>
                <a:spcPts val="1050"/>
              </a:lnSpc>
            </a:pPr>
            <a:r>
              <a:rPr lang="en-US" sz="1100" b="1" spc="-10" dirty="0">
                <a:solidFill>
                  <a:schemeClr val="bg1"/>
                </a:solidFill>
                <a:latin typeface="Calibri"/>
                <a:cs typeface="Calibri"/>
              </a:rPr>
              <a:t>7</a:t>
            </a:r>
            <a:endParaRPr sz="1100" dirty="0">
              <a:solidFill>
                <a:schemeClr val="bg1"/>
              </a:solidFill>
              <a:latin typeface="Calibri"/>
              <a:cs typeface="Calibri"/>
            </a:endParaRPr>
          </a:p>
        </p:txBody>
      </p:sp>
      <p:sp>
        <p:nvSpPr>
          <p:cNvPr id="101" name="object 101"/>
          <p:cNvSpPr txBox="1">
            <a:spLocks noGrp="1"/>
          </p:cNvSpPr>
          <p:nvPr>
            <p:ph type="ftr" sz="quarter" idx="5"/>
          </p:nvPr>
        </p:nvSpPr>
        <p:spPr>
          <a:xfrm>
            <a:off x="168402" y="6719794"/>
            <a:ext cx="628650" cy="105157"/>
          </a:xfrm>
          <a:prstGeom prst="rect">
            <a:avLst/>
          </a:prstGeom>
        </p:spPr>
        <p:txBody>
          <a:bodyPr vert="horz" wrap="square" lIns="0" tIns="12700" rIns="0" bIns="0" rtlCol="0">
            <a:spAutoFit/>
          </a:bodyPr>
          <a:lstStyle/>
          <a:p>
            <a:pPr algn="ctr">
              <a:lnSpc>
                <a:spcPct val="100000"/>
              </a:lnSpc>
              <a:spcBef>
                <a:spcPts val="100"/>
              </a:spcBef>
            </a:pPr>
            <a:r>
              <a:rPr dirty="0"/>
              <a:t>©</a:t>
            </a:r>
            <a:r>
              <a:rPr spc="-50" dirty="0"/>
              <a:t> </a:t>
            </a:r>
            <a:r>
              <a:rPr lang="en-IN" spc="-5" dirty="0"/>
              <a:t>ChemAnalyst</a:t>
            </a:r>
            <a:endParaRPr spc="-5" dirty="0"/>
          </a:p>
        </p:txBody>
      </p:sp>
      <p:sp>
        <p:nvSpPr>
          <p:cNvPr id="99" name="object 99"/>
          <p:cNvSpPr txBox="1">
            <a:spLocks noGrp="1"/>
          </p:cNvSpPr>
          <p:nvPr>
            <p:ph type="title"/>
          </p:nvPr>
        </p:nvSpPr>
        <p:spPr>
          <a:xfrm>
            <a:off x="455472" y="200660"/>
            <a:ext cx="2502738" cy="291105"/>
          </a:xfrm>
          <a:prstGeom prst="rect">
            <a:avLst/>
          </a:prstGeom>
        </p:spPr>
        <p:txBody>
          <a:bodyPr vert="horz" wrap="square" lIns="0" tIns="13970" rIns="0" bIns="0" rtlCol="0">
            <a:spAutoFit/>
          </a:bodyPr>
          <a:lstStyle/>
          <a:p>
            <a:pPr marL="12700">
              <a:lnSpc>
                <a:spcPct val="100000"/>
              </a:lnSpc>
              <a:spcBef>
                <a:spcPts val="110"/>
              </a:spcBef>
            </a:pPr>
            <a:r>
              <a:rPr sz="1800" kern="1200" dirty="0">
                <a:solidFill>
                  <a:schemeClr val="tx1"/>
                </a:solidFill>
                <a:latin typeface="+mn-lt"/>
                <a:ea typeface="+mn-ea"/>
                <a:cs typeface="+mn-cs"/>
              </a:rPr>
              <a:t>Research Methodology</a:t>
            </a:r>
          </a:p>
        </p:txBody>
      </p:sp>
      <p:pic>
        <p:nvPicPr>
          <p:cNvPr id="103" name="Picture 102" descr="Text&#10;&#10;Description automatically generated">
            <a:extLst>
              <a:ext uri="{FF2B5EF4-FFF2-40B4-BE49-F238E27FC236}">
                <a16:creationId xmlns:a16="http://schemas.microsoft.com/office/drawing/2014/main" id="{C775D6D3-158E-4B1F-8EB0-5A8E049B3A4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876605" y="85335"/>
            <a:ext cx="2028825" cy="5238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241544" y="103830"/>
            <a:ext cx="5930656" cy="246221"/>
          </a:xfrm>
        </p:spPr>
        <p:txBody>
          <a:bodyPr wrap="square" lIns="0" tIns="0" rIns="0" bIns="0">
            <a:spAutoFit/>
          </a:bodyPr>
          <a:lstStyle/>
          <a:p>
            <a:pPr algn="l" rtl="0"/>
            <a:r>
              <a:rPr lang="en-US" sz="1600" b="1" dirty="0">
                <a:solidFill>
                  <a:prstClr val="black"/>
                </a:solidFill>
                <a:latin typeface="Arial" panose="020B0604020202020204" pitchFamily="34" charset="0"/>
                <a:cs typeface="Arial" panose="020B0604020202020204" pitchFamily="34" charset="0"/>
              </a:rPr>
              <a:t>India Water Soluble Fertilizer </a:t>
            </a:r>
            <a:r>
              <a:rPr lang="en-IN" sz="1600" b="1" dirty="0">
                <a:solidFill>
                  <a:prstClr val="black"/>
                </a:solidFill>
                <a:latin typeface="Arial" panose="020B0604020202020204" pitchFamily="34" charset="0"/>
                <a:cs typeface="Arial" panose="020B0604020202020204" pitchFamily="34" charset="0"/>
              </a:rPr>
              <a:t>Market: Key Takeaways</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6" y="658135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70</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Folded Corner 9">
            <a:extLst>
              <a:ext uri="{FF2B5EF4-FFF2-40B4-BE49-F238E27FC236}">
                <a16:creationId xmlns:a16="http://schemas.microsoft.com/office/drawing/2014/main" id="{35449032-1B38-4619-8074-A94C33F940F5}"/>
              </a:ext>
            </a:extLst>
          </p:cNvPr>
          <p:cNvSpPr/>
          <p:nvPr/>
        </p:nvSpPr>
        <p:spPr>
          <a:xfrm>
            <a:off x="88290" y="622545"/>
            <a:ext cx="9036589" cy="5903292"/>
          </a:xfrm>
          <a:prstGeom prst="foldedCorner">
            <a:avLst>
              <a:gd name="adj" fmla="val 6905"/>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India Liquid fertilizers market consisting primarily of water-soluble fertilizer and nano urea is projected to grow by over 5 % in the next 5-6 years at a healthy pace and is expected to grow further in the next decade due to rapid adoption rate in domestic market of India. An immense growth opportunity also exists for inter-regional markets of Southeast Asia such as SAARC and ASEAN countries to cater the potential demand</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Water soluble fertilizers are highly preferred by horticulturists as they provide essential nutrients to fruits and vegetables in dry climate and reduce dependency on rain. Moreover, horticulture crops include almost all food crops that form a major part of the diet for the huge population of India. Thus, these crops generate maximum demand for water soluble fertilizers for better yield.</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With greater yield rate per million hectare every year is likely to call for increased consumption of </a:t>
            </a:r>
            <a:r>
              <a:rPr lang="en-IN" sz="1050" dirty="0" err="1">
                <a:solidFill>
                  <a:prstClr val="black"/>
                </a:solidFill>
                <a:latin typeface="Verdana" panose="020B0604030504040204" pitchFamily="34" charset="0"/>
                <a:ea typeface="Verdana" panose="020B0604030504040204" pitchFamily="34" charset="0"/>
                <a:cs typeface="Verdana" panose="020B0604030504040204" pitchFamily="34" charset="0"/>
              </a:rPr>
              <a:t>fertlizers</a:t>
            </a:r>
            <a:endPar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The total production of vegetables is higher in comparison to fruits throughout the country. Potato, onion, brinjal and cabbage are the major contributors to vegetables. Mango, banana and jackfruit are the major contributor to fruits segment.</a:t>
            </a:r>
          </a:p>
          <a:p>
            <a:pPr marL="171450" indent="-171450" algn="just">
              <a:lnSpc>
                <a:spcPct val="150000"/>
              </a:lnSpc>
              <a:spcBef>
                <a:spcPts val="600"/>
              </a:spcBef>
              <a:buFont typeface="Arial" panose="020B0604020202020204" pitchFamily="34" charset="0"/>
              <a:buChar char="•"/>
            </a:pPr>
            <a:r>
              <a:rPr lang="en-US" sz="1050" dirty="0">
                <a:solidFill>
                  <a:schemeClr val="tx1"/>
                </a:solidFill>
                <a:latin typeface="Verdana" panose="020B0604030504040204" pitchFamily="34" charset="0"/>
                <a:ea typeface="Verdana" panose="020B0604030504040204" pitchFamily="34" charset="0"/>
                <a:cs typeface="Verdana" panose="020B0604030504040204" pitchFamily="34" charset="0"/>
              </a:rPr>
              <a:t>Southern and Western India are understood to be the major demand generating regions for water soluble fertilizers, </a:t>
            </a: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as the soil of these regions poses a challenge for cultivators due to high clay level.</a:t>
            </a:r>
            <a:r>
              <a:rPr lang="en-IN" sz="1050" dirty="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Thus, to boost the yield, there is high demand for water soluble fertilizers in these regions as they provide essential nutrients such as nitrogen, phosphorous and zinc, and easily dissolve into the soil. </a:t>
            </a:r>
          </a:p>
          <a:p>
            <a:pPr marL="171450" indent="-171450" algn="just">
              <a:lnSpc>
                <a:spcPct val="15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In the Southern and Western region, Andhra Pradesh and Maharashtra account for majority shares in water soluble fertilizers market, due to various factors such as large areas covered under drip irrigation and sprinkle irrigation, in which water soluble fertilizers are highly used.</a:t>
            </a:r>
          </a:p>
        </p:txBody>
      </p:sp>
      <p:sp>
        <p:nvSpPr>
          <p:cNvPr id="2" name="Footer Placeholder 1">
            <a:extLst>
              <a:ext uri="{FF2B5EF4-FFF2-40B4-BE49-F238E27FC236}">
                <a16:creationId xmlns:a16="http://schemas.microsoft.com/office/drawing/2014/main" id="{DA39E9E3-A227-40B9-A808-125ACFA7A97B}"/>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4" name="Slide Number Placeholder 3">
            <a:extLst>
              <a:ext uri="{FF2B5EF4-FFF2-40B4-BE49-F238E27FC236}">
                <a16:creationId xmlns:a16="http://schemas.microsoft.com/office/drawing/2014/main" id="{DF14AE03-B539-B1A4-89F6-7C8C257F6948}"/>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70</a:t>
            </a:fld>
            <a:endParaRPr lang="en-IN" dirty="0"/>
          </a:p>
        </p:txBody>
      </p:sp>
    </p:spTree>
    <p:extLst>
      <p:ext uri="{BB962C8B-B14F-4D97-AF65-F5344CB8AC3E}">
        <p14:creationId xmlns:p14="http://schemas.microsoft.com/office/powerpoint/2010/main" val="32968709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45583966-5582-472F-BCE9-C17A7AE99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154" y="0"/>
            <a:ext cx="2028825" cy="523875"/>
          </a:xfrm>
          <a:prstGeom prst="rect">
            <a:avLst/>
          </a:prstGeom>
        </p:spPr>
      </p:pic>
      <p:sp>
        <p:nvSpPr>
          <p:cNvPr id="3" name="object 3"/>
          <p:cNvSpPr txBox="1">
            <a:spLocks noGrp="1"/>
          </p:cNvSpPr>
          <p:nvPr>
            <p:ph type="title"/>
          </p:nvPr>
        </p:nvSpPr>
        <p:spPr>
          <a:xfrm>
            <a:off x="0" y="685800"/>
            <a:ext cx="9126511" cy="319318"/>
          </a:xfrm>
          <a:prstGeom prst="rect">
            <a:avLst/>
          </a:prstGeom>
        </p:spPr>
        <p:txBody>
          <a:bodyPr vert="horz" wrap="square" lIns="0" tIns="11430" rIns="0" bIns="0" rtlCol="0">
            <a:spAutoFit/>
          </a:bodyPr>
          <a:lstStyle/>
          <a:p>
            <a:pPr marL="12700" algn="ctr">
              <a:lnSpc>
                <a:spcPct val="100000"/>
              </a:lnSpc>
              <a:spcBef>
                <a:spcPts val="90"/>
              </a:spcBef>
              <a:tabLst>
                <a:tab pos="3808095" algn="l"/>
              </a:tabLst>
            </a:pPr>
            <a:r>
              <a:rPr lang="en-US" sz="2000" spc="-30" dirty="0">
                <a:solidFill>
                  <a:schemeClr val="tx1"/>
                </a:solidFill>
                <a:latin typeface="Arial"/>
                <a:cs typeface="Arial"/>
              </a:rPr>
              <a:t>India WSF Market Outlook by Type (2022-2035)</a:t>
            </a:r>
          </a:p>
        </p:txBody>
      </p:sp>
      <p:pic>
        <p:nvPicPr>
          <p:cNvPr id="7" name="Picture 6" descr="A picture containing tree, outdoor, person&#10;&#10;Description automatically generated">
            <a:extLst>
              <a:ext uri="{FF2B5EF4-FFF2-40B4-BE49-F238E27FC236}">
                <a16:creationId xmlns:a16="http://schemas.microsoft.com/office/drawing/2014/main" id="{1287A730-AE6B-450D-ABDC-36473A2C6532}"/>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95400" y="1167043"/>
            <a:ext cx="7086600" cy="4724400"/>
          </a:xfrm>
          <a:prstGeom prst="rect">
            <a:avLst/>
          </a:prstGeom>
          <a:scene3d>
            <a:camera prst="orthographicFront"/>
            <a:lightRig rig="threePt" dir="t"/>
          </a:scene3d>
          <a:sp3d>
            <a:bevelT w="165100" prst="coolSlant"/>
          </a:sp3d>
        </p:spPr>
      </p:pic>
      <p:sp>
        <p:nvSpPr>
          <p:cNvPr id="2" name="Footer Placeholder 1">
            <a:extLst>
              <a:ext uri="{FF2B5EF4-FFF2-40B4-BE49-F238E27FC236}">
                <a16:creationId xmlns:a16="http://schemas.microsoft.com/office/drawing/2014/main" id="{A15513D7-D75F-4161-B937-1943160572CA}"/>
              </a:ext>
            </a:extLst>
          </p:cNvPr>
          <p:cNvSpPr>
            <a:spLocks noGrp="1"/>
          </p:cNvSpPr>
          <p:nvPr>
            <p:ph type="ftr" sz="quarter" idx="5"/>
          </p:nvPr>
        </p:nvSpPr>
        <p:spPr/>
        <p:txBody>
          <a:bodyPr/>
          <a:lstStyle/>
          <a:p>
            <a:pPr algn="ctr">
              <a:lnSpc>
                <a:spcPct val="100000"/>
              </a:lnSpc>
              <a:spcBef>
                <a:spcPts val="100"/>
              </a:spcBef>
            </a:pPr>
            <a:r>
              <a:rPr lang="en-IN" dirty="0">
                <a:solidFill>
                  <a:schemeClr val="tx1"/>
                </a:solidFill>
              </a:rPr>
              <a:t>© ChemAnalyst</a:t>
            </a:r>
            <a:endParaRPr lang="en-IN" spc="-5" dirty="0">
              <a:solidFill>
                <a:schemeClr val="tx1"/>
              </a:solidFill>
            </a:endParaRPr>
          </a:p>
        </p:txBody>
      </p:sp>
      <p:sp>
        <p:nvSpPr>
          <p:cNvPr id="4" name="Slide Number Placeholder 3">
            <a:extLst>
              <a:ext uri="{FF2B5EF4-FFF2-40B4-BE49-F238E27FC236}">
                <a16:creationId xmlns:a16="http://schemas.microsoft.com/office/drawing/2014/main" id="{DA8A3240-D309-4E9F-AA88-2F5D3DDC694F}"/>
              </a:ext>
            </a:extLst>
          </p:cNvPr>
          <p:cNvSpPr>
            <a:spLocks noGrp="1"/>
          </p:cNvSpPr>
          <p:nvPr>
            <p:ph type="sldNum" sz="quarter" idx="7"/>
          </p:nvPr>
        </p:nvSpPr>
        <p:spPr>
          <a:xfrm>
            <a:off x="8816340" y="6703034"/>
            <a:ext cx="216534" cy="153888"/>
          </a:xfrm>
        </p:spPr>
        <p:txBody>
          <a:bodyPr/>
          <a:lstStyle/>
          <a:p>
            <a:pPr marL="38100">
              <a:lnSpc>
                <a:spcPts val="1150"/>
              </a:lnSpc>
            </a:pPr>
            <a:fld id="{81D60167-4931-47E6-BA6A-407CBD079E47}" type="slidenum">
              <a:rPr lang="en-IN" smtClean="0">
                <a:solidFill>
                  <a:schemeClr val="tx1"/>
                </a:solidFill>
              </a:rPr>
              <a:t>71</a:t>
            </a:fld>
            <a:endParaRPr lang="en-IN" dirty="0">
              <a:solidFill>
                <a:schemeClr val="tx1"/>
              </a:solidFill>
            </a:endParaRPr>
          </a:p>
        </p:txBody>
      </p:sp>
    </p:spTree>
    <p:extLst>
      <p:ext uri="{BB962C8B-B14F-4D97-AF65-F5344CB8AC3E}">
        <p14:creationId xmlns:p14="http://schemas.microsoft.com/office/powerpoint/2010/main" val="9940978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241544" y="103830"/>
            <a:ext cx="5930656" cy="246221"/>
          </a:xfrm>
        </p:spPr>
        <p:txBody>
          <a:bodyPr wrap="square" lIns="0" tIns="0" rIns="0" bIns="0">
            <a:spAutoFit/>
          </a:bodyPr>
          <a:lstStyle/>
          <a:p>
            <a:pPr algn="l" rtl="0"/>
            <a:r>
              <a:rPr lang="en-US" sz="1600" b="1" dirty="0">
                <a:solidFill>
                  <a:prstClr val="black"/>
                </a:solidFill>
                <a:latin typeface="Arial" panose="020B0604020202020204" pitchFamily="34" charset="0"/>
                <a:cs typeface="Arial" panose="020B0604020202020204" pitchFamily="34" charset="0"/>
              </a:rPr>
              <a:t>India Water Soluble Fertilizer </a:t>
            </a:r>
            <a:r>
              <a:rPr lang="en-IN" sz="1600" b="1" dirty="0">
                <a:solidFill>
                  <a:prstClr val="black"/>
                </a:solidFill>
                <a:latin typeface="Arial" panose="020B0604020202020204" pitchFamily="34" charset="0"/>
                <a:cs typeface="Arial" panose="020B0604020202020204" pitchFamily="34" charset="0"/>
              </a:rPr>
              <a:t>Market: Key Insights</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6" y="6581359"/>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72</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Folded Corner 9">
            <a:extLst>
              <a:ext uri="{FF2B5EF4-FFF2-40B4-BE49-F238E27FC236}">
                <a16:creationId xmlns:a16="http://schemas.microsoft.com/office/drawing/2014/main" id="{35449032-1B38-4619-8074-A94C33F940F5}"/>
              </a:ext>
            </a:extLst>
          </p:cNvPr>
          <p:cNvSpPr/>
          <p:nvPr/>
        </p:nvSpPr>
        <p:spPr>
          <a:xfrm>
            <a:off x="88290" y="622544"/>
            <a:ext cx="9036589" cy="6131625"/>
          </a:xfrm>
          <a:prstGeom prst="foldedCorner">
            <a:avLst>
              <a:gd name="adj" fmla="val 6905"/>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just">
              <a:lnSpc>
                <a:spcPct val="150000"/>
              </a:lnSpc>
              <a:buFont typeface="Arial" panose="020B0604020202020204" pitchFamily="34" charset="0"/>
              <a:buChar char="•"/>
              <a:defRPr/>
            </a:pPr>
            <a:r>
              <a:rPr lang="en-US" sz="1050" dirty="0">
                <a:solidFill>
                  <a:prstClr val="black"/>
                </a:solidFill>
                <a:latin typeface="Verdana" panose="020B0604030504040204" pitchFamily="34" charset="0"/>
                <a:ea typeface="Verdana" panose="020B0604030504040204" pitchFamily="34" charset="0"/>
              </a:rPr>
              <a:t>Calcium nitrate has the leading share in India water soluble market owing to nutrient deficiency in the soil, it provides both calcium and nitrogen. Although </a:t>
            </a:r>
            <a:r>
              <a:rPr lang="en-IN" sz="1050" dirty="0">
                <a:solidFill>
                  <a:prstClr val="black"/>
                </a:solidFill>
                <a:latin typeface="Verdana" panose="020B0604030504040204" pitchFamily="34" charset="0"/>
                <a:ea typeface="Verdana" panose="020B0604030504040204" pitchFamily="34" charset="0"/>
              </a:rPr>
              <a:t>ammonium nitrate is a commonly used as a source of nitrogen, but it interferes with calcium uptake and causes calcium deficiency disorders in plants. The solution is to apply calcium nitrate instead to any crop that tends to develop calcium deficiency disorders. Calcium Nitrate is followed by mono ammonium phosphate in terms of demand of water-soluble fertilizers. </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rPr>
              <a:t>MAP has more Phosphorus (P) than most other fertilisers and is used when high Phosphorus (P) levels are required or for flowering plants such as fruits and vegetables. Because it is 100 percent water soluble, it may be applied as a foliar fertiliser, which is the most efficient way to apply any fertiliser.</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rPr>
              <a:t>MPP has zero nitrogen content and has 100% plant nutrients thus being preferred product for nitrogen free cultivation as well as increased need of potassium and phosphorous in root system. The product is ideally used for sucrose fruits such as mango, sugarcane as well as vineyards, melons, vegetables and floriculture. The product also is used for foliage cultivation which is moderately acidic , compatible with majority of pesticides . However, the product is not recommended </a:t>
            </a:r>
            <a:r>
              <a:rPr lang="en-US" sz="1050" dirty="0">
                <a:solidFill>
                  <a:prstClr val="black"/>
                </a:solidFill>
                <a:latin typeface="Verdana" panose="020B0604030504040204" pitchFamily="34" charset="0"/>
                <a:ea typeface="Verdana" panose="020B0604030504040204" pitchFamily="34" charset="0"/>
              </a:rPr>
              <a:t> be mixed with calcium or magnesium fertilizers. Iron, manganese, zinc and copper and should be used in chelates</a:t>
            </a:r>
          </a:p>
          <a:p>
            <a:pPr marL="228600" indent="-228600" algn="just">
              <a:lnSpc>
                <a:spcPct val="150000"/>
              </a:lnSpc>
              <a:buFont typeface="Arial" panose="020B0604020202020204" pitchFamily="34" charset="0"/>
              <a:buChar char="•"/>
              <a:defRPr/>
            </a:pPr>
            <a:r>
              <a:rPr lang="en-US" sz="1050" dirty="0">
                <a:solidFill>
                  <a:prstClr val="black"/>
                </a:solidFill>
                <a:latin typeface="Verdana" panose="020B0604030504040204" pitchFamily="34" charset="0"/>
                <a:ea typeface="Verdana" panose="020B0604030504040204" pitchFamily="34" charset="0"/>
              </a:rPr>
              <a:t>Potassium nitrate also known as saltpeter is commercially sold as either in water-soluble, crystalline material primarily intended for dissolving and applying with water or in a </a:t>
            </a:r>
            <a:r>
              <a:rPr lang="en-US" sz="1050" dirty="0" err="1">
                <a:solidFill>
                  <a:prstClr val="black"/>
                </a:solidFill>
                <a:latin typeface="Verdana" panose="020B0604030504040204" pitchFamily="34" charset="0"/>
                <a:ea typeface="Verdana" panose="020B0604030504040204" pitchFamily="34" charset="0"/>
              </a:rPr>
              <a:t>prilled</a:t>
            </a:r>
            <a:r>
              <a:rPr lang="en-US" sz="1050" dirty="0">
                <a:solidFill>
                  <a:prstClr val="black"/>
                </a:solidFill>
                <a:latin typeface="Verdana" panose="020B0604030504040204" pitchFamily="34" charset="0"/>
                <a:ea typeface="Verdana" panose="020B0604030504040204" pitchFamily="34" charset="0"/>
              </a:rPr>
              <a:t> form for soil application. The major cause of utilizing the product is for high-value crops that benefit from nitrate (NO₃-) nutrition and a source of potassium (K+) free of chloride (Cl⁻). Key examples include greenhouse plant production and hydroponic culture</a:t>
            </a:r>
          </a:p>
          <a:p>
            <a:pPr marL="228600" indent="-228600" algn="just">
              <a:lnSpc>
                <a:spcPct val="150000"/>
              </a:lnSpc>
              <a:buFont typeface="Arial" panose="020B0604020202020204" pitchFamily="34" charset="0"/>
              <a:buChar char="•"/>
              <a:defRPr/>
            </a:pPr>
            <a:r>
              <a:rPr lang="en-US" sz="1050" dirty="0">
                <a:solidFill>
                  <a:prstClr val="black"/>
                </a:solidFill>
                <a:latin typeface="Verdana" panose="020B0604030504040204" pitchFamily="34" charset="0"/>
                <a:ea typeface="Verdana" panose="020B0604030504040204" pitchFamily="34" charset="0"/>
              </a:rPr>
              <a:t>Potassium Sulphate is a water-soluble fertilizer consisting of Potassium and Sulphate Sulphur in high content coupled with an optimal amount of Sodium. The product is best used for drip irrigation and foliar application of fertilizer. This combination ensures strong flower and fruit development. </a:t>
            </a: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Water soluble fertilizers are highly preferred by horticulturists as they provide essential nutrients to fruits and vegetables in dry</a:t>
            </a:r>
          </a:p>
          <a:p>
            <a:pPr marL="228600" indent="-228600" algn="just">
              <a:lnSpc>
                <a:spcPct val="150000"/>
              </a:lnSpc>
              <a:buFont typeface="Arial" panose="020B0604020202020204" pitchFamily="34" charset="0"/>
              <a:buChar char="•"/>
              <a:defRPr/>
            </a:pPr>
            <a:r>
              <a:rPr lang="en-IN" sz="1050" dirty="0">
                <a:solidFill>
                  <a:prstClr val="black"/>
                </a:solidFill>
                <a:latin typeface="Verdana" panose="020B0604030504040204" pitchFamily="34" charset="0"/>
                <a:ea typeface="Verdana" panose="020B0604030504040204" pitchFamily="34" charset="0"/>
                <a:cs typeface="Verdana" panose="020B0604030504040204" pitchFamily="34" charset="0"/>
              </a:rPr>
              <a:t>The demand growth is believed to primarily driven by horticulture, hydroponics, drip / micro irrigation, foliage, fruits &amp; vegetables cultivation and production. With domestic sales as well as export sales also gaining significant traction past 7-8years, the mentioned products are likely to be consumed at brisk rate</a:t>
            </a:r>
            <a:endPar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 name="Footer Placeholder 1">
            <a:extLst>
              <a:ext uri="{FF2B5EF4-FFF2-40B4-BE49-F238E27FC236}">
                <a16:creationId xmlns:a16="http://schemas.microsoft.com/office/drawing/2014/main" id="{1703EA2A-3613-47A6-8DFE-9189DD469E70}"/>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5" name="Slide Number Placeholder 4">
            <a:extLst>
              <a:ext uri="{FF2B5EF4-FFF2-40B4-BE49-F238E27FC236}">
                <a16:creationId xmlns:a16="http://schemas.microsoft.com/office/drawing/2014/main" id="{7C75AFB6-874F-2556-12BD-2AC3B1DF18A6}"/>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72</a:t>
            </a:fld>
            <a:endParaRPr lang="en-IN" dirty="0"/>
          </a:p>
        </p:txBody>
      </p:sp>
    </p:spTree>
    <p:extLst>
      <p:ext uri="{BB962C8B-B14F-4D97-AF65-F5344CB8AC3E}">
        <p14:creationId xmlns:p14="http://schemas.microsoft.com/office/powerpoint/2010/main" val="21559554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EC0AE6-2BC2-4A94-89AF-A6C06CD2CD8A}"/>
              </a:ext>
            </a:extLst>
          </p:cNvPr>
          <p:cNvGraphicFramePr/>
          <p:nvPr/>
        </p:nvGraphicFramePr>
        <p:xfrm>
          <a:off x="176733" y="1008934"/>
          <a:ext cx="8790534" cy="291470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3026AE9-2FEC-4BC4-B8A5-D3CCC46D54CC}"/>
              </a:ext>
            </a:extLst>
          </p:cNvPr>
          <p:cNvSpPr txBox="1"/>
          <p:nvPr/>
        </p:nvSpPr>
        <p:spPr>
          <a:xfrm>
            <a:off x="157580" y="716866"/>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13</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Calcium Nitrate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Water Soluble Fertilizer Market Size, By Volume (USD Million), 2017-2035F</a:t>
            </a:r>
          </a:p>
        </p:txBody>
      </p:sp>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132586" y="193795"/>
            <a:ext cx="7863840"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kern="0" dirty="0">
                <a:solidFill>
                  <a:prstClr val="black"/>
                </a:solidFill>
                <a:latin typeface="Arial" panose="020B0604020202020204" pitchFamily="34" charset="0"/>
                <a:cs typeface="Arial" panose="020B0604020202020204" pitchFamily="34" charset="0"/>
              </a:rPr>
              <a:t>Calcium Nitrate</a:t>
            </a: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Water Soluble Fertilizer Market Size</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2" y="6581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73</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7386208-F784-4C40-84CB-91B478ED4935}"/>
              </a:ext>
            </a:extLst>
          </p:cNvPr>
          <p:cNvSpPr txBox="1"/>
          <p:nvPr/>
        </p:nvSpPr>
        <p:spPr>
          <a:xfrm>
            <a:off x="7510000" y="3651543"/>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7" name="Rectangle 6">
            <a:extLst>
              <a:ext uri="{FF2B5EF4-FFF2-40B4-BE49-F238E27FC236}">
                <a16:creationId xmlns:a16="http://schemas.microsoft.com/office/drawing/2014/main" id="{D7996BEE-F71C-4DFE-AA72-4DC747EF2B89}"/>
              </a:ext>
            </a:extLst>
          </p:cNvPr>
          <p:cNvSpPr/>
          <p:nvPr/>
        </p:nvSpPr>
        <p:spPr>
          <a:xfrm>
            <a:off x="967865" y="112182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3.91</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505D62FB-077F-4DDB-8414-C4F005354BE5}"/>
              </a:ext>
            </a:extLst>
          </p:cNvPr>
          <p:cNvSpPr/>
          <p:nvPr/>
        </p:nvSpPr>
        <p:spPr>
          <a:xfrm>
            <a:off x="6337187" y="1131478"/>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4.89%</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90D78B55-8D7B-46E7-89FB-F0F778B522D3}"/>
              </a:ext>
            </a:extLst>
          </p:cNvPr>
          <p:cNvSpPr/>
          <p:nvPr/>
        </p:nvSpPr>
        <p:spPr>
          <a:xfrm>
            <a:off x="3707107" y="112182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6.77</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6" name="Chart 15">
            <a:extLst>
              <a:ext uri="{FF2B5EF4-FFF2-40B4-BE49-F238E27FC236}">
                <a16:creationId xmlns:a16="http://schemas.microsoft.com/office/drawing/2014/main" id="{EBDF4095-EDA4-4B2D-BA3C-8BF51FF27CCE}"/>
              </a:ext>
            </a:extLst>
          </p:cNvPr>
          <p:cNvGraphicFramePr/>
          <p:nvPr/>
        </p:nvGraphicFramePr>
        <p:xfrm>
          <a:off x="209650" y="4372815"/>
          <a:ext cx="8790534" cy="229139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7FE286D6-DF36-421C-8308-AAA284B46239}"/>
              </a:ext>
            </a:extLst>
          </p:cNvPr>
          <p:cNvSpPr txBox="1"/>
          <p:nvPr/>
        </p:nvSpPr>
        <p:spPr>
          <a:xfrm>
            <a:off x="7523478" y="6459083"/>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8" name="TextBox 17">
            <a:extLst>
              <a:ext uri="{FF2B5EF4-FFF2-40B4-BE49-F238E27FC236}">
                <a16:creationId xmlns:a16="http://schemas.microsoft.com/office/drawing/2014/main" id="{8FFBBE5E-27AC-43D2-8FDE-5170A5B0A746}"/>
              </a:ext>
            </a:extLst>
          </p:cNvPr>
          <p:cNvSpPr txBox="1"/>
          <p:nvPr/>
        </p:nvSpPr>
        <p:spPr>
          <a:xfrm>
            <a:off x="310703" y="3782718"/>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14</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Calcium Nitrate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Water Soluble Fertilizer Market Size, By Volume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sp>
        <p:nvSpPr>
          <p:cNvPr id="19" name="Rectangle 18">
            <a:extLst>
              <a:ext uri="{FF2B5EF4-FFF2-40B4-BE49-F238E27FC236}">
                <a16:creationId xmlns:a16="http://schemas.microsoft.com/office/drawing/2014/main" id="{61ACEE80-FB33-497A-B9BA-4FD1D5DAB1CF}"/>
              </a:ext>
            </a:extLst>
          </p:cNvPr>
          <p:cNvSpPr/>
          <p:nvPr/>
        </p:nvSpPr>
        <p:spPr>
          <a:xfrm>
            <a:off x="685800" y="4390847"/>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3.54</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0" name="Rectangle 19">
            <a:extLst>
              <a:ext uri="{FF2B5EF4-FFF2-40B4-BE49-F238E27FC236}">
                <a16:creationId xmlns:a16="http://schemas.microsoft.com/office/drawing/2014/main" id="{9EED2E9B-A66D-4E0C-A987-EA60EA77B093}"/>
              </a:ext>
            </a:extLst>
          </p:cNvPr>
          <p:cNvSpPr/>
          <p:nvPr/>
        </p:nvSpPr>
        <p:spPr>
          <a:xfrm>
            <a:off x="3533953" y="4386947"/>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6.27</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1" name="Rectangle 20">
            <a:extLst>
              <a:ext uri="{FF2B5EF4-FFF2-40B4-BE49-F238E27FC236}">
                <a16:creationId xmlns:a16="http://schemas.microsoft.com/office/drawing/2014/main" id="{1ADA40A7-F11D-4F68-B24B-E698C80F1053}"/>
              </a:ext>
            </a:extLst>
          </p:cNvPr>
          <p:cNvSpPr/>
          <p:nvPr/>
        </p:nvSpPr>
        <p:spPr>
          <a:xfrm>
            <a:off x="6337187" y="1131473"/>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5.90</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2" name="Rectangle 21">
            <a:extLst>
              <a:ext uri="{FF2B5EF4-FFF2-40B4-BE49-F238E27FC236}">
                <a16:creationId xmlns:a16="http://schemas.microsoft.com/office/drawing/2014/main" id="{B3E5DF8A-A325-45F1-B1F7-91B7FF73E3E6}"/>
              </a:ext>
            </a:extLst>
          </p:cNvPr>
          <p:cNvSpPr/>
          <p:nvPr/>
        </p:nvSpPr>
        <p:spPr>
          <a:xfrm>
            <a:off x="6383228" y="4332060"/>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5.65</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8">
            <a:extLst>
              <a:ext uri="{FF2B5EF4-FFF2-40B4-BE49-F238E27FC236}">
                <a16:creationId xmlns:a16="http://schemas.microsoft.com/office/drawing/2014/main" id="{A5B4F354-A9DA-4258-8AF2-8377D4E00426}"/>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11" name="Slide Number Placeholder 10">
            <a:extLst>
              <a:ext uri="{FF2B5EF4-FFF2-40B4-BE49-F238E27FC236}">
                <a16:creationId xmlns:a16="http://schemas.microsoft.com/office/drawing/2014/main" id="{3850E866-9C4B-7A26-CD61-0526917585EA}"/>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73</a:t>
            </a:fld>
            <a:endParaRPr lang="en-IN" dirty="0"/>
          </a:p>
        </p:txBody>
      </p:sp>
    </p:spTree>
    <p:extLst>
      <p:ext uri="{BB962C8B-B14F-4D97-AF65-F5344CB8AC3E}">
        <p14:creationId xmlns:p14="http://schemas.microsoft.com/office/powerpoint/2010/main" val="23063647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04800" y="44079"/>
            <a:ext cx="5982279" cy="492443"/>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Calcium Nitrate Water Soluble Fertilizer </a:t>
            </a:r>
            <a:r>
              <a:rPr lang="en-IN" sz="1600" b="1" kern="1200" dirty="0">
                <a:solidFill>
                  <a:prstClr val="black"/>
                </a:solidFill>
                <a:latin typeface="Arial" panose="020B0604020202020204" pitchFamily="34" charset="0"/>
                <a:cs typeface="Arial" panose="020B0604020202020204" pitchFamily="34" charset="0"/>
              </a:rPr>
              <a:t>Market Share, By End Use</a:t>
            </a:r>
          </a:p>
        </p:txBody>
      </p:sp>
      <p:sp>
        <p:nvSpPr>
          <p:cNvPr id="4" name="TextBox 3">
            <a:extLst>
              <a:ext uri="{FF2B5EF4-FFF2-40B4-BE49-F238E27FC236}">
                <a16:creationId xmlns:a16="http://schemas.microsoft.com/office/drawing/2014/main" id="{F597AD10-D402-40F0-A472-330A8410C1FD}"/>
              </a:ext>
            </a:extLst>
          </p:cNvPr>
          <p:cNvSpPr txBox="1"/>
          <p:nvPr/>
        </p:nvSpPr>
        <p:spPr>
          <a:xfrm>
            <a:off x="108851" y="613156"/>
            <a:ext cx="8915404" cy="52940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Table 4: Calcium Nitrate Water Soluble Fertilizer</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74</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7CC7456-CD95-4041-BAED-0CD33653F4CD}"/>
              </a:ext>
            </a:extLst>
          </p:cNvPr>
          <p:cNvSpPr txBox="1"/>
          <p:nvPr/>
        </p:nvSpPr>
        <p:spPr>
          <a:xfrm>
            <a:off x="7483315" y="6464152"/>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6" name="Table 5">
            <a:extLst>
              <a:ext uri="{FF2B5EF4-FFF2-40B4-BE49-F238E27FC236}">
                <a16:creationId xmlns:a16="http://schemas.microsoft.com/office/drawing/2014/main" id="{B085457E-69DE-4FA2-99A4-F01A506539B5}"/>
              </a:ext>
            </a:extLst>
          </p:cNvPr>
          <p:cNvGraphicFramePr>
            <a:graphicFrameLocks noGrp="1"/>
          </p:cNvGraphicFramePr>
          <p:nvPr>
            <p:extLst>
              <p:ext uri="{D42A27DB-BD31-4B8C-83A1-F6EECF244321}">
                <p14:modId xmlns:p14="http://schemas.microsoft.com/office/powerpoint/2010/main" val="3012414370"/>
              </p:ext>
            </p:extLst>
          </p:nvPr>
        </p:nvGraphicFramePr>
        <p:xfrm>
          <a:off x="132585" y="1219199"/>
          <a:ext cx="8794523" cy="4962672"/>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79383">
                  <a:extLst>
                    <a:ext uri="{9D8B030D-6E8A-4147-A177-3AD203B41FA5}">
                      <a16:colId xmlns:a16="http://schemas.microsoft.com/office/drawing/2014/main" val="4085010043"/>
                    </a:ext>
                  </a:extLst>
                </a:gridCol>
                <a:gridCol w="54744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51152">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End Use </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51152">
                <a:tc rowSpan="2">
                  <a:txBody>
                    <a:bodyPr/>
                    <a:lstStyle/>
                    <a:p>
                      <a:pPr algn="ctr" fontAlgn="ctr"/>
                      <a:r>
                        <a:rPr lang="en-IN" sz="900" u="none" strike="noStrike" dirty="0">
                          <a:effectLst/>
                          <a:latin typeface="Verdana" panose="020B0604030504040204" pitchFamily="34" charset="0"/>
                          <a:ea typeface="Verdana" panose="020B0604030504040204" pitchFamily="34" charset="0"/>
                        </a:rPr>
                        <a:t>Gardening &amp; Horticulture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38.05</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44.49</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47.10</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49.99</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53.55</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56.99</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61.08</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65.39</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70.03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74.95</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80.17</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107.43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extLst>
                  <a:ext uri="{0D108BD9-81ED-4DB2-BD59-A6C34878D82A}">
                    <a16:rowId xmlns:a16="http://schemas.microsoft.com/office/drawing/2014/main" val="2833964604"/>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30.36</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34.99</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36.98</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39.03</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41.48</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44.08</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47.00</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50.15</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53.50</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56.85</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60.42</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79.95</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extLst>
                  <a:ext uri="{0D108BD9-81ED-4DB2-BD59-A6C34878D82A}">
                    <a16:rowId xmlns:a16="http://schemas.microsoft.com/office/drawing/2014/main" val="1372216856"/>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Foliage Crops</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23.09</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26.93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28.52</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30.25</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32.42</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34.51</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36.94</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39.57</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42.30</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45.23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48.26</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64.30</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extLst>
                  <a:ext uri="{0D108BD9-81ED-4DB2-BD59-A6C34878D82A}">
                    <a16:rowId xmlns:a16="http://schemas.microsoft.com/office/drawing/2014/main" val="2259304797"/>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16.01</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18.41</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19.46</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20.54</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21.85</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23.24</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24.74</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26.46</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28.17</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29.93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31.74</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41.83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extLst>
                  <a:ext uri="{0D108BD9-81ED-4DB2-BD59-A6C34878D82A}">
                    <a16:rowId xmlns:a16="http://schemas.microsoft.com/office/drawing/2014/main" val="3399116827"/>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Fruits &amp; Vegetable</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27.34</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31.91</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33.81</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35.87</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38.36</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40.84</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43.72</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46.81</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50.08</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53.63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57.33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76.73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extLst>
                  <a:ext uri="{0D108BD9-81ED-4DB2-BD59-A6C34878D82A}">
                    <a16:rowId xmlns:a16="http://schemas.microsoft.com/office/drawing/2014/main" val="1110602595"/>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20.13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23.18</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24.53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25.87</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27.48</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29.22</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31.13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33.25</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35.43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37.71</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40.04</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53.05</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extLst>
                  <a:ext uri="{0D108BD9-81ED-4DB2-BD59-A6C34878D82A}">
                    <a16:rowId xmlns:a16="http://schemas.microsoft.com/office/drawing/2014/main" val="1316181384"/>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Field &amp; Cash Crops</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10.49</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12.03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12.63</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13.26</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14.09</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14.88</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15.92</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16.90</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17.99</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19.16</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20.39</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27.18</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extLst>
                  <a:ext uri="{0D108BD9-81ED-4DB2-BD59-A6C34878D82A}">
                    <a16:rowId xmlns:a16="http://schemas.microsoft.com/office/drawing/2014/main" val="986280555"/>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9.09</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10.28</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10.82</a:t>
                      </a:r>
                      <a:endParaRPr lang="en-IN" sz="900" b="0"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11.32</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12.00</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12.66</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13.50</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14.36</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15.22</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16.16</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17.10</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a:effectLst/>
                          <a:latin typeface="Verdana" panose="020B0604030504040204" pitchFamily="34" charset="0"/>
                          <a:ea typeface="Verdana" panose="020B0604030504040204" pitchFamily="34" charset="0"/>
                        </a:rPr>
                        <a:t>22.38</a:t>
                      </a:r>
                      <a:endParaRPr lang="en-IN" sz="900" b="0"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extLst>
                  <a:ext uri="{0D108BD9-81ED-4DB2-BD59-A6C34878D82A}">
                    <a16:rowId xmlns:a16="http://schemas.microsoft.com/office/drawing/2014/main" val="1388743580"/>
                  </a:ext>
                </a:extLst>
              </a:tr>
              <a:tr h="451152">
                <a:tc rowSpan="2">
                  <a:txBody>
                    <a:bodyPr/>
                    <a:lstStyle/>
                    <a:p>
                      <a:pPr algn="ctr" fontAlgn="ctr"/>
                      <a:r>
                        <a:rPr lang="en-IN" sz="900" b="1" u="none" strike="noStrike" dirty="0">
                          <a:effectLst/>
                          <a:latin typeface="Verdana" panose="020B0604030504040204" pitchFamily="34" charset="0"/>
                          <a:ea typeface="Verdana" panose="020B0604030504040204" pitchFamily="34" charset="0"/>
                        </a:rPr>
                        <a:t>Total</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98.97</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115.36</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122.06</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129.37</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138.42</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147.23</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157.67</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168.67</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180.40</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192.98</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206.15</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275.61</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extLst>
                  <a:ext uri="{0D108BD9-81ED-4DB2-BD59-A6C34878D82A}">
                    <a16:rowId xmlns:a16="http://schemas.microsoft.com/office/drawing/2014/main" val="892287102"/>
                  </a:ext>
                </a:extLst>
              </a:tr>
              <a:tr h="451152">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75.59</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86.86</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91.79</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96.75</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102.81</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109.20</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116.37</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124.22</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132.32</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a:effectLst/>
                          <a:latin typeface="Verdana" panose="020B0604030504040204" pitchFamily="34" charset="0"/>
                          <a:ea typeface="Verdana" panose="020B0604030504040204" pitchFamily="34" charset="0"/>
                        </a:rPr>
                        <a:t>140.64</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149.31</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197.22</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A4055A87-6C9D-497E-A093-85B1D90DC9EF}"/>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7" name="Slide Number Placeholder 6">
            <a:extLst>
              <a:ext uri="{FF2B5EF4-FFF2-40B4-BE49-F238E27FC236}">
                <a16:creationId xmlns:a16="http://schemas.microsoft.com/office/drawing/2014/main" id="{156BFDDA-61DA-986A-F51C-ABFA87C3AA15}"/>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74</a:t>
            </a:fld>
            <a:endParaRPr lang="en-IN" dirty="0"/>
          </a:p>
        </p:txBody>
      </p:sp>
    </p:spTree>
    <p:extLst>
      <p:ext uri="{BB962C8B-B14F-4D97-AF65-F5344CB8AC3E}">
        <p14:creationId xmlns:p14="http://schemas.microsoft.com/office/powerpoint/2010/main" val="22647779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04800" y="124842"/>
            <a:ext cx="4438650" cy="457200"/>
          </a:xfrm>
          <a:noFill/>
          <a:ln>
            <a:noFill/>
          </a:ln>
        </p:spPr>
        <p:txBody>
          <a:bodyPr wrap="square" lIns="0" tIns="0" rIns="0" bIns="0" anchor="ctr">
            <a:noAutofit/>
          </a:bodyPr>
          <a:lstStyle/>
          <a:p>
            <a:pPr algn="l"/>
            <a:r>
              <a:rPr lang="en-US" b="1" dirty="0">
                <a:solidFill>
                  <a:prstClr val="black"/>
                </a:solidFill>
                <a:latin typeface="Arial" panose="020B0604020202020204" pitchFamily="34" charset="0"/>
                <a:cs typeface="Arial" panose="020B0604020202020204" pitchFamily="34" charset="0"/>
              </a:rPr>
              <a:t>Calcium Nitrate Water Soluble Fertilizer </a:t>
            </a:r>
            <a:r>
              <a:rPr lang="en-IN" b="1"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75</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6F54838-DCC4-4118-A715-895564CAB047}"/>
              </a:ext>
            </a:extLst>
          </p:cNvPr>
          <p:cNvSpPr txBox="1"/>
          <p:nvPr/>
        </p:nvSpPr>
        <p:spPr>
          <a:xfrm>
            <a:off x="462490" y="671984"/>
            <a:ext cx="8216987" cy="318615"/>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15: </a:t>
            </a: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Calcium Nitrate</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Water Soluble Fertilizer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2" name="TextBox 11">
            <a:extLst>
              <a:ext uri="{FF2B5EF4-FFF2-40B4-BE49-F238E27FC236}">
                <a16:creationId xmlns:a16="http://schemas.microsoft.com/office/drawing/2014/main" id="{D7CC7456-CD95-4041-BAED-0CD33653F4CD}"/>
              </a:ext>
            </a:extLst>
          </p:cNvPr>
          <p:cNvSpPr txBox="1"/>
          <p:nvPr/>
        </p:nvSpPr>
        <p:spPr>
          <a:xfrm>
            <a:off x="7700274" y="641341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4" name="Chart 13">
            <a:extLst>
              <a:ext uri="{FF2B5EF4-FFF2-40B4-BE49-F238E27FC236}">
                <a16:creationId xmlns:a16="http://schemas.microsoft.com/office/drawing/2014/main" id="{24D1C667-C1FF-466E-BB7A-F37AB158C943}"/>
              </a:ext>
            </a:extLst>
          </p:cNvPr>
          <p:cNvGraphicFramePr/>
          <p:nvPr>
            <p:extLst>
              <p:ext uri="{D42A27DB-BD31-4B8C-83A1-F6EECF244321}">
                <p14:modId xmlns:p14="http://schemas.microsoft.com/office/powerpoint/2010/main" val="2681818666"/>
              </p:ext>
            </p:extLst>
          </p:nvPr>
        </p:nvGraphicFramePr>
        <p:xfrm>
          <a:off x="-159901" y="938485"/>
          <a:ext cx="9192775" cy="5323502"/>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75C5B510-3FF2-497F-A11E-3F5F2BFD08E2}"/>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4" name="Slide Number Placeholder 3">
            <a:extLst>
              <a:ext uri="{FF2B5EF4-FFF2-40B4-BE49-F238E27FC236}">
                <a16:creationId xmlns:a16="http://schemas.microsoft.com/office/drawing/2014/main" id="{FE985F8E-E992-3223-18E1-156A4D48FDF2}"/>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75</a:t>
            </a:fld>
            <a:endParaRPr lang="en-IN" dirty="0"/>
          </a:p>
        </p:txBody>
      </p:sp>
    </p:spTree>
    <p:extLst>
      <p:ext uri="{BB962C8B-B14F-4D97-AF65-F5344CB8AC3E}">
        <p14:creationId xmlns:p14="http://schemas.microsoft.com/office/powerpoint/2010/main" val="19645600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EC0AE6-2BC2-4A94-89AF-A6C06CD2CD8A}"/>
              </a:ext>
            </a:extLst>
          </p:cNvPr>
          <p:cNvGraphicFramePr/>
          <p:nvPr/>
        </p:nvGraphicFramePr>
        <p:xfrm>
          <a:off x="176733" y="1008936"/>
          <a:ext cx="8790534" cy="291470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3026AE9-2FEC-4BC4-B8A5-D3CCC46D54CC}"/>
              </a:ext>
            </a:extLst>
          </p:cNvPr>
          <p:cNvSpPr txBox="1"/>
          <p:nvPr/>
        </p:nvSpPr>
        <p:spPr>
          <a:xfrm>
            <a:off x="201717" y="644823"/>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16:  Potassium Nitrate Water Soluble Fertilizer Market Size, By Volume (USD Million), 2017-2035F</a:t>
            </a:r>
          </a:p>
        </p:txBody>
      </p:sp>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132586" y="193795"/>
            <a:ext cx="7863840"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Potassium Nitrate Water Soluble Fertilizer Market Size</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4" y="658136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76</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7386208-F784-4C40-84CB-91B478ED4935}"/>
              </a:ext>
            </a:extLst>
          </p:cNvPr>
          <p:cNvSpPr txBox="1"/>
          <p:nvPr/>
        </p:nvSpPr>
        <p:spPr>
          <a:xfrm>
            <a:off x="7510002" y="365154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7" name="Rectangle 6">
            <a:extLst>
              <a:ext uri="{FF2B5EF4-FFF2-40B4-BE49-F238E27FC236}">
                <a16:creationId xmlns:a16="http://schemas.microsoft.com/office/drawing/2014/main" id="{D7996BEE-F71C-4DFE-AA72-4DC747EF2B89}"/>
              </a:ext>
            </a:extLst>
          </p:cNvPr>
          <p:cNvSpPr/>
          <p:nvPr/>
        </p:nvSpPr>
        <p:spPr>
          <a:xfrm>
            <a:off x="967865" y="112182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2.12%</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505D62FB-077F-4DDB-8414-C4F005354BE5}"/>
              </a:ext>
            </a:extLst>
          </p:cNvPr>
          <p:cNvSpPr/>
          <p:nvPr/>
        </p:nvSpPr>
        <p:spPr>
          <a:xfrm>
            <a:off x="6337187" y="1131480"/>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4.89%</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90D78B55-8D7B-46E7-89FB-F0F778B522D3}"/>
              </a:ext>
            </a:extLst>
          </p:cNvPr>
          <p:cNvSpPr/>
          <p:nvPr/>
        </p:nvSpPr>
        <p:spPr>
          <a:xfrm>
            <a:off x="3707107" y="112182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7.25%</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6" name="Chart 15">
            <a:extLst>
              <a:ext uri="{FF2B5EF4-FFF2-40B4-BE49-F238E27FC236}">
                <a16:creationId xmlns:a16="http://schemas.microsoft.com/office/drawing/2014/main" id="{EBDF4095-EDA4-4B2D-BA3C-8BF51FF27CCE}"/>
              </a:ext>
            </a:extLst>
          </p:cNvPr>
          <p:cNvGraphicFramePr/>
          <p:nvPr/>
        </p:nvGraphicFramePr>
        <p:xfrm>
          <a:off x="209650" y="4372815"/>
          <a:ext cx="8790534" cy="229139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7FE286D6-DF36-421C-8308-AAA284B46239}"/>
              </a:ext>
            </a:extLst>
          </p:cNvPr>
          <p:cNvSpPr txBox="1"/>
          <p:nvPr/>
        </p:nvSpPr>
        <p:spPr>
          <a:xfrm>
            <a:off x="7523480" y="645908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8" name="TextBox 17">
            <a:extLst>
              <a:ext uri="{FF2B5EF4-FFF2-40B4-BE49-F238E27FC236}">
                <a16:creationId xmlns:a16="http://schemas.microsoft.com/office/drawing/2014/main" id="{8FFBBE5E-27AC-43D2-8FDE-5170A5B0A746}"/>
              </a:ext>
            </a:extLst>
          </p:cNvPr>
          <p:cNvSpPr txBox="1"/>
          <p:nvPr/>
        </p:nvSpPr>
        <p:spPr>
          <a:xfrm>
            <a:off x="310703" y="3888141"/>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17:  Potassium Nitrate Water Soluble Fertilizer Market Size, By Volume (Kilo tonnes), 2017-2035F</a:t>
            </a:r>
          </a:p>
        </p:txBody>
      </p:sp>
      <p:sp>
        <p:nvSpPr>
          <p:cNvPr id="19" name="Rectangle 18">
            <a:extLst>
              <a:ext uri="{FF2B5EF4-FFF2-40B4-BE49-F238E27FC236}">
                <a16:creationId xmlns:a16="http://schemas.microsoft.com/office/drawing/2014/main" id="{61ACEE80-FB33-497A-B9BA-4FD1D5DAB1CF}"/>
              </a:ext>
            </a:extLst>
          </p:cNvPr>
          <p:cNvSpPr/>
          <p:nvPr/>
        </p:nvSpPr>
        <p:spPr>
          <a:xfrm>
            <a:off x="685800" y="4390847"/>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1.55%</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0" name="Rectangle 19">
            <a:extLst>
              <a:ext uri="{FF2B5EF4-FFF2-40B4-BE49-F238E27FC236}">
                <a16:creationId xmlns:a16="http://schemas.microsoft.com/office/drawing/2014/main" id="{9EED2E9B-A66D-4E0C-A987-EA60EA77B093}"/>
              </a:ext>
            </a:extLst>
          </p:cNvPr>
          <p:cNvSpPr/>
          <p:nvPr/>
        </p:nvSpPr>
        <p:spPr>
          <a:xfrm>
            <a:off x="3533953" y="4386947"/>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6.80%</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1" name="Rectangle 20">
            <a:extLst>
              <a:ext uri="{FF2B5EF4-FFF2-40B4-BE49-F238E27FC236}">
                <a16:creationId xmlns:a16="http://schemas.microsoft.com/office/drawing/2014/main" id="{1ADA40A7-F11D-4F68-B24B-E698C80F1053}"/>
              </a:ext>
            </a:extLst>
          </p:cNvPr>
          <p:cNvSpPr/>
          <p:nvPr/>
        </p:nvSpPr>
        <p:spPr>
          <a:xfrm>
            <a:off x="6337187" y="1131475"/>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6.03%</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2" name="Rectangle 21">
            <a:extLst>
              <a:ext uri="{FF2B5EF4-FFF2-40B4-BE49-F238E27FC236}">
                <a16:creationId xmlns:a16="http://schemas.microsoft.com/office/drawing/2014/main" id="{B3E5DF8A-A325-45F1-B1F7-91B7FF73E3E6}"/>
              </a:ext>
            </a:extLst>
          </p:cNvPr>
          <p:cNvSpPr/>
          <p:nvPr/>
        </p:nvSpPr>
        <p:spPr>
          <a:xfrm>
            <a:off x="6383228" y="4332062"/>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5.77%</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8">
            <a:extLst>
              <a:ext uri="{FF2B5EF4-FFF2-40B4-BE49-F238E27FC236}">
                <a16:creationId xmlns:a16="http://schemas.microsoft.com/office/drawing/2014/main" id="{8B64C6E5-CFEF-43FB-A4B4-A6254FC19083}"/>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11" name="Slide Number Placeholder 10">
            <a:extLst>
              <a:ext uri="{FF2B5EF4-FFF2-40B4-BE49-F238E27FC236}">
                <a16:creationId xmlns:a16="http://schemas.microsoft.com/office/drawing/2014/main" id="{D8F9564C-A61C-C73B-C4F4-D3039BBB8ACC}"/>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76</a:t>
            </a:fld>
            <a:endParaRPr lang="en-IN" dirty="0"/>
          </a:p>
        </p:txBody>
      </p:sp>
    </p:spTree>
    <p:extLst>
      <p:ext uri="{BB962C8B-B14F-4D97-AF65-F5344CB8AC3E}">
        <p14:creationId xmlns:p14="http://schemas.microsoft.com/office/powerpoint/2010/main" val="3238341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17396" y="106919"/>
            <a:ext cx="5931004" cy="492443"/>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Potassium Nitrate Water Soluble Fertilizer </a:t>
            </a:r>
            <a:r>
              <a:rPr lang="en-IN" sz="1600" b="1" kern="1200"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77</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7CC7456-CD95-4041-BAED-0CD33653F4CD}"/>
              </a:ext>
            </a:extLst>
          </p:cNvPr>
          <p:cNvSpPr txBox="1"/>
          <p:nvPr/>
        </p:nvSpPr>
        <p:spPr>
          <a:xfrm>
            <a:off x="7458390" y="642791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6" name="TextBox 15">
            <a:extLst>
              <a:ext uri="{FF2B5EF4-FFF2-40B4-BE49-F238E27FC236}">
                <a16:creationId xmlns:a16="http://schemas.microsoft.com/office/drawing/2014/main" id="{8D0B0175-BB9D-45D4-86BE-E5F0E3BA9231}"/>
              </a:ext>
            </a:extLst>
          </p:cNvPr>
          <p:cNvSpPr txBox="1"/>
          <p:nvPr/>
        </p:nvSpPr>
        <p:spPr>
          <a:xfrm>
            <a:off x="132586" y="599362"/>
            <a:ext cx="8915404" cy="52940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5: Pota</a:t>
            </a:r>
            <a:r>
              <a:rPr lang="en-IN" sz="1050" b="1" dirty="0" err="1">
                <a:solidFill>
                  <a:prstClr val="black"/>
                </a:solidFill>
                <a:latin typeface="Verdana" panose="020B0604030504040204" pitchFamily="34" charset="0"/>
                <a:ea typeface="Verdana" panose="020B0604030504040204" pitchFamily="34" charset="0"/>
                <a:cs typeface="Verdana" panose="020B0604030504040204" pitchFamily="34" charset="0"/>
              </a:rPr>
              <a:t>ssium</a:t>
            </a: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 Nitrate Water Soluble Fertilizer</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graphicFrame>
        <p:nvGraphicFramePr>
          <p:cNvPr id="18" name="Table 17">
            <a:extLst>
              <a:ext uri="{FF2B5EF4-FFF2-40B4-BE49-F238E27FC236}">
                <a16:creationId xmlns:a16="http://schemas.microsoft.com/office/drawing/2014/main" id="{84919CE9-F75A-48A3-B53A-DFE4F3D5993B}"/>
              </a:ext>
            </a:extLst>
          </p:cNvPr>
          <p:cNvGraphicFramePr>
            <a:graphicFrameLocks noGrp="1"/>
          </p:cNvGraphicFramePr>
          <p:nvPr/>
        </p:nvGraphicFramePr>
        <p:xfrm>
          <a:off x="132586" y="1219199"/>
          <a:ext cx="8794523" cy="4962672"/>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51152">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End Use </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51152">
                <a:tc rowSpan="2">
                  <a:txBody>
                    <a:bodyPr/>
                    <a:lstStyle/>
                    <a:p>
                      <a:pPr algn="ctr" fontAlgn="ctr"/>
                      <a:r>
                        <a:rPr lang="en-IN" sz="900" u="none" strike="noStrike" dirty="0">
                          <a:effectLst/>
                          <a:latin typeface="Verdana" panose="020B0604030504040204" pitchFamily="34" charset="0"/>
                          <a:ea typeface="Verdana" panose="020B0604030504040204" pitchFamily="34" charset="0"/>
                        </a:rPr>
                        <a:t>Gardening &amp; Horticulture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17.43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19.01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20.10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21.50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24.67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28.64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35.47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47.92</a:t>
                      </a:r>
                    </a:p>
                  </a:txBody>
                  <a:tcPr marL="9525" marR="9525" marT="9525" marB="0" anchor="ctr"/>
                </a:tc>
                <a:extLst>
                  <a:ext uri="{0D108BD9-81ED-4DB2-BD59-A6C34878D82A}">
                    <a16:rowId xmlns:a16="http://schemas.microsoft.com/office/drawing/2014/main" val="2833964604"/>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10.69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11.36</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12.00</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12.77</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13.59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14.53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19.13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27.22</a:t>
                      </a:r>
                    </a:p>
                  </a:txBody>
                  <a:tcPr marL="9525" marR="9525" marT="9525" marB="0" anchor="ctr"/>
                </a:tc>
                <a:extLst>
                  <a:ext uri="{0D108BD9-81ED-4DB2-BD59-A6C34878D82A}">
                    <a16:rowId xmlns:a16="http://schemas.microsoft.com/office/drawing/2014/main" val="1372216856"/>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Foliage Crops</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10.68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12.29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13.14</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14.10</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15.09</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16.24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17.50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20.14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28.96</a:t>
                      </a:r>
                    </a:p>
                  </a:txBody>
                  <a:tcPr marL="9525" marR="9525" marT="9525" marB="0" anchor="ctr"/>
                </a:tc>
                <a:extLst>
                  <a:ext uri="{0D108BD9-81ED-4DB2-BD59-A6C34878D82A}">
                    <a16:rowId xmlns:a16="http://schemas.microsoft.com/office/drawing/2014/main" val="2259304797"/>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7.16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7.66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8.21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8.84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10.07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14.24</a:t>
                      </a:r>
                    </a:p>
                  </a:txBody>
                  <a:tcPr marL="9525" marR="9525" marT="9525" marB="0" anchor="ctr"/>
                </a:tc>
                <a:extLst>
                  <a:ext uri="{0D108BD9-81ED-4DB2-BD59-A6C34878D82A}">
                    <a16:rowId xmlns:a16="http://schemas.microsoft.com/office/drawing/2014/main" val="3399116827"/>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Fruits &amp; Vegetable</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13.66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17.71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19.06</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20.53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22.06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23.68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25.40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34.27</a:t>
                      </a:r>
                    </a:p>
                  </a:txBody>
                  <a:tcPr marL="9525" marR="9525" marT="9525" marB="0" anchor="ctr"/>
                </a:tc>
                <a:extLst>
                  <a:ext uri="{0D108BD9-81ED-4DB2-BD59-A6C34878D82A}">
                    <a16:rowId xmlns:a16="http://schemas.microsoft.com/office/drawing/2014/main" val="1110602595"/>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7.02</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7.53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9.01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11.11</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11.89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12.69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18.06</a:t>
                      </a:r>
                    </a:p>
                  </a:txBody>
                  <a:tcPr marL="9525" marR="9525" marT="9525" marB="0" anchor="ctr"/>
                </a:tc>
                <a:extLst>
                  <a:ext uri="{0D108BD9-81ED-4DB2-BD59-A6C34878D82A}">
                    <a16:rowId xmlns:a16="http://schemas.microsoft.com/office/drawing/2014/main" val="1316181384"/>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Field &amp; Cash Crops</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7.04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8.04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9.17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12.32</a:t>
                      </a:r>
                    </a:p>
                  </a:txBody>
                  <a:tcPr marL="9525" marR="9525" marT="9525" marB="0" anchor="ctr"/>
                </a:tc>
                <a:extLst>
                  <a:ext uri="{0D108BD9-81ED-4DB2-BD59-A6C34878D82A}">
                    <a16:rowId xmlns:a16="http://schemas.microsoft.com/office/drawing/2014/main" val="986280555"/>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5.44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7.62</a:t>
                      </a:r>
                    </a:p>
                  </a:txBody>
                  <a:tcPr marL="9525" marR="9525" marT="9525" marB="0" anchor="ctr"/>
                </a:tc>
                <a:extLst>
                  <a:ext uri="{0D108BD9-81ED-4DB2-BD59-A6C34878D82A}">
                    <a16:rowId xmlns:a16="http://schemas.microsoft.com/office/drawing/2014/main" val="1388743580"/>
                  </a:ext>
                </a:extLst>
              </a:tr>
              <a:tr h="451152">
                <a:tc rowSpan="2">
                  <a:txBody>
                    <a:bodyPr/>
                    <a:lstStyle/>
                    <a:p>
                      <a:pPr algn="ctr" fontAlgn="ctr"/>
                      <a:r>
                        <a:rPr lang="en-IN" sz="900" b="1" u="none" strike="noStrike" dirty="0">
                          <a:effectLst/>
                          <a:latin typeface="Verdana" panose="020B0604030504040204" pitchFamily="34" charset="0"/>
                          <a:ea typeface="Verdana" panose="020B0604030504040204" pitchFamily="34" charset="0"/>
                        </a:rPr>
                        <a:t>Total</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45.54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49.52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52.32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55.88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59.85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64.01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68.93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74.19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79.71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85.46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91.61</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123.47</a:t>
                      </a:r>
                    </a:p>
                  </a:txBody>
                  <a:tcPr marL="9525" marR="9525" marT="9525" marB="0" anchor="ctr"/>
                </a:tc>
                <a:extLst>
                  <a:ext uri="{0D108BD9-81ED-4DB2-BD59-A6C34878D82A}">
                    <a16:rowId xmlns:a16="http://schemas.microsoft.com/office/drawing/2014/main" val="892287102"/>
                  </a:ext>
                </a:extLst>
              </a:tr>
              <a:tr h="451152">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26.52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28.20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29.78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31.65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33.69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36.00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38.60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41.49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44.41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47.33</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50.43</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67.15</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F9F11D16-A397-4DEE-ADD0-E32C322B68FA}"/>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5" name="Slide Number Placeholder 4">
            <a:extLst>
              <a:ext uri="{FF2B5EF4-FFF2-40B4-BE49-F238E27FC236}">
                <a16:creationId xmlns:a16="http://schemas.microsoft.com/office/drawing/2014/main" id="{911CC8CD-7151-8F6B-448B-4C7C704E1269}"/>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77</a:t>
            </a:fld>
            <a:endParaRPr lang="en-IN" dirty="0"/>
          </a:p>
        </p:txBody>
      </p:sp>
    </p:spTree>
    <p:extLst>
      <p:ext uri="{BB962C8B-B14F-4D97-AF65-F5344CB8AC3E}">
        <p14:creationId xmlns:p14="http://schemas.microsoft.com/office/powerpoint/2010/main" val="7657637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286737" y="141712"/>
            <a:ext cx="4440238" cy="292100"/>
          </a:xfrm>
          <a:noFill/>
          <a:ln>
            <a:noFill/>
          </a:ln>
        </p:spPr>
        <p:txBody>
          <a:bodyPr wrap="square" lIns="0" tIns="0" rIns="0" bIns="0" anchor="ctr">
            <a:noAutofit/>
          </a:bodyPr>
          <a:lstStyle/>
          <a:p>
            <a:pPr algn="l"/>
            <a:r>
              <a:rPr lang="en-US" b="1" dirty="0">
                <a:solidFill>
                  <a:prstClr val="black"/>
                </a:solidFill>
                <a:latin typeface="Arial" panose="020B0604020202020204" pitchFamily="34" charset="0"/>
                <a:cs typeface="Arial" panose="020B0604020202020204" pitchFamily="34" charset="0"/>
              </a:rPr>
              <a:t>Potassium Nitrate Water Soluble Fertilizer </a:t>
            </a:r>
            <a:r>
              <a:rPr lang="en-IN" b="1"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78</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6F54838-DCC4-4118-A715-895564CAB047}"/>
              </a:ext>
            </a:extLst>
          </p:cNvPr>
          <p:cNvSpPr txBox="1"/>
          <p:nvPr/>
        </p:nvSpPr>
        <p:spPr>
          <a:xfrm>
            <a:off x="286736" y="685800"/>
            <a:ext cx="8392743" cy="29210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1</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8</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Potassium Nitrate Water Soluble Fertilizer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2" name="TextBox 11">
            <a:extLst>
              <a:ext uri="{FF2B5EF4-FFF2-40B4-BE49-F238E27FC236}">
                <a16:creationId xmlns:a16="http://schemas.microsoft.com/office/drawing/2014/main" id="{D7CC7456-CD95-4041-BAED-0CD33653F4CD}"/>
              </a:ext>
            </a:extLst>
          </p:cNvPr>
          <p:cNvSpPr txBox="1"/>
          <p:nvPr/>
        </p:nvSpPr>
        <p:spPr>
          <a:xfrm>
            <a:off x="7700211" y="6393500"/>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4" name="Chart 13">
            <a:extLst>
              <a:ext uri="{FF2B5EF4-FFF2-40B4-BE49-F238E27FC236}">
                <a16:creationId xmlns:a16="http://schemas.microsoft.com/office/drawing/2014/main" id="{24D1C667-C1FF-466E-BB7A-F37AB158C943}"/>
              </a:ext>
            </a:extLst>
          </p:cNvPr>
          <p:cNvGraphicFramePr/>
          <p:nvPr>
            <p:extLst>
              <p:ext uri="{D42A27DB-BD31-4B8C-83A1-F6EECF244321}">
                <p14:modId xmlns:p14="http://schemas.microsoft.com/office/powerpoint/2010/main" val="2847708075"/>
              </p:ext>
            </p:extLst>
          </p:nvPr>
        </p:nvGraphicFramePr>
        <p:xfrm>
          <a:off x="-298442" y="828033"/>
          <a:ext cx="9155706" cy="5397183"/>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6449B732-9585-4206-B464-44D955EED503}"/>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4" name="Slide Number Placeholder 3">
            <a:extLst>
              <a:ext uri="{FF2B5EF4-FFF2-40B4-BE49-F238E27FC236}">
                <a16:creationId xmlns:a16="http://schemas.microsoft.com/office/drawing/2014/main" id="{73B07191-D64F-9AA4-EFE4-37D65695B0D4}"/>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78</a:t>
            </a:fld>
            <a:endParaRPr lang="en-IN" dirty="0"/>
          </a:p>
        </p:txBody>
      </p:sp>
    </p:spTree>
    <p:extLst>
      <p:ext uri="{BB962C8B-B14F-4D97-AF65-F5344CB8AC3E}">
        <p14:creationId xmlns:p14="http://schemas.microsoft.com/office/powerpoint/2010/main" val="31518781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EC0AE6-2BC2-4A94-89AF-A6C06CD2CD8A}"/>
              </a:ext>
            </a:extLst>
          </p:cNvPr>
          <p:cNvGraphicFramePr/>
          <p:nvPr/>
        </p:nvGraphicFramePr>
        <p:xfrm>
          <a:off x="176733" y="1008936"/>
          <a:ext cx="8790534" cy="291470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3026AE9-2FEC-4BC4-B8A5-D3CCC46D54CC}"/>
              </a:ext>
            </a:extLst>
          </p:cNvPr>
          <p:cNvSpPr txBox="1"/>
          <p:nvPr/>
        </p:nvSpPr>
        <p:spPr>
          <a:xfrm>
            <a:off x="157580" y="716866"/>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19:  Potassium Sulphate Water Soluble Fertilizer Market Size, By Volume (USD Million), 2017-2035F</a:t>
            </a:r>
          </a:p>
        </p:txBody>
      </p:sp>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132586" y="193795"/>
            <a:ext cx="7863840"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Potassium Sulphate Water Soluble Fertilizer Market Size</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4" y="658136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79</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7386208-F784-4C40-84CB-91B478ED4935}"/>
              </a:ext>
            </a:extLst>
          </p:cNvPr>
          <p:cNvSpPr txBox="1"/>
          <p:nvPr/>
        </p:nvSpPr>
        <p:spPr>
          <a:xfrm>
            <a:off x="7510002" y="365154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7" name="Rectangle 6">
            <a:extLst>
              <a:ext uri="{FF2B5EF4-FFF2-40B4-BE49-F238E27FC236}">
                <a16:creationId xmlns:a16="http://schemas.microsoft.com/office/drawing/2014/main" id="{D7996BEE-F71C-4DFE-AA72-4DC747EF2B89}"/>
              </a:ext>
            </a:extLst>
          </p:cNvPr>
          <p:cNvSpPr/>
          <p:nvPr/>
        </p:nvSpPr>
        <p:spPr>
          <a:xfrm>
            <a:off x="967865" y="112182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2.12%</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505D62FB-077F-4DDB-8414-C4F005354BE5}"/>
              </a:ext>
            </a:extLst>
          </p:cNvPr>
          <p:cNvSpPr/>
          <p:nvPr/>
        </p:nvSpPr>
        <p:spPr>
          <a:xfrm>
            <a:off x="6337187" y="1131480"/>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4.89%</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90D78B55-8D7B-46E7-89FB-F0F778B522D3}"/>
              </a:ext>
            </a:extLst>
          </p:cNvPr>
          <p:cNvSpPr/>
          <p:nvPr/>
        </p:nvSpPr>
        <p:spPr>
          <a:xfrm>
            <a:off x="3707107" y="112182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7.25%</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6" name="Chart 15">
            <a:extLst>
              <a:ext uri="{FF2B5EF4-FFF2-40B4-BE49-F238E27FC236}">
                <a16:creationId xmlns:a16="http://schemas.microsoft.com/office/drawing/2014/main" id="{EBDF4095-EDA4-4B2D-BA3C-8BF51FF27CCE}"/>
              </a:ext>
            </a:extLst>
          </p:cNvPr>
          <p:cNvGraphicFramePr/>
          <p:nvPr/>
        </p:nvGraphicFramePr>
        <p:xfrm>
          <a:off x="209650" y="4372815"/>
          <a:ext cx="8790534" cy="229139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7FE286D6-DF36-421C-8308-AAA284B46239}"/>
              </a:ext>
            </a:extLst>
          </p:cNvPr>
          <p:cNvSpPr txBox="1"/>
          <p:nvPr/>
        </p:nvSpPr>
        <p:spPr>
          <a:xfrm>
            <a:off x="7523480" y="645908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8" name="TextBox 17">
            <a:extLst>
              <a:ext uri="{FF2B5EF4-FFF2-40B4-BE49-F238E27FC236}">
                <a16:creationId xmlns:a16="http://schemas.microsoft.com/office/drawing/2014/main" id="{8FFBBE5E-27AC-43D2-8FDE-5170A5B0A746}"/>
              </a:ext>
            </a:extLst>
          </p:cNvPr>
          <p:cNvSpPr txBox="1"/>
          <p:nvPr/>
        </p:nvSpPr>
        <p:spPr>
          <a:xfrm>
            <a:off x="310703" y="3782718"/>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20</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Potassium Sulphate Water Soluble Fertilizer Market Size, By Volume (Kilo tonnes), 2017-2035F</a:t>
            </a:r>
          </a:p>
        </p:txBody>
      </p:sp>
      <p:sp>
        <p:nvSpPr>
          <p:cNvPr id="19" name="Rectangle 18">
            <a:extLst>
              <a:ext uri="{FF2B5EF4-FFF2-40B4-BE49-F238E27FC236}">
                <a16:creationId xmlns:a16="http://schemas.microsoft.com/office/drawing/2014/main" id="{61ACEE80-FB33-497A-B9BA-4FD1D5DAB1CF}"/>
              </a:ext>
            </a:extLst>
          </p:cNvPr>
          <p:cNvSpPr/>
          <p:nvPr/>
        </p:nvSpPr>
        <p:spPr>
          <a:xfrm>
            <a:off x="685800" y="4390847"/>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1.55%</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0" name="Rectangle 19">
            <a:extLst>
              <a:ext uri="{FF2B5EF4-FFF2-40B4-BE49-F238E27FC236}">
                <a16:creationId xmlns:a16="http://schemas.microsoft.com/office/drawing/2014/main" id="{9EED2E9B-A66D-4E0C-A987-EA60EA77B093}"/>
              </a:ext>
            </a:extLst>
          </p:cNvPr>
          <p:cNvSpPr/>
          <p:nvPr/>
        </p:nvSpPr>
        <p:spPr>
          <a:xfrm>
            <a:off x="3533953" y="4386947"/>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6.80%</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1" name="Rectangle 20">
            <a:extLst>
              <a:ext uri="{FF2B5EF4-FFF2-40B4-BE49-F238E27FC236}">
                <a16:creationId xmlns:a16="http://schemas.microsoft.com/office/drawing/2014/main" id="{1ADA40A7-F11D-4F68-B24B-E698C80F1053}"/>
              </a:ext>
            </a:extLst>
          </p:cNvPr>
          <p:cNvSpPr/>
          <p:nvPr/>
        </p:nvSpPr>
        <p:spPr>
          <a:xfrm>
            <a:off x="6337187" y="1131475"/>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6.03%</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2" name="Rectangle 21">
            <a:extLst>
              <a:ext uri="{FF2B5EF4-FFF2-40B4-BE49-F238E27FC236}">
                <a16:creationId xmlns:a16="http://schemas.microsoft.com/office/drawing/2014/main" id="{B3E5DF8A-A325-45F1-B1F7-91B7FF73E3E6}"/>
              </a:ext>
            </a:extLst>
          </p:cNvPr>
          <p:cNvSpPr/>
          <p:nvPr/>
        </p:nvSpPr>
        <p:spPr>
          <a:xfrm>
            <a:off x="6383228" y="4332062"/>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5.77%</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8">
            <a:extLst>
              <a:ext uri="{FF2B5EF4-FFF2-40B4-BE49-F238E27FC236}">
                <a16:creationId xmlns:a16="http://schemas.microsoft.com/office/drawing/2014/main" id="{819EFA84-ADD5-46A4-8444-C6110E3E3207}"/>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11" name="Slide Number Placeholder 10">
            <a:extLst>
              <a:ext uri="{FF2B5EF4-FFF2-40B4-BE49-F238E27FC236}">
                <a16:creationId xmlns:a16="http://schemas.microsoft.com/office/drawing/2014/main" id="{9A21EC38-48D9-DFE5-3D91-AB8632839436}"/>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79</a:t>
            </a:fld>
            <a:endParaRPr lang="en-IN" dirty="0"/>
          </a:p>
        </p:txBody>
      </p:sp>
    </p:spTree>
    <p:extLst>
      <p:ext uri="{BB962C8B-B14F-4D97-AF65-F5344CB8AC3E}">
        <p14:creationId xmlns:p14="http://schemas.microsoft.com/office/powerpoint/2010/main" val="1129712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662928"/>
            <a:ext cx="8745220" cy="18415"/>
          </a:xfrm>
          <a:custGeom>
            <a:avLst/>
            <a:gdLst/>
            <a:ahLst/>
            <a:cxnLst/>
            <a:rect l="l" t="t" r="r" b="b"/>
            <a:pathLst>
              <a:path w="8745220" h="18415">
                <a:moveTo>
                  <a:pt x="0" y="18287"/>
                </a:moveTo>
                <a:lnTo>
                  <a:pt x="8744712" y="18287"/>
                </a:lnTo>
                <a:lnTo>
                  <a:pt x="8744712" y="0"/>
                </a:lnTo>
                <a:lnTo>
                  <a:pt x="0" y="0"/>
                </a:lnTo>
                <a:lnTo>
                  <a:pt x="0" y="18287"/>
                </a:lnTo>
                <a:close/>
              </a:path>
            </a:pathLst>
          </a:custGeom>
          <a:solidFill>
            <a:srgbClr val="BEBEBE"/>
          </a:solidFill>
        </p:spPr>
        <p:txBody>
          <a:bodyPr wrap="square" lIns="0" tIns="0" rIns="0" bIns="0" rtlCol="0"/>
          <a:lstStyle/>
          <a:p>
            <a:endParaRPr dirty="0"/>
          </a:p>
        </p:txBody>
      </p:sp>
      <p:sp>
        <p:nvSpPr>
          <p:cNvPr id="3" name="object 3"/>
          <p:cNvSpPr/>
          <p:nvPr/>
        </p:nvSpPr>
        <p:spPr>
          <a:xfrm>
            <a:off x="9064752" y="6662928"/>
            <a:ext cx="79375" cy="18415"/>
          </a:xfrm>
          <a:custGeom>
            <a:avLst/>
            <a:gdLst/>
            <a:ahLst/>
            <a:cxnLst/>
            <a:rect l="l" t="t" r="r" b="b"/>
            <a:pathLst>
              <a:path w="79375" h="18415">
                <a:moveTo>
                  <a:pt x="0" y="18287"/>
                </a:moveTo>
                <a:lnTo>
                  <a:pt x="79248" y="18287"/>
                </a:lnTo>
                <a:lnTo>
                  <a:pt x="79248" y="0"/>
                </a:lnTo>
                <a:lnTo>
                  <a:pt x="0" y="0"/>
                </a:lnTo>
                <a:lnTo>
                  <a:pt x="0" y="18287"/>
                </a:lnTo>
                <a:close/>
              </a:path>
            </a:pathLst>
          </a:custGeom>
          <a:solidFill>
            <a:srgbClr val="BEBEBE"/>
          </a:solidFill>
        </p:spPr>
        <p:txBody>
          <a:bodyPr wrap="square" lIns="0" tIns="0" rIns="0" bIns="0" rtlCol="0"/>
          <a:lstStyle/>
          <a:p>
            <a:endParaRPr dirty="0"/>
          </a:p>
        </p:txBody>
      </p:sp>
      <p:sp>
        <p:nvSpPr>
          <p:cNvPr id="4" name="object 4"/>
          <p:cNvSpPr/>
          <p:nvPr/>
        </p:nvSpPr>
        <p:spPr>
          <a:xfrm>
            <a:off x="0" y="323088"/>
            <a:ext cx="6757670" cy="76200"/>
          </a:xfrm>
          <a:custGeom>
            <a:avLst/>
            <a:gdLst/>
            <a:ahLst/>
            <a:cxnLst/>
            <a:rect l="l" t="t" r="r" b="b"/>
            <a:pathLst>
              <a:path w="6757670" h="76200">
                <a:moveTo>
                  <a:pt x="0" y="76199"/>
                </a:moveTo>
                <a:lnTo>
                  <a:pt x="6757416" y="76199"/>
                </a:lnTo>
                <a:lnTo>
                  <a:pt x="6757416" y="0"/>
                </a:lnTo>
                <a:lnTo>
                  <a:pt x="0" y="0"/>
                </a:lnTo>
                <a:lnTo>
                  <a:pt x="0" y="76199"/>
                </a:lnTo>
                <a:close/>
              </a:path>
            </a:pathLst>
          </a:custGeom>
          <a:solidFill>
            <a:srgbClr val="D9D9D9"/>
          </a:solidFill>
        </p:spPr>
        <p:txBody>
          <a:bodyPr wrap="square" lIns="0" tIns="0" rIns="0" bIns="0" rtlCol="0"/>
          <a:lstStyle/>
          <a:p>
            <a:endParaRPr dirty="0"/>
          </a:p>
        </p:txBody>
      </p:sp>
      <p:sp>
        <p:nvSpPr>
          <p:cNvPr id="8" name="object 8"/>
          <p:cNvSpPr/>
          <p:nvPr/>
        </p:nvSpPr>
        <p:spPr>
          <a:xfrm>
            <a:off x="0" y="6681215"/>
            <a:ext cx="9144000" cy="177165"/>
          </a:xfrm>
          <a:custGeom>
            <a:avLst/>
            <a:gdLst/>
            <a:ahLst/>
            <a:cxnLst/>
            <a:rect l="l" t="t" r="r" b="b"/>
            <a:pathLst>
              <a:path w="9144000" h="177165">
                <a:moveTo>
                  <a:pt x="9144000" y="0"/>
                </a:moveTo>
                <a:lnTo>
                  <a:pt x="0" y="0"/>
                </a:lnTo>
                <a:lnTo>
                  <a:pt x="0" y="176784"/>
                </a:lnTo>
                <a:lnTo>
                  <a:pt x="9144000" y="176784"/>
                </a:lnTo>
                <a:lnTo>
                  <a:pt x="9144000" y="0"/>
                </a:lnTo>
                <a:close/>
              </a:path>
            </a:pathLst>
          </a:custGeom>
          <a:solidFill>
            <a:srgbClr val="071C2C"/>
          </a:solidFill>
        </p:spPr>
        <p:txBody>
          <a:bodyPr wrap="square" lIns="0" tIns="0" rIns="0" bIns="0" rtlCol="0"/>
          <a:lstStyle/>
          <a:p>
            <a:endParaRPr dirty="0"/>
          </a:p>
        </p:txBody>
      </p:sp>
      <p:sp>
        <p:nvSpPr>
          <p:cNvPr id="9" name="object 9"/>
          <p:cNvSpPr/>
          <p:nvPr/>
        </p:nvSpPr>
        <p:spPr>
          <a:xfrm>
            <a:off x="173736" y="103631"/>
            <a:ext cx="4398645" cy="466725"/>
          </a:xfrm>
          <a:custGeom>
            <a:avLst/>
            <a:gdLst/>
            <a:ahLst/>
            <a:cxnLst/>
            <a:rect l="l" t="t" r="r" b="b"/>
            <a:pathLst>
              <a:path w="4398645" h="466725">
                <a:moveTo>
                  <a:pt x="4398264" y="0"/>
                </a:moveTo>
                <a:lnTo>
                  <a:pt x="0" y="0"/>
                </a:lnTo>
                <a:lnTo>
                  <a:pt x="0" y="466344"/>
                </a:lnTo>
                <a:lnTo>
                  <a:pt x="4398264" y="466344"/>
                </a:lnTo>
                <a:lnTo>
                  <a:pt x="4398264" y="0"/>
                </a:lnTo>
                <a:close/>
              </a:path>
            </a:pathLst>
          </a:custGeom>
          <a:solidFill>
            <a:srgbClr val="D9D9D9"/>
          </a:solidFill>
        </p:spPr>
        <p:txBody>
          <a:bodyPr wrap="square" lIns="0" tIns="0" rIns="0" bIns="0" rtlCol="0"/>
          <a:lstStyle/>
          <a:p>
            <a:endParaRPr dirty="0"/>
          </a:p>
        </p:txBody>
      </p:sp>
      <p:sp>
        <p:nvSpPr>
          <p:cNvPr id="11" name="object 11"/>
          <p:cNvSpPr txBox="1"/>
          <p:nvPr/>
        </p:nvSpPr>
        <p:spPr>
          <a:xfrm>
            <a:off x="361594" y="609600"/>
            <a:ext cx="7639406" cy="175048"/>
          </a:xfrm>
          <a:prstGeom prst="rect">
            <a:avLst/>
          </a:prstGeom>
        </p:spPr>
        <p:txBody>
          <a:bodyPr vert="horz" wrap="square" lIns="0" tIns="13335" rIns="0" bIns="0" rtlCol="0">
            <a:spAutoFit/>
          </a:bodyPr>
          <a:lstStyle/>
          <a:p>
            <a:pPr marL="12700">
              <a:lnSpc>
                <a:spcPct val="100000"/>
              </a:lnSpc>
              <a:spcBef>
                <a:spcPts val="105"/>
              </a:spcBef>
            </a:pPr>
            <a:r>
              <a:rPr sz="1050" b="1" spc="15" dirty="0">
                <a:latin typeface="Arial"/>
                <a:cs typeface="Arial"/>
              </a:rPr>
              <a:t>The</a:t>
            </a:r>
            <a:r>
              <a:rPr sz="1050" b="1" spc="-65" dirty="0">
                <a:latin typeface="Arial"/>
                <a:cs typeface="Arial"/>
              </a:rPr>
              <a:t> </a:t>
            </a:r>
            <a:r>
              <a:rPr sz="1050" b="1" spc="-5" dirty="0">
                <a:latin typeface="Arial"/>
                <a:cs typeface="Arial"/>
              </a:rPr>
              <a:t>recommended</a:t>
            </a:r>
            <a:r>
              <a:rPr sz="1050" b="1" spc="-20" dirty="0">
                <a:latin typeface="Arial"/>
                <a:cs typeface="Arial"/>
              </a:rPr>
              <a:t> </a:t>
            </a:r>
            <a:r>
              <a:rPr sz="1050" b="1" dirty="0">
                <a:latin typeface="Arial"/>
                <a:cs typeface="Arial"/>
              </a:rPr>
              <a:t>methodology</a:t>
            </a:r>
            <a:r>
              <a:rPr sz="1050" b="1" spc="-55" dirty="0">
                <a:latin typeface="Arial"/>
                <a:cs typeface="Arial"/>
              </a:rPr>
              <a:t> </a:t>
            </a:r>
            <a:r>
              <a:rPr sz="1050" b="1" spc="5" dirty="0">
                <a:latin typeface="Arial"/>
                <a:cs typeface="Arial"/>
              </a:rPr>
              <a:t>for</a:t>
            </a:r>
            <a:r>
              <a:rPr sz="1050" b="1" spc="-20" dirty="0">
                <a:latin typeface="Arial"/>
                <a:cs typeface="Arial"/>
              </a:rPr>
              <a:t> </a:t>
            </a:r>
            <a:r>
              <a:rPr sz="1050" b="1" spc="5" dirty="0">
                <a:latin typeface="Arial"/>
                <a:cs typeface="Arial"/>
              </a:rPr>
              <a:t>this</a:t>
            </a:r>
            <a:r>
              <a:rPr sz="1050" b="1" spc="-35" dirty="0">
                <a:latin typeface="Arial"/>
                <a:cs typeface="Arial"/>
              </a:rPr>
              <a:t> </a:t>
            </a:r>
            <a:r>
              <a:rPr sz="1050" b="1" dirty="0">
                <a:latin typeface="Arial"/>
                <a:cs typeface="Arial"/>
              </a:rPr>
              <a:t>study</a:t>
            </a:r>
            <a:r>
              <a:rPr sz="1050" b="1" spc="-15" dirty="0">
                <a:latin typeface="Arial"/>
                <a:cs typeface="Arial"/>
              </a:rPr>
              <a:t> </a:t>
            </a:r>
            <a:r>
              <a:rPr sz="1050" b="1" spc="5" dirty="0">
                <a:latin typeface="Arial"/>
                <a:cs typeface="Arial"/>
              </a:rPr>
              <a:t>is</a:t>
            </a:r>
            <a:r>
              <a:rPr sz="1050" b="1" spc="-40" dirty="0">
                <a:latin typeface="Arial"/>
                <a:cs typeface="Arial"/>
              </a:rPr>
              <a:t> </a:t>
            </a:r>
            <a:r>
              <a:rPr sz="1050" b="1" spc="-5" dirty="0">
                <a:latin typeface="Arial"/>
                <a:cs typeface="Arial"/>
              </a:rPr>
              <a:t>primary</a:t>
            </a:r>
            <a:r>
              <a:rPr sz="1050" b="1" spc="-15" dirty="0">
                <a:latin typeface="Arial"/>
                <a:cs typeface="Arial"/>
              </a:rPr>
              <a:t> </a:t>
            </a:r>
            <a:r>
              <a:rPr sz="1050" b="1" spc="-5" dirty="0">
                <a:latin typeface="Arial"/>
                <a:cs typeface="Arial"/>
              </a:rPr>
              <a:t>research</a:t>
            </a:r>
            <a:r>
              <a:rPr sz="1050" b="1" dirty="0">
                <a:latin typeface="Arial"/>
                <a:cs typeface="Arial"/>
              </a:rPr>
              <a:t> </a:t>
            </a:r>
            <a:r>
              <a:rPr sz="1050" b="1" spc="5" dirty="0">
                <a:latin typeface="Arial"/>
                <a:cs typeface="Arial"/>
              </a:rPr>
              <a:t>followed</a:t>
            </a:r>
            <a:r>
              <a:rPr sz="1050" b="1" spc="-70" dirty="0">
                <a:latin typeface="Arial"/>
                <a:cs typeface="Arial"/>
              </a:rPr>
              <a:t> </a:t>
            </a:r>
            <a:r>
              <a:rPr sz="1050" b="1" spc="5" dirty="0">
                <a:latin typeface="Arial"/>
                <a:cs typeface="Arial"/>
              </a:rPr>
              <a:t>by</a:t>
            </a:r>
            <a:r>
              <a:rPr sz="1050" b="1" spc="-15" dirty="0">
                <a:latin typeface="Arial"/>
                <a:cs typeface="Arial"/>
              </a:rPr>
              <a:t> </a:t>
            </a:r>
            <a:r>
              <a:rPr sz="1050" b="1" dirty="0">
                <a:latin typeface="Arial"/>
                <a:cs typeface="Arial"/>
              </a:rPr>
              <a:t>exhaustive</a:t>
            </a:r>
            <a:r>
              <a:rPr sz="1050" b="1" spc="-35" dirty="0">
                <a:latin typeface="Arial"/>
                <a:cs typeface="Arial"/>
              </a:rPr>
              <a:t> </a:t>
            </a:r>
            <a:r>
              <a:rPr sz="1050" b="1" dirty="0">
                <a:latin typeface="Arial"/>
                <a:cs typeface="Arial"/>
              </a:rPr>
              <a:t>Secondary</a:t>
            </a:r>
            <a:r>
              <a:rPr sz="1050" b="1" spc="-80" dirty="0">
                <a:latin typeface="Arial"/>
                <a:cs typeface="Arial"/>
              </a:rPr>
              <a:t> </a:t>
            </a:r>
            <a:r>
              <a:rPr sz="1050" b="1" spc="-5" dirty="0">
                <a:latin typeface="Arial"/>
                <a:cs typeface="Arial"/>
              </a:rPr>
              <a:t>Research.</a:t>
            </a:r>
            <a:endParaRPr sz="1050" dirty="0">
              <a:latin typeface="Arial"/>
              <a:cs typeface="Arial"/>
            </a:endParaRPr>
          </a:p>
        </p:txBody>
      </p:sp>
      <p:sp>
        <p:nvSpPr>
          <p:cNvPr id="12" name="object 12"/>
          <p:cNvSpPr txBox="1"/>
          <p:nvPr/>
        </p:nvSpPr>
        <p:spPr>
          <a:xfrm>
            <a:off x="160374" y="851301"/>
            <a:ext cx="8815223" cy="1136530"/>
          </a:xfrm>
          <a:prstGeom prst="rect">
            <a:avLst/>
          </a:prstGeom>
        </p:spPr>
        <p:txBody>
          <a:bodyPr vert="horz" wrap="square" lIns="0" tIns="13335" rIns="0" bIns="0" rtlCol="0">
            <a:spAutoFit/>
          </a:bodyPr>
          <a:lstStyle/>
          <a:p>
            <a:pPr marL="12700">
              <a:lnSpc>
                <a:spcPct val="150000"/>
              </a:lnSpc>
              <a:spcBef>
                <a:spcPts val="105"/>
              </a:spcBef>
            </a:pPr>
            <a:r>
              <a:rPr sz="1000" b="1" dirty="0">
                <a:latin typeface="Verdana" panose="020B0604030504040204" pitchFamily="34" charset="0"/>
                <a:ea typeface="Verdana" panose="020B0604030504040204" pitchFamily="34" charset="0"/>
                <a:cs typeface="Arial"/>
              </a:rPr>
              <a:t>Phase</a:t>
            </a:r>
            <a:r>
              <a:rPr sz="1000" b="1" spc="30" dirty="0">
                <a:latin typeface="Verdana" panose="020B0604030504040204" pitchFamily="34" charset="0"/>
                <a:ea typeface="Verdana" panose="020B0604030504040204" pitchFamily="34" charset="0"/>
                <a:cs typeface="Arial"/>
              </a:rPr>
              <a:t> </a:t>
            </a:r>
            <a:r>
              <a:rPr sz="1000" b="1" spc="-5" dirty="0">
                <a:latin typeface="Verdana" panose="020B0604030504040204" pitchFamily="34" charset="0"/>
                <a:ea typeface="Verdana" panose="020B0604030504040204" pitchFamily="34" charset="0"/>
                <a:cs typeface="Arial"/>
              </a:rPr>
              <a:t>1:</a:t>
            </a:r>
            <a:r>
              <a:rPr sz="1000" b="1" spc="35" dirty="0">
                <a:latin typeface="Verdana" panose="020B0604030504040204" pitchFamily="34" charset="0"/>
                <a:ea typeface="Verdana" panose="020B0604030504040204" pitchFamily="34" charset="0"/>
                <a:cs typeface="Arial"/>
              </a:rPr>
              <a:t> </a:t>
            </a:r>
            <a:r>
              <a:rPr sz="1000" dirty="0">
                <a:latin typeface="Verdana" panose="020B0604030504040204" pitchFamily="34" charset="0"/>
                <a:ea typeface="Verdana" panose="020B0604030504040204" pitchFamily="34" charset="0"/>
                <a:cs typeface="Arial MT"/>
              </a:rPr>
              <a:t>During</a:t>
            </a:r>
            <a:r>
              <a:rPr sz="1000" spc="5"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first</a:t>
            </a:r>
            <a:r>
              <a:rPr sz="1000" spc="5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phase</a:t>
            </a:r>
            <a:r>
              <a:rPr sz="1000" spc="25" dirty="0">
                <a:latin typeface="Verdana" panose="020B0604030504040204" pitchFamily="34" charset="0"/>
                <a:ea typeface="Verdana" panose="020B0604030504040204" pitchFamily="34" charset="0"/>
                <a:cs typeface="Arial MT"/>
              </a:rPr>
              <a:t> </a:t>
            </a:r>
            <a:r>
              <a:rPr sz="1000" spc="-15" dirty="0">
                <a:latin typeface="Verdana" panose="020B0604030504040204" pitchFamily="34" charset="0"/>
                <a:ea typeface="Verdana" panose="020B0604030504040204" pitchFamily="34" charset="0"/>
                <a:cs typeface="Arial MT"/>
              </a:rPr>
              <a:t>of</a:t>
            </a:r>
            <a:r>
              <a:rPr sz="1000" spc="7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the</a:t>
            </a:r>
            <a:r>
              <a:rPr sz="1000" spc="3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study,</a:t>
            </a:r>
            <a:r>
              <a:rPr sz="1000" spc="4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exhaustive</a:t>
            </a:r>
            <a:r>
              <a:rPr sz="1000" spc="3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secondary</a:t>
            </a:r>
            <a:r>
              <a:rPr sz="1000" spc="6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research</a:t>
            </a:r>
            <a:r>
              <a:rPr sz="1000" spc="30" dirty="0">
                <a:latin typeface="Verdana" panose="020B0604030504040204" pitchFamily="34" charset="0"/>
                <a:ea typeface="Verdana" panose="020B0604030504040204" pitchFamily="34" charset="0"/>
                <a:cs typeface="Arial MT"/>
              </a:rPr>
              <a:t> </a:t>
            </a:r>
            <a:r>
              <a:rPr lang="en-US" sz="1000" spc="-5" dirty="0">
                <a:latin typeface="Verdana" panose="020B0604030504040204" pitchFamily="34" charset="0"/>
                <a:ea typeface="Verdana" panose="020B0604030504040204" pitchFamily="34" charset="0"/>
                <a:cs typeface="Arial MT"/>
              </a:rPr>
              <a:t>has been </a:t>
            </a:r>
            <a:r>
              <a:rPr sz="1000" dirty="0">
                <a:latin typeface="Verdana" panose="020B0604030504040204" pitchFamily="34" charset="0"/>
                <a:ea typeface="Verdana" panose="020B0604030504040204" pitchFamily="34" charset="0"/>
                <a:cs typeface="Arial MT"/>
              </a:rPr>
              <a:t>carried</a:t>
            </a:r>
            <a:r>
              <a:rPr sz="1000" spc="30" dirty="0">
                <a:latin typeface="Verdana" panose="020B0604030504040204" pitchFamily="34" charset="0"/>
                <a:ea typeface="Verdana" panose="020B0604030504040204" pitchFamily="34" charset="0"/>
                <a:cs typeface="Arial MT"/>
              </a:rPr>
              <a:t> </a:t>
            </a:r>
            <a:r>
              <a:rPr sz="1000" spc="-15" dirty="0">
                <a:latin typeface="Verdana" panose="020B0604030504040204" pitchFamily="34" charset="0"/>
                <a:ea typeface="Verdana" panose="020B0604030504040204" pitchFamily="34" charset="0"/>
                <a:cs typeface="Arial MT"/>
              </a:rPr>
              <a:t>out</a:t>
            </a:r>
            <a:r>
              <a:rPr sz="1000" spc="4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to</a:t>
            </a:r>
            <a:r>
              <a:rPr sz="1000" spc="3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collect</a:t>
            </a:r>
            <a:r>
              <a:rPr sz="1000" spc="5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all</a:t>
            </a:r>
            <a:r>
              <a:rPr sz="1000" spc="55"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the</a:t>
            </a:r>
            <a:r>
              <a:rPr sz="1000" spc="3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relevant</a:t>
            </a:r>
            <a:r>
              <a:rPr sz="1000" spc="5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documents</a:t>
            </a:r>
            <a:r>
              <a:rPr sz="1000" spc="4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such</a:t>
            </a:r>
            <a:r>
              <a:rPr sz="1000" spc="5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as</a:t>
            </a:r>
            <a:r>
              <a:rPr sz="1000" spc="3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company</a:t>
            </a:r>
            <a:r>
              <a:rPr lang="en-US" sz="1000" spc="-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annual</a:t>
            </a:r>
            <a:r>
              <a:rPr sz="1000" spc="4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reports,</a:t>
            </a:r>
            <a:r>
              <a:rPr sz="1000" spc="3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investor</a:t>
            </a:r>
            <a:r>
              <a:rPr sz="1000" spc="5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presentation,</a:t>
            </a:r>
            <a:r>
              <a:rPr sz="1000" spc="3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relevant</a:t>
            </a:r>
            <a:r>
              <a:rPr sz="1000" spc="3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news/media</a:t>
            </a:r>
            <a:r>
              <a:rPr sz="1000" spc="2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articles.</a:t>
            </a:r>
            <a:r>
              <a:rPr sz="1000" spc="5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Subsequently,</a:t>
            </a:r>
            <a:r>
              <a:rPr sz="1000" spc="3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separate</a:t>
            </a:r>
            <a:r>
              <a:rPr sz="1000" spc="4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questionnaires</a:t>
            </a:r>
            <a:r>
              <a:rPr sz="1000" spc="25"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will</a:t>
            </a:r>
            <a:r>
              <a:rPr sz="1000" spc="40"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be</a:t>
            </a:r>
            <a:r>
              <a:rPr sz="1000" spc="1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designed</a:t>
            </a:r>
            <a:r>
              <a:rPr sz="1000" spc="-1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for</a:t>
            </a:r>
            <a:r>
              <a:rPr sz="1000" spc="2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all</a:t>
            </a:r>
            <a:r>
              <a:rPr sz="1000" spc="4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the</a:t>
            </a:r>
            <a:r>
              <a:rPr sz="1000" spc="4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stakeholders</a:t>
            </a:r>
            <a:r>
              <a:rPr lang="en-US" sz="1000" spc="-10" dirty="0">
                <a:latin typeface="Verdana" panose="020B0604030504040204" pitchFamily="34" charset="0"/>
                <a:ea typeface="Verdana" panose="020B0604030504040204" pitchFamily="34" charset="0"/>
                <a:cs typeface="Arial MT"/>
              </a:rPr>
              <a:t> </a:t>
            </a:r>
            <a:r>
              <a:rPr lang="en-IN" sz="1000" spc="-5" dirty="0">
                <a:latin typeface="Verdana" panose="020B0604030504040204" pitchFamily="34" charset="0"/>
                <a:ea typeface="Verdana" panose="020B0604030504040204" pitchFamily="34" charset="0"/>
                <a:cs typeface="Arial MT"/>
              </a:rPr>
              <a:t>i.e.,</a:t>
            </a:r>
            <a:r>
              <a:rPr sz="1000" spc="7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manufacturers,</a:t>
            </a:r>
            <a:r>
              <a:rPr sz="1000" spc="7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traders,</a:t>
            </a:r>
            <a:r>
              <a:rPr sz="1000" spc="7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customers</a:t>
            </a:r>
            <a:r>
              <a:rPr sz="1000" spc="70" dirty="0">
                <a:latin typeface="Verdana" panose="020B0604030504040204" pitchFamily="34" charset="0"/>
                <a:ea typeface="Verdana" panose="020B0604030504040204" pitchFamily="34" charset="0"/>
                <a:cs typeface="Arial MT"/>
              </a:rPr>
              <a:t> </a:t>
            </a:r>
            <a:r>
              <a:rPr sz="1000" spc="-15" dirty="0">
                <a:latin typeface="Verdana" panose="020B0604030504040204" pitchFamily="34" charset="0"/>
                <a:ea typeface="Verdana" panose="020B0604030504040204" pitchFamily="34" charset="0"/>
                <a:cs typeface="Arial MT"/>
              </a:rPr>
              <a:t>and</a:t>
            </a:r>
            <a:r>
              <a:rPr sz="1000" spc="5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industry</a:t>
            </a:r>
            <a:r>
              <a:rPr sz="1000" spc="7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experts.</a:t>
            </a:r>
            <a:r>
              <a:rPr sz="1000" spc="50"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The</a:t>
            </a:r>
            <a:r>
              <a:rPr sz="1000" spc="5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objective</a:t>
            </a:r>
            <a:r>
              <a:rPr sz="1000" spc="45" dirty="0">
                <a:latin typeface="Verdana" panose="020B0604030504040204" pitchFamily="34" charset="0"/>
                <a:ea typeface="Verdana" panose="020B0604030504040204" pitchFamily="34" charset="0"/>
                <a:cs typeface="Arial MT"/>
              </a:rPr>
              <a:t> </a:t>
            </a:r>
            <a:r>
              <a:rPr sz="1000" spc="-15" dirty="0">
                <a:latin typeface="Verdana" panose="020B0604030504040204" pitchFamily="34" charset="0"/>
                <a:ea typeface="Verdana" panose="020B0604030504040204" pitchFamily="34" charset="0"/>
                <a:cs typeface="Arial MT"/>
              </a:rPr>
              <a:t>of</a:t>
            </a:r>
            <a:r>
              <a:rPr sz="1000" spc="7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these</a:t>
            </a:r>
            <a:r>
              <a:rPr sz="1000" spc="9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questionnaires</a:t>
            </a:r>
            <a:r>
              <a:rPr sz="1000" spc="70" dirty="0">
                <a:latin typeface="Verdana" panose="020B0604030504040204" pitchFamily="34" charset="0"/>
                <a:ea typeface="Verdana" panose="020B0604030504040204" pitchFamily="34" charset="0"/>
                <a:cs typeface="Arial MT"/>
              </a:rPr>
              <a:t> </a:t>
            </a:r>
            <a:r>
              <a:rPr lang="en-US" sz="1000" spc="-10" dirty="0">
                <a:latin typeface="Verdana" panose="020B0604030504040204" pitchFamily="34" charset="0"/>
                <a:ea typeface="Verdana" panose="020B0604030504040204" pitchFamily="34" charset="0"/>
                <a:cs typeface="Arial MT"/>
              </a:rPr>
              <a:t>was </a:t>
            </a:r>
            <a:r>
              <a:rPr sz="1000" spc="5" dirty="0">
                <a:latin typeface="Verdana" panose="020B0604030504040204" pitchFamily="34" charset="0"/>
                <a:ea typeface="Verdana" panose="020B0604030504040204" pitchFamily="34" charset="0"/>
                <a:cs typeface="Arial MT"/>
              </a:rPr>
              <a:t>to</a:t>
            </a:r>
            <a:r>
              <a:rPr sz="1000" spc="5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understand</a:t>
            </a:r>
            <a:r>
              <a:rPr sz="1000" spc="6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the</a:t>
            </a:r>
            <a:r>
              <a:rPr sz="1000" spc="3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market</a:t>
            </a:r>
            <a:r>
              <a:rPr sz="1000" spc="100" dirty="0">
                <a:latin typeface="Verdana" panose="020B0604030504040204" pitchFamily="34" charset="0"/>
                <a:ea typeface="Verdana" panose="020B0604030504040204" pitchFamily="34" charset="0"/>
                <a:cs typeface="Arial MT"/>
              </a:rPr>
              <a:t> </a:t>
            </a:r>
            <a:r>
              <a:rPr sz="1000" spc="-15" dirty="0">
                <a:latin typeface="Verdana" panose="020B0604030504040204" pitchFamily="34" charset="0"/>
                <a:ea typeface="Verdana" panose="020B0604030504040204" pitchFamily="34" charset="0"/>
                <a:cs typeface="Arial MT"/>
              </a:rPr>
              <a:t>size,</a:t>
            </a:r>
            <a:r>
              <a:rPr sz="1000" spc="5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market</a:t>
            </a:r>
            <a:r>
              <a:rPr lang="en-US" sz="1000" spc="-5" dirty="0">
                <a:latin typeface="Verdana" panose="020B0604030504040204" pitchFamily="34" charset="0"/>
                <a:ea typeface="Verdana" panose="020B0604030504040204" pitchFamily="34" charset="0"/>
                <a:cs typeface="Arial MT"/>
              </a:rPr>
              <a:t> </a:t>
            </a:r>
            <a:r>
              <a:rPr sz="1000" spc="-15" dirty="0">
                <a:latin typeface="Verdana" panose="020B0604030504040204" pitchFamily="34" charset="0"/>
                <a:ea typeface="Verdana" panose="020B0604030504040204" pitchFamily="34" charset="0"/>
                <a:cs typeface="Arial MT"/>
              </a:rPr>
              <a:t>shares,</a:t>
            </a:r>
            <a:r>
              <a:rPr sz="1000" spc="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emerging</a:t>
            </a:r>
            <a:r>
              <a:rPr sz="1000" spc="-8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trends,</a:t>
            </a:r>
            <a:r>
              <a:rPr sz="1000" spc="-2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challenges,</a:t>
            </a:r>
            <a:r>
              <a:rPr sz="1000" spc="-65"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unmet</a:t>
            </a:r>
            <a:r>
              <a:rPr sz="1000" spc="-7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needs,</a:t>
            </a:r>
            <a:r>
              <a:rPr sz="1000" spc="-1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competition</a:t>
            </a:r>
            <a:r>
              <a:rPr sz="1000" spc="-9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and</a:t>
            </a:r>
            <a:r>
              <a:rPr sz="1000" spc="-10"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existing</a:t>
            </a:r>
            <a:r>
              <a:rPr sz="1000" spc="-85"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players</a:t>
            </a:r>
            <a:r>
              <a:rPr sz="1000" spc="-8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future</a:t>
            </a:r>
            <a:r>
              <a:rPr sz="1000" spc="-8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strategies.</a:t>
            </a:r>
            <a:endParaRPr sz="1000" dirty="0">
              <a:latin typeface="Verdana" panose="020B0604030504040204" pitchFamily="34" charset="0"/>
              <a:ea typeface="Verdana" panose="020B0604030504040204" pitchFamily="34" charset="0"/>
              <a:cs typeface="Arial MT"/>
            </a:endParaRPr>
          </a:p>
        </p:txBody>
      </p:sp>
      <p:sp>
        <p:nvSpPr>
          <p:cNvPr id="28" name="object 28"/>
          <p:cNvSpPr txBox="1">
            <a:spLocks noGrp="1"/>
          </p:cNvSpPr>
          <p:nvPr>
            <p:ph type="ftr" sz="quarter" idx="5"/>
          </p:nvPr>
        </p:nvSpPr>
        <p:spPr>
          <a:xfrm>
            <a:off x="187856" y="6701337"/>
            <a:ext cx="628650" cy="105157"/>
          </a:xfrm>
          <a:prstGeom prst="rect">
            <a:avLst/>
          </a:prstGeom>
        </p:spPr>
        <p:txBody>
          <a:bodyPr vert="horz" wrap="square" lIns="0" tIns="12700" rIns="0" bIns="0" rtlCol="0">
            <a:spAutoFit/>
          </a:bodyPr>
          <a:lstStyle/>
          <a:p>
            <a:pPr algn="ctr">
              <a:lnSpc>
                <a:spcPct val="100000"/>
              </a:lnSpc>
              <a:spcBef>
                <a:spcPts val="100"/>
              </a:spcBef>
            </a:pPr>
            <a:r>
              <a:rPr dirty="0"/>
              <a:t>©</a:t>
            </a:r>
            <a:r>
              <a:rPr lang="en-IN" spc="-50" dirty="0"/>
              <a:t> </a:t>
            </a:r>
            <a:r>
              <a:rPr lang="en-IN" spc="-5" dirty="0"/>
              <a:t>ChemAnalyst</a:t>
            </a:r>
          </a:p>
        </p:txBody>
      </p:sp>
      <p:sp>
        <p:nvSpPr>
          <p:cNvPr id="29" name="object 29"/>
          <p:cNvSpPr txBox="1">
            <a:spLocks noGrp="1"/>
          </p:cNvSpPr>
          <p:nvPr>
            <p:ph type="sldNum" sz="quarter" idx="7"/>
          </p:nvPr>
        </p:nvSpPr>
        <p:spPr>
          <a:xfrm>
            <a:off x="8816340" y="6703034"/>
            <a:ext cx="216534" cy="153888"/>
          </a:xfrm>
          <a:prstGeom prst="rect">
            <a:avLst/>
          </a:prstGeom>
        </p:spPr>
        <p:txBody>
          <a:bodyPr vert="horz" wrap="square" lIns="0" tIns="0" rIns="0" bIns="0" rtlCol="0">
            <a:spAutoFit/>
          </a:bodyPr>
          <a:lstStyle/>
          <a:p>
            <a:pPr marL="38100">
              <a:lnSpc>
                <a:spcPts val="1150"/>
              </a:lnSpc>
            </a:pPr>
            <a:r>
              <a:rPr lang="en-US" dirty="0"/>
              <a:t>8</a:t>
            </a:r>
            <a:endParaRPr dirty="0"/>
          </a:p>
        </p:txBody>
      </p:sp>
      <p:pic>
        <p:nvPicPr>
          <p:cNvPr id="30" name="Picture 29" descr="Text&#10;&#10;Description automatically generated">
            <a:extLst>
              <a:ext uri="{FF2B5EF4-FFF2-40B4-BE49-F238E27FC236}">
                <a16:creationId xmlns:a16="http://schemas.microsoft.com/office/drawing/2014/main" id="{0A596846-D759-4527-9EF9-547F5EC40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6605" y="126681"/>
            <a:ext cx="2028825" cy="523875"/>
          </a:xfrm>
          <a:prstGeom prst="rect">
            <a:avLst/>
          </a:prstGeom>
        </p:spPr>
      </p:pic>
      <p:sp>
        <p:nvSpPr>
          <p:cNvPr id="31" name="object 10">
            <a:extLst>
              <a:ext uri="{FF2B5EF4-FFF2-40B4-BE49-F238E27FC236}">
                <a16:creationId xmlns:a16="http://schemas.microsoft.com/office/drawing/2014/main" id="{4A0E7F37-60D8-4E69-BFE7-4137B866DC2F}"/>
              </a:ext>
            </a:extLst>
          </p:cNvPr>
          <p:cNvSpPr txBox="1"/>
          <p:nvPr/>
        </p:nvSpPr>
        <p:spPr>
          <a:xfrm>
            <a:off x="160374" y="2964542"/>
            <a:ext cx="8815223" cy="3180358"/>
          </a:xfrm>
          <a:prstGeom prst="rect">
            <a:avLst/>
          </a:prstGeom>
        </p:spPr>
        <p:txBody>
          <a:bodyPr vert="horz" wrap="square" lIns="0" tIns="12700" rIns="0" bIns="0" rtlCol="0">
            <a:spAutoFit/>
          </a:bodyPr>
          <a:lstStyle/>
          <a:p>
            <a:pPr marL="12700" marR="5715" algn="just">
              <a:lnSpc>
                <a:spcPct val="150100"/>
              </a:lnSpc>
              <a:spcBef>
                <a:spcPts val="100"/>
              </a:spcBef>
            </a:pPr>
            <a:r>
              <a:rPr sz="1000" b="1" spc="-5" dirty="0">
                <a:latin typeface="Verdana" panose="020B0604030504040204" pitchFamily="34" charset="0"/>
                <a:ea typeface="Verdana" panose="020B0604030504040204" pitchFamily="34" charset="0"/>
                <a:cs typeface="Arial"/>
              </a:rPr>
              <a:t>Phase 2: </a:t>
            </a:r>
            <a:r>
              <a:rPr lang="en-IN" sz="1000" spc="-15" dirty="0">
                <a:latin typeface="Verdana" panose="020B0604030504040204" pitchFamily="34" charset="0"/>
                <a:ea typeface="Verdana" panose="020B0604030504040204" pitchFamily="34" charset="0"/>
                <a:cs typeface="Arial MT"/>
              </a:rPr>
              <a:t>ChemAnalyst</a:t>
            </a:r>
            <a:r>
              <a:rPr sz="1000" spc="-15" dirty="0">
                <a:latin typeface="Verdana" panose="020B0604030504040204" pitchFamily="34" charset="0"/>
                <a:ea typeface="Verdana" panose="020B0604030504040204" pitchFamily="34" charset="0"/>
                <a:cs typeface="Arial MT"/>
              </a:rPr>
              <a:t> </a:t>
            </a:r>
            <a:r>
              <a:rPr lang="en-US" sz="1000" spc="-5" dirty="0">
                <a:latin typeface="Verdana" panose="020B0604030504040204" pitchFamily="34" charset="0"/>
                <a:ea typeface="Verdana" panose="020B0604030504040204" pitchFamily="34" charset="0"/>
                <a:cs typeface="Arial MT"/>
              </a:rPr>
              <a:t>has been</a:t>
            </a:r>
            <a:r>
              <a:rPr sz="1000" spc="-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execut</a:t>
            </a:r>
            <a:r>
              <a:rPr lang="en-US" sz="1000" spc="-10" dirty="0">
                <a:latin typeface="Verdana" panose="020B0604030504040204" pitchFamily="34" charset="0"/>
                <a:ea typeface="Verdana" panose="020B0604030504040204" pitchFamily="34" charset="0"/>
                <a:cs typeface="Arial MT"/>
              </a:rPr>
              <a:t>ing</a:t>
            </a:r>
            <a:r>
              <a:rPr sz="1000" spc="-10" dirty="0">
                <a:latin typeface="Verdana" panose="020B0604030504040204" pitchFamily="34" charset="0"/>
                <a:ea typeface="Verdana" panose="020B0604030504040204" pitchFamily="34" charset="0"/>
                <a:cs typeface="Arial MT"/>
              </a:rPr>
              <a:t> primary surveys with </a:t>
            </a:r>
            <a:r>
              <a:rPr sz="1000" dirty="0">
                <a:latin typeface="Verdana" panose="020B0604030504040204" pitchFamily="34" charset="0"/>
                <a:ea typeface="Verdana" panose="020B0604030504040204" pitchFamily="34" charset="0"/>
                <a:cs typeface="Arial MT"/>
              </a:rPr>
              <a:t>mix </a:t>
            </a:r>
            <a:r>
              <a:rPr sz="1000" spc="-15" dirty="0">
                <a:latin typeface="Verdana" panose="020B0604030504040204" pitchFamily="34" charset="0"/>
                <a:ea typeface="Verdana" panose="020B0604030504040204" pitchFamily="34" charset="0"/>
                <a:cs typeface="Arial MT"/>
              </a:rPr>
              <a:t>of Telephonic and </a:t>
            </a:r>
            <a:r>
              <a:rPr sz="1000" spc="-10" dirty="0">
                <a:latin typeface="Verdana" panose="020B0604030504040204" pitchFamily="34" charset="0"/>
                <a:ea typeface="Verdana" panose="020B0604030504040204" pitchFamily="34" charset="0"/>
                <a:cs typeface="Arial MT"/>
              </a:rPr>
              <a:t>Face-2-Face methodology. Initially, </a:t>
            </a:r>
            <a:r>
              <a:rPr sz="1000" spc="-5" dirty="0">
                <a:latin typeface="Verdana" panose="020B0604030504040204" pitchFamily="34" charset="0"/>
                <a:ea typeface="Verdana" panose="020B0604030504040204" pitchFamily="34" charset="0"/>
                <a:cs typeface="Arial MT"/>
              </a:rPr>
              <a:t>market </a:t>
            </a:r>
            <a:r>
              <a:rPr sz="1000" spc="-10" dirty="0">
                <a:latin typeface="Verdana" panose="020B0604030504040204" pitchFamily="34" charset="0"/>
                <a:ea typeface="Verdana" panose="020B0604030504040204" pitchFamily="34" charset="0"/>
                <a:cs typeface="Arial MT"/>
              </a:rPr>
              <a:t>sizing </a:t>
            </a:r>
            <a:r>
              <a:rPr sz="1000" spc="-15" dirty="0">
                <a:latin typeface="Verdana" panose="020B0604030504040204" pitchFamily="34" charset="0"/>
                <a:ea typeface="Verdana" panose="020B0604030504040204" pitchFamily="34" charset="0"/>
                <a:cs typeface="Arial MT"/>
              </a:rPr>
              <a:t>and </a:t>
            </a:r>
            <a:r>
              <a:rPr sz="1000" spc="-10" dirty="0">
                <a:latin typeface="Verdana" panose="020B0604030504040204" pitchFamily="34" charset="0"/>
                <a:ea typeface="Verdana" panose="020B0604030504040204" pitchFamily="34" charset="0"/>
                <a:cs typeface="Arial MT"/>
              </a:rPr>
              <a:t>estimation </a:t>
            </a:r>
            <a:r>
              <a:rPr lang="en-US" sz="1000" spc="-15" dirty="0">
                <a:latin typeface="Verdana" panose="020B0604030504040204" pitchFamily="34" charset="0"/>
                <a:ea typeface="Verdana" panose="020B0604030504040204" pitchFamily="34" charset="0"/>
                <a:cs typeface="Arial MT"/>
              </a:rPr>
              <a:t>has been </a:t>
            </a:r>
            <a:r>
              <a:rPr sz="1000" spc="-5" dirty="0">
                <a:latin typeface="Verdana" panose="020B0604030504040204" pitchFamily="34" charset="0"/>
                <a:ea typeface="Verdana" panose="020B0604030504040204" pitchFamily="34" charset="0"/>
                <a:cs typeface="Arial MT"/>
              </a:rPr>
              <a:t>carried </a:t>
            </a:r>
            <a:r>
              <a:rPr sz="1000" spc="-10" dirty="0">
                <a:latin typeface="Verdana" panose="020B0604030504040204" pitchFamily="34" charset="0"/>
                <a:ea typeface="Verdana" panose="020B0604030504040204" pitchFamily="34" charset="0"/>
                <a:cs typeface="Arial MT"/>
              </a:rPr>
              <a:t>based </a:t>
            </a:r>
            <a:r>
              <a:rPr sz="1000" spc="-5" dirty="0">
                <a:latin typeface="Verdana" panose="020B0604030504040204" pitchFamily="34" charset="0"/>
                <a:ea typeface="Verdana" panose="020B0604030504040204" pitchFamily="34" charset="0"/>
                <a:cs typeface="Arial MT"/>
              </a:rPr>
              <a:t>on </a:t>
            </a:r>
            <a:r>
              <a:rPr sz="1000" spc="-10" dirty="0">
                <a:latin typeface="Verdana" panose="020B0604030504040204" pitchFamily="34" charset="0"/>
                <a:ea typeface="Verdana" panose="020B0604030504040204" pitchFamily="34" charset="0"/>
                <a:cs typeface="Arial MT"/>
              </a:rPr>
              <a:t>the survey responses received from</a:t>
            </a:r>
            <a:r>
              <a:rPr sz="1000" spc="254"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suppliers </a:t>
            </a:r>
            <a:r>
              <a:rPr sz="1000" spc="-5" dirty="0">
                <a:latin typeface="Verdana" panose="020B0604030504040204" pitchFamily="34" charset="0"/>
                <a:ea typeface="Verdana" panose="020B0604030504040204" pitchFamily="34" charset="0"/>
                <a:cs typeface="Arial MT"/>
              </a:rPr>
              <a:t>which </a:t>
            </a:r>
            <a:r>
              <a:rPr lang="en-US" sz="1000" spc="-5" dirty="0">
                <a:latin typeface="Verdana" panose="020B0604030504040204" pitchFamily="34" charset="0"/>
                <a:ea typeface="Verdana" panose="020B0604030504040204" pitchFamily="34" charset="0"/>
                <a:cs typeface="Arial MT"/>
              </a:rPr>
              <a:t>has been</a:t>
            </a:r>
            <a:r>
              <a:rPr sz="1000" spc="-1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verified </a:t>
            </a:r>
            <a:r>
              <a:rPr sz="1000" spc="-10" dirty="0">
                <a:latin typeface="Verdana" panose="020B0604030504040204" pitchFamily="34" charset="0"/>
                <a:ea typeface="Verdana" panose="020B0604030504040204" pitchFamily="34" charset="0"/>
                <a:cs typeface="Arial MT"/>
              </a:rPr>
              <a:t>through secondary </a:t>
            </a:r>
            <a:r>
              <a:rPr sz="1000" spc="-5" dirty="0">
                <a:latin typeface="Verdana" panose="020B0604030504040204" pitchFamily="34" charset="0"/>
                <a:ea typeface="Verdana" panose="020B0604030504040204" pitchFamily="34" charset="0"/>
                <a:cs typeface="Arial MT"/>
              </a:rPr>
              <a:t>sources as </a:t>
            </a:r>
            <a:r>
              <a:rPr sz="1000" spc="-15" dirty="0">
                <a:latin typeface="Verdana" panose="020B0604030504040204" pitchFamily="34" charset="0"/>
                <a:ea typeface="Verdana" panose="020B0604030504040204" pitchFamily="34" charset="0"/>
                <a:cs typeface="Arial MT"/>
              </a:rPr>
              <a:t>well </a:t>
            </a:r>
            <a:r>
              <a:rPr sz="1000" spc="-10" dirty="0">
                <a:latin typeface="Verdana" panose="020B0604030504040204" pitchFamily="34" charset="0"/>
                <a:ea typeface="Verdana" panose="020B0604030504040204" pitchFamily="34" charset="0"/>
                <a:cs typeface="Arial MT"/>
              </a:rPr>
              <a:t>back calculating the demand </a:t>
            </a:r>
            <a:r>
              <a:rPr sz="1000" spc="-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in</a:t>
            </a:r>
            <a:r>
              <a:rPr sz="1000" spc="-5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end</a:t>
            </a:r>
            <a:r>
              <a:rPr sz="1000" spc="-2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use</a:t>
            </a:r>
            <a:r>
              <a:rPr sz="1000" spc="-25"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industries</a:t>
            </a:r>
            <a:r>
              <a:rPr sz="1000" spc="-8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to</a:t>
            </a:r>
            <a:r>
              <a:rPr sz="1000" spc="-50"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identify</a:t>
            </a:r>
            <a:r>
              <a:rPr sz="1000" spc="-85"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demand</a:t>
            </a:r>
            <a:r>
              <a:rPr sz="1000" spc="-9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and</a:t>
            </a:r>
            <a:r>
              <a:rPr sz="1000" spc="-5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supply</a:t>
            </a:r>
            <a:r>
              <a:rPr sz="1000" spc="-3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scenario.</a:t>
            </a:r>
            <a:endParaRPr lang="en-US" sz="1000" spc="-5" dirty="0">
              <a:latin typeface="Verdana" panose="020B0604030504040204" pitchFamily="34" charset="0"/>
              <a:ea typeface="Verdana" panose="020B0604030504040204" pitchFamily="34" charset="0"/>
              <a:cs typeface="Arial MT"/>
            </a:endParaRPr>
          </a:p>
          <a:p>
            <a:pPr marL="12700" marR="5715" algn="just">
              <a:lnSpc>
                <a:spcPct val="150100"/>
              </a:lnSpc>
              <a:spcBef>
                <a:spcPts val="100"/>
              </a:spcBef>
            </a:pPr>
            <a:r>
              <a:rPr lang="en-US" sz="1000" i="1" dirty="0">
                <a:latin typeface="Verdana" panose="020B0604030504040204" pitchFamily="34" charset="0"/>
                <a:ea typeface="Verdana" panose="020B0604030504040204" pitchFamily="34" charset="0"/>
                <a:cs typeface="Arial MT"/>
              </a:rPr>
              <a:t>Demand = Production – Export + Import</a:t>
            </a:r>
            <a:endParaRPr sz="1000" i="1" dirty="0">
              <a:latin typeface="Verdana" panose="020B0604030504040204" pitchFamily="34" charset="0"/>
              <a:ea typeface="Verdana" panose="020B0604030504040204" pitchFamily="34" charset="0"/>
              <a:cs typeface="Arial MT"/>
            </a:endParaRPr>
          </a:p>
          <a:p>
            <a:pPr>
              <a:lnSpc>
                <a:spcPct val="100000"/>
              </a:lnSpc>
              <a:spcBef>
                <a:spcPts val="20"/>
              </a:spcBef>
            </a:pPr>
            <a:r>
              <a:rPr lang="en-US" sz="1000" i="1" dirty="0">
                <a:latin typeface="Verdana" panose="020B0604030504040204" pitchFamily="34" charset="0"/>
                <a:ea typeface="Verdana" panose="020B0604030504040204" pitchFamily="34" charset="0"/>
                <a:cs typeface="Arial MT"/>
              </a:rPr>
              <a:t>Demand Supply Gap = Production – Actual Consumption</a:t>
            </a:r>
            <a:endParaRPr sz="1000" i="1" dirty="0">
              <a:latin typeface="Verdana" panose="020B0604030504040204" pitchFamily="34" charset="0"/>
              <a:ea typeface="Verdana" panose="020B0604030504040204" pitchFamily="34" charset="0"/>
              <a:cs typeface="Arial MT"/>
            </a:endParaRPr>
          </a:p>
          <a:p>
            <a:pPr>
              <a:lnSpc>
                <a:spcPct val="100000"/>
              </a:lnSpc>
              <a:spcBef>
                <a:spcPts val="30"/>
              </a:spcBef>
            </a:pPr>
            <a:endParaRPr lang="en-IN" sz="1000" dirty="0">
              <a:latin typeface="Verdana" panose="020B0604030504040204" pitchFamily="34" charset="0"/>
              <a:ea typeface="Verdana" panose="020B0604030504040204" pitchFamily="34" charset="0"/>
              <a:cs typeface="Arial MT"/>
            </a:endParaRPr>
          </a:p>
          <a:p>
            <a:pPr marL="12700" marR="5080" algn="just">
              <a:lnSpc>
                <a:spcPct val="150100"/>
              </a:lnSpc>
            </a:pPr>
            <a:r>
              <a:rPr sz="1000" b="1" spc="-5" dirty="0">
                <a:latin typeface="Verdana" panose="020B0604030504040204" pitchFamily="34" charset="0"/>
                <a:ea typeface="Verdana" panose="020B0604030504040204" pitchFamily="34" charset="0"/>
                <a:cs typeface="Arial"/>
              </a:rPr>
              <a:t>Phase 3:</a:t>
            </a:r>
            <a:r>
              <a:rPr sz="1000" b="1" dirty="0">
                <a:latin typeface="Verdana" panose="020B0604030504040204" pitchFamily="34" charset="0"/>
                <a:ea typeface="Verdana" panose="020B0604030504040204" pitchFamily="34" charset="0"/>
                <a:cs typeface="Arial"/>
              </a:rPr>
              <a:t> </a:t>
            </a:r>
            <a:r>
              <a:rPr lang="en-IN" sz="1000" spc="-10" dirty="0">
                <a:latin typeface="Verdana" panose="020B0604030504040204" pitchFamily="34" charset="0"/>
                <a:ea typeface="Verdana" panose="020B0604030504040204" pitchFamily="34" charset="0"/>
                <a:cs typeface="Arial MT"/>
              </a:rPr>
              <a:t>ChemAnalyst</a:t>
            </a:r>
            <a:r>
              <a:rPr sz="1000" spc="-5" dirty="0">
                <a:latin typeface="Verdana" panose="020B0604030504040204" pitchFamily="34" charset="0"/>
                <a:ea typeface="Verdana" panose="020B0604030504040204" pitchFamily="34" charset="0"/>
                <a:cs typeface="Arial MT"/>
              </a:rPr>
              <a:t> </a:t>
            </a:r>
            <a:r>
              <a:rPr lang="en-US" sz="1000" spc="-5" dirty="0">
                <a:latin typeface="Verdana" panose="020B0604030504040204" pitchFamily="34" charset="0"/>
                <a:ea typeface="Verdana" panose="020B0604030504040204" pitchFamily="34" charset="0"/>
                <a:cs typeface="Arial MT"/>
              </a:rPr>
              <a:t>has </a:t>
            </a:r>
            <a:r>
              <a:rPr sz="1000" spc="-15" dirty="0">
                <a:latin typeface="Verdana" panose="020B0604030504040204" pitchFamily="34" charset="0"/>
                <a:ea typeface="Verdana" panose="020B0604030504040204" pitchFamily="34" charset="0"/>
                <a:cs typeface="Arial MT"/>
              </a:rPr>
              <a:t>perform</a:t>
            </a:r>
            <a:r>
              <a:rPr lang="en-US" sz="1000" spc="-15" dirty="0">
                <a:latin typeface="Verdana" panose="020B0604030504040204" pitchFamily="34" charset="0"/>
                <a:ea typeface="Verdana" panose="020B0604030504040204" pitchFamily="34" charset="0"/>
                <a:cs typeface="Arial MT"/>
              </a:rPr>
              <a:t>ed</a:t>
            </a:r>
            <a:r>
              <a:rPr sz="1000" spc="-10" dirty="0">
                <a:latin typeface="Verdana" panose="020B0604030504040204" pitchFamily="34" charset="0"/>
                <a:ea typeface="Verdana" panose="020B0604030504040204" pitchFamily="34" charset="0"/>
                <a:cs typeface="Arial MT"/>
              </a:rPr>
              <a:t> periodical checks </a:t>
            </a:r>
            <a:r>
              <a:rPr sz="1000" spc="-5" dirty="0">
                <a:latin typeface="Verdana" panose="020B0604030504040204" pitchFamily="34" charset="0"/>
                <a:ea typeface="Verdana" panose="020B0604030504040204" pitchFamily="34" charset="0"/>
                <a:cs typeface="Arial MT"/>
              </a:rPr>
              <a:t>on </a:t>
            </a:r>
            <a:r>
              <a:rPr sz="1000" spc="-10" dirty="0">
                <a:latin typeface="Verdana" panose="020B0604030504040204" pitchFamily="34" charset="0"/>
                <a:ea typeface="Verdana" panose="020B0604030504040204" pitchFamily="34" charset="0"/>
                <a:cs typeface="Arial MT"/>
              </a:rPr>
              <a:t>data collected </a:t>
            </a:r>
            <a:r>
              <a:rPr sz="1000" spc="-5" dirty="0">
                <a:latin typeface="Verdana" panose="020B0604030504040204" pitchFamily="34" charset="0"/>
                <a:ea typeface="Verdana" panose="020B0604030504040204" pitchFamily="34" charset="0"/>
                <a:cs typeface="Arial MT"/>
              </a:rPr>
              <a:t>through </a:t>
            </a:r>
            <a:r>
              <a:rPr sz="1000" spc="-10" dirty="0">
                <a:latin typeface="Verdana" panose="020B0604030504040204" pitchFamily="34" charset="0"/>
                <a:ea typeface="Verdana" panose="020B0604030504040204" pitchFamily="34" charset="0"/>
                <a:cs typeface="Arial MT"/>
              </a:rPr>
              <a:t>the</a:t>
            </a:r>
            <a:r>
              <a:rPr sz="1000" spc="-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surveys with </a:t>
            </a:r>
            <a:r>
              <a:rPr sz="1000" dirty="0">
                <a:latin typeface="Verdana" panose="020B0604030504040204" pitchFamily="34" charset="0"/>
                <a:ea typeface="Verdana" panose="020B0604030504040204" pitchFamily="34" charset="0"/>
                <a:cs typeface="Arial MT"/>
              </a:rPr>
              <a:t>logic </a:t>
            </a:r>
            <a:r>
              <a:rPr sz="1000" spc="-5" dirty="0">
                <a:latin typeface="Verdana" panose="020B0604030504040204" pitchFamily="34" charset="0"/>
                <a:ea typeface="Verdana" panose="020B0604030504040204" pitchFamily="34" charset="0"/>
                <a:cs typeface="Arial MT"/>
              </a:rPr>
              <a:t>checks </a:t>
            </a:r>
            <a:r>
              <a:rPr sz="1000" spc="-15" dirty="0">
                <a:latin typeface="Verdana" panose="020B0604030504040204" pitchFamily="34" charset="0"/>
                <a:ea typeface="Verdana" panose="020B0604030504040204" pitchFamily="34" charset="0"/>
                <a:cs typeface="Arial MT"/>
              </a:rPr>
              <a:t>and </a:t>
            </a:r>
            <a:r>
              <a:rPr sz="1000" spc="-10" dirty="0">
                <a:latin typeface="Verdana" panose="020B0604030504040204" pitchFamily="34" charset="0"/>
                <a:ea typeface="Verdana" panose="020B0604030504040204" pitchFamily="34" charset="0"/>
                <a:cs typeface="Arial MT"/>
              </a:rPr>
              <a:t>analyze </a:t>
            </a:r>
            <a:r>
              <a:rPr sz="1000" dirty="0">
                <a:latin typeface="Verdana" panose="020B0604030504040204" pitchFamily="34" charset="0"/>
                <a:ea typeface="Verdana" panose="020B0604030504040204" pitchFamily="34" charset="0"/>
                <a:cs typeface="Arial MT"/>
              </a:rPr>
              <a:t>the </a:t>
            </a:r>
            <a:r>
              <a:rPr sz="1000" spc="-10" dirty="0">
                <a:latin typeface="Verdana" panose="020B0604030504040204" pitchFamily="34" charset="0"/>
                <a:ea typeface="Verdana" panose="020B0604030504040204" pitchFamily="34" charset="0"/>
                <a:cs typeface="Arial MT"/>
              </a:rPr>
              <a:t>survey </a:t>
            </a:r>
            <a:r>
              <a:rPr sz="1000" spc="-5" dirty="0">
                <a:latin typeface="Verdana" panose="020B0604030504040204" pitchFamily="34" charset="0"/>
                <a:ea typeface="Verdana" panose="020B0604030504040204" pitchFamily="34" charset="0"/>
                <a:cs typeface="Arial MT"/>
              </a:rPr>
              <a:t>results </a:t>
            </a:r>
            <a:r>
              <a:rPr sz="1000" spc="15" dirty="0">
                <a:latin typeface="Verdana" panose="020B0604030504040204" pitchFamily="34" charset="0"/>
                <a:ea typeface="Verdana" panose="020B0604030504040204" pitchFamily="34" charset="0"/>
                <a:cs typeface="Arial MT"/>
              </a:rPr>
              <a:t>in </a:t>
            </a:r>
            <a:r>
              <a:rPr sz="1000" spc="20"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SPSS/Tableau Software. </a:t>
            </a:r>
            <a:r>
              <a:rPr sz="1000" spc="-15" dirty="0">
                <a:latin typeface="Verdana" panose="020B0604030504040204" pitchFamily="34" charset="0"/>
                <a:ea typeface="Verdana" panose="020B0604030504040204" pitchFamily="34" charset="0"/>
                <a:cs typeface="Arial MT"/>
              </a:rPr>
              <a:t>Data </a:t>
            </a:r>
            <a:r>
              <a:rPr sz="1000" spc="-10" dirty="0">
                <a:latin typeface="Verdana" panose="020B0604030504040204" pitchFamily="34" charset="0"/>
                <a:ea typeface="Verdana" panose="020B0604030504040204" pitchFamily="34" charset="0"/>
                <a:cs typeface="Arial MT"/>
              </a:rPr>
              <a:t>triangulation techniques </a:t>
            </a:r>
            <a:r>
              <a:rPr lang="en-US" sz="1000" dirty="0">
                <a:latin typeface="Verdana" panose="020B0604030504040204" pitchFamily="34" charset="0"/>
                <a:ea typeface="Verdana" panose="020B0604030504040204" pitchFamily="34" charset="0"/>
                <a:cs typeface="Arial MT"/>
              </a:rPr>
              <a:t>has been </a:t>
            </a:r>
            <a:r>
              <a:rPr sz="1000" spc="-5" dirty="0">
                <a:latin typeface="Verdana" panose="020B0604030504040204" pitchFamily="34" charset="0"/>
                <a:ea typeface="Verdana" panose="020B0604030504040204" pitchFamily="34" charset="0"/>
                <a:cs typeface="Arial MT"/>
              </a:rPr>
              <a:t>applied </a:t>
            </a:r>
            <a:r>
              <a:rPr sz="1000" spc="-10" dirty="0">
                <a:latin typeface="Verdana" panose="020B0604030504040204" pitchFamily="34" charset="0"/>
                <a:ea typeface="Verdana" panose="020B0604030504040204" pitchFamily="34" charset="0"/>
                <a:cs typeface="Arial MT"/>
              </a:rPr>
              <a:t>to </a:t>
            </a:r>
            <a:r>
              <a:rPr sz="1000" spc="-5" dirty="0">
                <a:latin typeface="Verdana" panose="020B0604030504040204" pitchFamily="34" charset="0"/>
                <a:ea typeface="Verdana" panose="020B0604030504040204" pitchFamily="34" charset="0"/>
                <a:cs typeface="Arial MT"/>
              </a:rPr>
              <a:t>fill </a:t>
            </a:r>
            <a:r>
              <a:rPr sz="1000" dirty="0">
                <a:latin typeface="Verdana" panose="020B0604030504040204" pitchFamily="34" charset="0"/>
                <a:ea typeface="Verdana" panose="020B0604030504040204" pitchFamily="34" charset="0"/>
                <a:cs typeface="Arial MT"/>
              </a:rPr>
              <a:t>the </a:t>
            </a:r>
            <a:r>
              <a:rPr sz="1000" spc="-5" dirty="0">
                <a:latin typeface="Verdana" panose="020B0604030504040204" pitchFamily="34" charset="0"/>
                <a:ea typeface="Verdana" panose="020B0604030504040204" pitchFamily="34" charset="0"/>
                <a:cs typeface="Arial MT"/>
              </a:rPr>
              <a:t>gaps </a:t>
            </a:r>
            <a:r>
              <a:rPr sz="1000" spc="-15" dirty="0">
                <a:latin typeface="Verdana" panose="020B0604030504040204" pitchFamily="34" charset="0"/>
                <a:ea typeface="Verdana" panose="020B0604030504040204" pitchFamily="34" charset="0"/>
                <a:cs typeface="Arial MT"/>
              </a:rPr>
              <a:t>and </a:t>
            </a:r>
            <a:r>
              <a:rPr sz="1000" spc="5" dirty="0">
                <a:latin typeface="Verdana" panose="020B0604030504040204" pitchFamily="34" charset="0"/>
                <a:ea typeface="Verdana" panose="020B0604030504040204" pitchFamily="34" charset="0"/>
                <a:cs typeface="Arial MT"/>
              </a:rPr>
              <a:t>to </a:t>
            </a:r>
            <a:r>
              <a:rPr sz="1000" spc="-15" dirty="0">
                <a:latin typeface="Verdana" panose="020B0604030504040204" pitchFamily="34" charset="0"/>
                <a:ea typeface="Verdana" panose="020B0604030504040204" pitchFamily="34" charset="0"/>
                <a:cs typeface="Arial MT"/>
              </a:rPr>
              <a:t>present </a:t>
            </a:r>
            <a:r>
              <a:rPr sz="1000" dirty="0">
                <a:latin typeface="Verdana" panose="020B0604030504040204" pitchFamily="34" charset="0"/>
                <a:ea typeface="Verdana" panose="020B0604030504040204" pitchFamily="34" charset="0"/>
                <a:cs typeface="Arial MT"/>
              </a:rPr>
              <a:t>a more </a:t>
            </a:r>
            <a:r>
              <a:rPr sz="1000" spc="-15" dirty="0">
                <a:latin typeface="Verdana" panose="020B0604030504040204" pitchFamily="34" charset="0"/>
                <a:ea typeface="Verdana" panose="020B0604030504040204" pitchFamily="34" charset="0"/>
                <a:cs typeface="Arial MT"/>
              </a:rPr>
              <a:t>meaningful </a:t>
            </a:r>
            <a:r>
              <a:rPr sz="1000" spc="-5" dirty="0">
                <a:latin typeface="Verdana" panose="020B0604030504040204" pitchFamily="34" charset="0"/>
                <a:ea typeface="Verdana" panose="020B0604030504040204" pitchFamily="34" charset="0"/>
                <a:cs typeface="Arial MT"/>
              </a:rPr>
              <a:t>picture </a:t>
            </a:r>
            <a:r>
              <a:rPr sz="1000" spc="-15" dirty="0">
                <a:latin typeface="Verdana" panose="020B0604030504040204" pitchFamily="34" charset="0"/>
                <a:ea typeface="Verdana" panose="020B0604030504040204" pitchFamily="34" charset="0"/>
                <a:cs typeface="Arial MT"/>
              </a:rPr>
              <a:t>of </a:t>
            </a:r>
            <a:r>
              <a:rPr sz="1000" spc="-10" dirty="0">
                <a:latin typeface="Verdana" panose="020B0604030504040204" pitchFamily="34" charset="0"/>
                <a:ea typeface="Verdana" panose="020B0604030504040204" pitchFamily="34" charset="0"/>
                <a:cs typeface="Arial MT"/>
              </a:rPr>
              <a:t>the market. </a:t>
            </a:r>
            <a:r>
              <a:rPr sz="1000" spc="5" dirty="0">
                <a:latin typeface="Verdana" panose="020B0604030504040204" pitchFamily="34" charset="0"/>
                <a:ea typeface="Verdana" panose="020B0604030504040204" pitchFamily="34" charset="0"/>
                <a:cs typeface="Arial MT"/>
              </a:rPr>
              <a:t>To </a:t>
            </a:r>
            <a:r>
              <a:rPr sz="1000" spc="-10" dirty="0">
                <a:latin typeface="Verdana" panose="020B0604030504040204" pitchFamily="34" charset="0"/>
                <a:ea typeface="Verdana" panose="020B0604030504040204" pitchFamily="34" charset="0"/>
                <a:cs typeface="Arial MT"/>
              </a:rPr>
              <a:t>forecast </a:t>
            </a:r>
            <a:r>
              <a:rPr sz="1000" spc="-5"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market,</a:t>
            </a:r>
            <a:r>
              <a:rPr sz="1000" spc="-100" dirty="0">
                <a:latin typeface="Verdana" panose="020B0604030504040204" pitchFamily="34" charset="0"/>
                <a:ea typeface="Verdana" panose="020B0604030504040204" pitchFamily="34" charset="0"/>
                <a:cs typeface="Arial MT"/>
              </a:rPr>
              <a:t> </a:t>
            </a:r>
            <a:r>
              <a:rPr lang="en-IN" sz="1000" spc="-5" dirty="0">
                <a:latin typeface="Verdana" panose="020B0604030504040204" pitchFamily="34" charset="0"/>
                <a:ea typeface="Verdana" panose="020B0604030504040204" pitchFamily="34" charset="0"/>
                <a:cs typeface="Arial MT"/>
              </a:rPr>
              <a:t>ChemAnalyst</a:t>
            </a:r>
            <a:r>
              <a:rPr sz="1000" spc="-75" dirty="0">
                <a:latin typeface="Verdana" panose="020B0604030504040204" pitchFamily="34" charset="0"/>
                <a:ea typeface="Verdana" panose="020B0604030504040204" pitchFamily="34" charset="0"/>
                <a:cs typeface="Arial MT"/>
              </a:rPr>
              <a:t> </a:t>
            </a:r>
            <a:r>
              <a:rPr lang="en-US" sz="1000" dirty="0">
                <a:latin typeface="Verdana" panose="020B0604030504040204" pitchFamily="34" charset="0"/>
                <a:ea typeface="Verdana" panose="020B0604030504040204" pitchFamily="34" charset="0"/>
                <a:cs typeface="Arial MT"/>
              </a:rPr>
              <a:t>has utilized </a:t>
            </a:r>
            <a:r>
              <a:rPr sz="1000" dirty="0">
                <a:latin typeface="Verdana" panose="020B0604030504040204" pitchFamily="34" charset="0"/>
                <a:ea typeface="Verdana" panose="020B0604030504040204" pitchFamily="34" charset="0"/>
                <a:cs typeface="Arial MT"/>
              </a:rPr>
              <a:t>various</a:t>
            </a:r>
            <a:r>
              <a:rPr sz="1000" spc="-85"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forecast</a:t>
            </a:r>
            <a:r>
              <a:rPr sz="1000" spc="-8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techniques</a:t>
            </a:r>
            <a:r>
              <a:rPr sz="1000" spc="-8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such</a:t>
            </a:r>
            <a:r>
              <a:rPr sz="1000" spc="-25" dirty="0">
                <a:latin typeface="Verdana" panose="020B0604030504040204" pitchFamily="34" charset="0"/>
                <a:ea typeface="Verdana" panose="020B0604030504040204" pitchFamily="34" charset="0"/>
                <a:cs typeface="Arial MT"/>
              </a:rPr>
              <a:t> </a:t>
            </a:r>
            <a:r>
              <a:rPr sz="1000" spc="-10" dirty="0">
                <a:latin typeface="Verdana" panose="020B0604030504040204" pitchFamily="34" charset="0"/>
                <a:ea typeface="Verdana" panose="020B0604030504040204" pitchFamily="34" charset="0"/>
                <a:cs typeface="Arial MT"/>
              </a:rPr>
              <a:t>as:</a:t>
            </a:r>
            <a:endParaRPr sz="1000" dirty="0">
              <a:latin typeface="Verdana" panose="020B0604030504040204" pitchFamily="34" charset="0"/>
              <a:ea typeface="Verdana" panose="020B0604030504040204" pitchFamily="34" charset="0"/>
              <a:cs typeface="Arial MT"/>
            </a:endParaRPr>
          </a:p>
          <a:p>
            <a:pPr>
              <a:lnSpc>
                <a:spcPct val="100000"/>
              </a:lnSpc>
              <a:spcBef>
                <a:spcPts val="45"/>
              </a:spcBef>
            </a:pPr>
            <a:endParaRPr sz="1000" dirty="0">
              <a:latin typeface="Verdana" panose="020B0604030504040204" pitchFamily="34" charset="0"/>
              <a:ea typeface="Verdana" panose="020B0604030504040204" pitchFamily="34" charset="0"/>
              <a:cs typeface="Arial MT"/>
            </a:endParaRPr>
          </a:p>
          <a:p>
            <a:pPr marL="356870" indent="-344805">
              <a:lnSpc>
                <a:spcPct val="100000"/>
              </a:lnSpc>
              <a:buFont typeface="Wingdings"/>
              <a:buChar char=""/>
              <a:tabLst>
                <a:tab pos="356870" algn="l"/>
                <a:tab pos="357505" algn="l"/>
              </a:tabLst>
            </a:pPr>
            <a:r>
              <a:rPr sz="1000" spc="5" dirty="0">
                <a:latin typeface="Verdana" panose="020B0604030504040204" pitchFamily="34" charset="0"/>
                <a:ea typeface="Verdana" panose="020B0604030504040204" pitchFamily="34" charset="0"/>
                <a:cs typeface="Arial MT"/>
              </a:rPr>
              <a:t>M</a:t>
            </a:r>
            <a:r>
              <a:rPr sz="1000" spc="-10" dirty="0">
                <a:latin typeface="Verdana" panose="020B0604030504040204" pitchFamily="34" charset="0"/>
                <a:ea typeface="Verdana" panose="020B0604030504040204" pitchFamily="34" charset="0"/>
                <a:cs typeface="Arial MT"/>
              </a:rPr>
              <a:t>o</a:t>
            </a:r>
            <a:r>
              <a:rPr sz="1000" spc="45" dirty="0">
                <a:latin typeface="Verdana" panose="020B0604030504040204" pitchFamily="34" charset="0"/>
                <a:ea typeface="Verdana" panose="020B0604030504040204" pitchFamily="34" charset="0"/>
                <a:cs typeface="Arial MT"/>
              </a:rPr>
              <a:t>v</a:t>
            </a:r>
            <a:r>
              <a:rPr sz="1000" spc="-10" dirty="0">
                <a:latin typeface="Verdana" panose="020B0604030504040204" pitchFamily="34" charset="0"/>
                <a:ea typeface="Verdana" panose="020B0604030504040204" pitchFamily="34" charset="0"/>
                <a:cs typeface="Arial MT"/>
              </a:rPr>
              <a:t>in</a:t>
            </a:r>
            <a:r>
              <a:rPr sz="1000" dirty="0">
                <a:latin typeface="Verdana" panose="020B0604030504040204" pitchFamily="34" charset="0"/>
                <a:ea typeface="Verdana" panose="020B0604030504040204" pitchFamily="34" charset="0"/>
                <a:cs typeface="Arial MT"/>
              </a:rPr>
              <a:t>g</a:t>
            </a:r>
            <a:r>
              <a:rPr sz="1000" spc="-9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A</a:t>
            </a:r>
            <a:r>
              <a:rPr sz="1000" spc="45" dirty="0">
                <a:latin typeface="Verdana" panose="020B0604030504040204" pitchFamily="34" charset="0"/>
                <a:ea typeface="Verdana" panose="020B0604030504040204" pitchFamily="34" charset="0"/>
                <a:cs typeface="Arial MT"/>
              </a:rPr>
              <a:t>v</a:t>
            </a:r>
            <a:r>
              <a:rPr sz="1000" spc="-10" dirty="0">
                <a:latin typeface="Verdana" panose="020B0604030504040204" pitchFamily="34" charset="0"/>
                <a:ea typeface="Verdana" panose="020B0604030504040204" pitchFamily="34" charset="0"/>
                <a:cs typeface="Arial MT"/>
              </a:rPr>
              <a:t>e</a:t>
            </a:r>
            <a:r>
              <a:rPr sz="1000" spc="-25" dirty="0">
                <a:latin typeface="Verdana" panose="020B0604030504040204" pitchFamily="34" charset="0"/>
                <a:ea typeface="Verdana" panose="020B0604030504040204" pitchFamily="34" charset="0"/>
                <a:cs typeface="Arial MT"/>
              </a:rPr>
              <a:t>r</a:t>
            </a:r>
            <a:r>
              <a:rPr sz="1000" spc="-10" dirty="0">
                <a:latin typeface="Verdana" panose="020B0604030504040204" pitchFamily="34" charset="0"/>
                <a:ea typeface="Verdana" panose="020B0604030504040204" pitchFamily="34" charset="0"/>
                <a:cs typeface="Arial MT"/>
              </a:rPr>
              <a:t>ag</a:t>
            </a:r>
            <a:r>
              <a:rPr sz="1000" dirty="0">
                <a:latin typeface="Verdana" panose="020B0604030504040204" pitchFamily="34" charset="0"/>
                <a:ea typeface="Verdana" panose="020B0604030504040204" pitchFamily="34" charset="0"/>
                <a:cs typeface="Arial MT"/>
              </a:rPr>
              <a:t>e</a:t>
            </a:r>
          </a:p>
          <a:p>
            <a:pPr>
              <a:lnSpc>
                <a:spcPct val="100000"/>
              </a:lnSpc>
              <a:spcBef>
                <a:spcPts val="10"/>
              </a:spcBef>
              <a:buFont typeface="Wingdings"/>
              <a:buChar char=""/>
            </a:pPr>
            <a:endParaRPr sz="1000" dirty="0">
              <a:latin typeface="Verdana" panose="020B0604030504040204" pitchFamily="34" charset="0"/>
              <a:ea typeface="Verdana" panose="020B0604030504040204" pitchFamily="34" charset="0"/>
              <a:cs typeface="Arial MT"/>
            </a:endParaRPr>
          </a:p>
          <a:p>
            <a:pPr marL="356870" indent="-344805">
              <a:lnSpc>
                <a:spcPct val="100000"/>
              </a:lnSpc>
              <a:spcBef>
                <a:spcPts val="5"/>
              </a:spcBef>
              <a:buFont typeface="Wingdings"/>
              <a:buChar char=""/>
              <a:tabLst>
                <a:tab pos="356870" algn="l"/>
                <a:tab pos="357505" algn="l"/>
              </a:tabLst>
            </a:pPr>
            <a:r>
              <a:rPr sz="1000" spc="10" dirty="0">
                <a:latin typeface="Verdana" panose="020B0604030504040204" pitchFamily="34" charset="0"/>
                <a:ea typeface="Verdana" panose="020B0604030504040204" pitchFamily="34" charset="0"/>
                <a:cs typeface="Arial MT"/>
              </a:rPr>
              <a:t>T</a:t>
            </a:r>
            <a:r>
              <a:rPr sz="1000" spc="15" dirty="0">
                <a:latin typeface="Verdana" panose="020B0604030504040204" pitchFamily="34" charset="0"/>
                <a:ea typeface="Verdana" panose="020B0604030504040204" pitchFamily="34" charset="0"/>
                <a:cs typeface="Arial MT"/>
              </a:rPr>
              <a:t>i</a:t>
            </a:r>
            <a:r>
              <a:rPr sz="1000" spc="25" dirty="0">
                <a:latin typeface="Verdana" panose="020B0604030504040204" pitchFamily="34" charset="0"/>
                <a:ea typeface="Verdana" panose="020B0604030504040204" pitchFamily="34" charset="0"/>
                <a:cs typeface="Arial MT"/>
              </a:rPr>
              <a:t>m</a:t>
            </a:r>
            <a:r>
              <a:rPr sz="1000" dirty="0">
                <a:latin typeface="Verdana" panose="020B0604030504040204" pitchFamily="34" charset="0"/>
                <a:ea typeface="Verdana" panose="020B0604030504040204" pitchFamily="34" charset="0"/>
                <a:cs typeface="Arial MT"/>
              </a:rPr>
              <a:t>e</a:t>
            </a:r>
            <a:r>
              <a:rPr sz="1000" spc="-9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S</a:t>
            </a:r>
            <a:r>
              <a:rPr sz="1000" spc="-10" dirty="0">
                <a:latin typeface="Verdana" panose="020B0604030504040204" pitchFamily="34" charset="0"/>
                <a:ea typeface="Verdana" panose="020B0604030504040204" pitchFamily="34" charset="0"/>
                <a:cs typeface="Arial MT"/>
              </a:rPr>
              <a:t>e</a:t>
            </a:r>
            <a:r>
              <a:rPr sz="1000" dirty="0">
                <a:latin typeface="Verdana" panose="020B0604030504040204" pitchFamily="34" charset="0"/>
                <a:ea typeface="Verdana" panose="020B0604030504040204" pitchFamily="34" charset="0"/>
                <a:cs typeface="Arial MT"/>
              </a:rPr>
              <a:t>r</a:t>
            </a:r>
            <a:r>
              <a:rPr sz="1000" spc="15" dirty="0">
                <a:latin typeface="Verdana" panose="020B0604030504040204" pitchFamily="34" charset="0"/>
                <a:ea typeface="Verdana" panose="020B0604030504040204" pitchFamily="34" charset="0"/>
                <a:cs typeface="Arial MT"/>
              </a:rPr>
              <a:t>i</a:t>
            </a:r>
            <a:r>
              <a:rPr sz="1000" spc="-10" dirty="0">
                <a:latin typeface="Verdana" panose="020B0604030504040204" pitchFamily="34" charset="0"/>
                <a:ea typeface="Verdana" panose="020B0604030504040204" pitchFamily="34" charset="0"/>
                <a:cs typeface="Arial MT"/>
              </a:rPr>
              <a:t>e</a:t>
            </a:r>
            <a:r>
              <a:rPr sz="1000" dirty="0">
                <a:latin typeface="Verdana" panose="020B0604030504040204" pitchFamily="34" charset="0"/>
                <a:ea typeface="Verdana" panose="020B0604030504040204" pitchFamily="34" charset="0"/>
                <a:cs typeface="Arial MT"/>
              </a:rPr>
              <a:t>s</a:t>
            </a:r>
            <a:r>
              <a:rPr sz="1000" spc="-6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A</a:t>
            </a:r>
            <a:r>
              <a:rPr sz="1000" spc="-5" dirty="0">
                <a:latin typeface="Verdana" panose="020B0604030504040204" pitchFamily="34" charset="0"/>
                <a:ea typeface="Verdana" panose="020B0604030504040204" pitchFamily="34" charset="0"/>
                <a:cs typeface="Arial MT"/>
              </a:rPr>
              <a:t>n</a:t>
            </a:r>
            <a:r>
              <a:rPr sz="1000" spc="-10" dirty="0">
                <a:latin typeface="Verdana" panose="020B0604030504040204" pitchFamily="34" charset="0"/>
                <a:ea typeface="Verdana" panose="020B0604030504040204" pitchFamily="34" charset="0"/>
                <a:cs typeface="Arial MT"/>
              </a:rPr>
              <a:t>a</a:t>
            </a:r>
            <a:r>
              <a:rPr sz="1000" spc="15" dirty="0">
                <a:latin typeface="Verdana" panose="020B0604030504040204" pitchFamily="34" charset="0"/>
                <a:ea typeface="Verdana" panose="020B0604030504040204" pitchFamily="34" charset="0"/>
                <a:cs typeface="Arial MT"/>
              </a:rPr>
              <a:t>l</a:t>
            </a:r>
            <a:r>
              <a:rPr sz="1000" dirty="0">
                <a:latin typeface="Verdana" panose="020B0604030504040204" pitchFamily="34" charset="0"/>
                <a:ea typeface="Verdana" panose="020B0604030504040204" pitchFamily="34" charset="0"/>
                <a:cs typeface="Arial MT"/>
              </a:rPr>
              <a:t>y</a:t>
            </a:r>
            <a:r>
              <a:rPr sz="1000" spc="-20" dirty="0">
                <a:latin typeface="Verdana" panose="020B0604030504040204" pitchFamily="34" charset="0"/>
                <a:ea typeface="Verdana" panose="020B0604030504040204" pitchFamily="34" charset="0"/>
                <a:cs typeface="Arial MT"/>
              </a:rPr>
              <a:t>s</a:t>
            </a:r>
            <a:r>
              <a:rPr sz="1000" spc="15" dirty="0">
                <a:latin typeface="Verdana" panose="020B0604030504040204" pitchFamily="34" charset="0"/>
                <a:ea typeface="Verdana" panose="020B0604030504040204" pitchFamily="34" charset="0"/>
                <a:cs typeface="Arial MT"/>
              </a:rPr>
              <a:t>i</a:t>
            </a:r>
            <a:r>
              <a:rPr sz="1000" dirty="0">
                <a:latin typeface="Verdana" panose="020B0604030504040204" pitchFamily="34" charset="0"/>
                <a:ea typeface="Verdana" panose="020B0604030504040204" pitchFamily="34" charset="0"/>
                <a:cs typeface="Arial MT"/>
              </a:rPr>
              <a:t>s</a:t>
            </a:r>
          </a:p>
          <a:p>
            <a:pPr>
              <a:lnSpc>
                <a:spcPct val="100000"/>
              </a:lnSpc>
              <a:spcBef>
                <a:spcPts val="10"/>
              </a:spcBef>
              <a:buFont typeface="Wingdings"/>
              <a:buChar char=""/>
            </a:pPr>
            <a:endParaRPr sz="1000" dirty="0">
              <a:latin typeface="Verdana" panose="020B0604030504040204" pitchFamily="34" charset="0"/>
              <a:ea typeface="Verdana" panose="020B0604030504040204" pitchFamily="34" charset="0"/>
              <a:cs typeface="Arial MT"/>
            </a:endParaRPr>
          </a:p>
          <a:p>
            <a:pPr marL="356870" indent="-344805">
              <a:lnSpc>
                <a:spcPct val="100000"/>
              </a:lnSpc>
              <a:buFont typeface="Wingdings"/>
              <a:buChar char=""/>
              <a:tabLst>
                <a:tab pos="356870" algn="l"/>
                <a:tab pos="357505" algn="l"/>
              </a:tabLst>
            </a:pPr>
            <a:r>
              <a:rPr sz="1000" spc="-5" dirty="0">
                <a:latin typeface="Verdana" panose="020B0604030504040204" pitchFamily="34" charset="0"/>
                <a:ea typeface="Verdana" panose="020B0604030504040204" pitchFamily="34" charset="0"/>
                <a:cs typeface="Arial MT"/>
              </a:rPr>
              <a:t>Regression</a:t>
            </a:r>
            <a:r>
              <a:rPr sz="1000" spc="-50"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Analysis</a:t>
            </a:r>
            <a:r>
              <a:rPr sz="1000" spc="-8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(Dependent</a:t>
            </a:r>
            <a:r>
              <a:rPr sz="1000" spc="-55"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Variable</a:t>
            </a:r>
            <a:r>
              <a:rPr sz="1000" spc="-90"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 Intercept</a:t>
            </a:r>
            <a:r>
              <a:rPr sz="1000" spc="-110"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 Slope</a:t>
            </a:r>
            <a:r>
              <a:rPr sz="1000" spc="-7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X</a:t>
            </a:r>
            <a:r>
              <a:rPr sz="1000" spc="-3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Independent</a:t>
            </a:r>
            <a:r>
              <a:rPr sz="1000" spc="-10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Explanatory</a:t>
            </a:r>
            <a:r>
              <a:rPr sz="1000" spc="-80"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Variable</a:t>
            </a:r>
            <a:r>
              <a:rPr sz="1000" spc="-90"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a:t>
            </a:r>
            <a:r>
              <a:rPr sz="1000" spc="-2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Residual</a:t>
            </a:r>
            <a:r>
              <a:rPr sz="1000" spc="-40" dirty="0">
                <a:latin typeface="Verdana" panose="020B0604030504040204" pitchFamily="34" charset="0"/>
                <a:ea typeface="Verdana" panose="020B0604030504040204" pitchFamily="34" charset="0"/>
                <a:cs typeface="Arial MT"/>
              </a:rPr>
              <a:t> </a:t>
            </a:r>
            <a:r>
              <a:rPr sz="1000" dirty="0">
                <a:latin typeface="Verdana" panose="020B0604030504040204" pitchFamily="34" charset="0"/>
                <a:ea typeface="Verdana" panose="020B0604030504040204" pitchFamily="34" charset="0"/>
                <a:cs typeface="Arial MT"/>
              </a:rPr>
              <a:t>(Error))</a:t>
            </a:r>
          </a:p>
          <a:p>
            <a:pPr>
              <a:lnSpc>
                <a:spcPct val="100000"/>
              </a:lnSpc>
              <a:spcBef>
                <a:spcPts val="10"/>
              </a:spcBef>
              <a:buFont typeface="Wingdings"/>
              <a:buChar char=""/>
            </a:pPr>
            <a:endParaRPr sz="1000" dirty="0">
              <a:latin typeface="Verdana" panose="020B0604030504040204" pitchFamily="34" charset="0"/>
              <a:ea typeface="Verdana" panose="020B0604030504040204" pitchFamily="34" charset="0"/>
              <a:cs typeface="Arial MT"/>
            </a:endParaRPr>
          </a:p>
          <a:p>
            <a:pPr marL="356870" indent="-344805">
              <a:lnSpc>
                <a:spcPct val="100000"/>
              </a:lnSpc>
              <a:buFont typeface="Wingdings"/>
              <a:buChar char=""/>
              <a:tabLst>
                <a:tab pos="356870" algn="l"/>
                <a:tab pos="357505" algn="l"/>
              </a:tabLst>
            </a:pPr>
            <a:r>
              <a:rPr sz="1000" spc="5" dirty="0">
                <a:latin typeface="Verdana" panose="020B0604030504040204" pitchFamily="34" charset="0"/>
                <a:ea typeface="Verdana" panose="020B0604030504040204" pitchFamily="34" charset="0"/>
                <a:cs typeface="Arial MT"/>
              </a:rPr>
              <a:t>E</a:t>
            </a:r>
            <a:r>
              <a:rPr sz="1000" dirty="0">
                <a:latin typeface="Verdana" panose="020B0604030504040204" pitchFamily="34" charset="0"/>
                <a:ea typeface="Verdana" panose="020B0604030504040204" pitchFamily="34" charset="0"/>
                <a:cs typeface="Arial MT"/>
              </a:rPr>
              <a:t>c</a:t>
            </a:r>
            <a:r>
              <a:rPr sz="1000" spc="-10" dirty="0">
                <a:latin typeface="Verdana" panose="020B0604030504040204" pitchFamily="34" charset="0"/>
                <a:ea typeface="Verdana" panose="020B0604030504040204" pitchFamily="34" charset="0"/>
                <a:cs typeface="Arial MT"/>
              </a:rPr>
              <a:t>ono</a:t>
            </a:r>
            <a:r>
              <a:rPr sz="1000" spc="25" dirty="0">
                <a:latin typeface="Verdana" panose="020B0604030504040204" pitchFamily="34" charset="0"/>
                <a:ea typeface="Verdana" panose="020B0604030504040204" pitchFamily="34" charset="0"/>
                <a:cs typeface="Arial MT"/>
              </a:rPr>
              <a:t>m</a:t>
            </a:r>
            <a:r>
              <a:rPr sz="1000" spc="-10" dirty="0">
                <a:latin typeface="Verdana" panose="020B0604030504040204" pitchFamily="34" charset="0"/>
                <a:ea typeface="Verdana" panose="020B0604030504040204" pitchFamily="34" charset="0"/>
                <a:cs typeface="Arial MT"/>
              </a:rPr>
              <a:t>e</a:t>
            </a:r>
            <a:r>
              <a:rPr sz="1000" spc="-20" dirty="0">
                <a:latin typeface="Verdana" panose="020B0604030504040204" pitchFamily="34" charset="0"/>
                <a:ea typeface="Verdana" panose="020B0604030504040204" pitchFamily="34" charset="0"/>
                <a:cs typeface="Arial MT"/>
              </a:rPr>
              <a:t>t</a:t>
            </a:r>
            <a:r>
              <a:rPr sz="1000" dirty="0">
                <a:latin typeface="Verdana" panose="020B0604030504040204" pitchFamily="34" charset="0"/>
                <a:ea typeface="Verdana" panose="020B0604030504040204" pitchFamily="34" charset="0"/>
                <a:cs typeface="Arial MT"/>
              </a:rPr>
              <a:t>r</a:t>
            </a:r>
            <a:r>
              <a:rPr sz="1000" spc="-10" dirty="0">
                <a:latin typeface="Verdana" panose="020B0604030504040204" pitchFamily="34" charset="0"/>
                <a:ea typeface="Verdana" panose="020B0604030504040204" pitchFamily="34" charset="0"/>
                <a:cs typeface="Arial MT"/>
              </a:rPr>
              <a:t>i</a:t>
            </a:r>
            <a:r>
              <a:rPr sz="1000" spc="5" dirty="0">
                <a:latin typeface="Verdana" panose="020B0604030504040204" pitchFamily="34" charset="0"/>
                <a:ea typeface="Verdana" panose="020B0604030504040204" pitchFamily="34" charset="0"/>
                <a:cs typeface="Arial MT"/>
              </a:rPr>
              <a:t>c</a:t>
            </a:r>
            <a:r>
              <a:rPr sz="1000" spc="-8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an</a:t>
            </a:r>
            <a:r>
              <a:rPr sz="1000" spc="5" dirty="0">
                <a:latin typeface="Verdana" panose="020B0604030504040204" pitchFamily="34" charset="0"/>
                <a:ea typeface="Verdana" panose="020B0604030504040204" pitchFamily="34" charset="0"/>
                <a:cs typeface="Arial MT"/>
              </a:rPr>
              <a:t>d</a:t>
            </a:r>
            <a:r>
              <a:rPr sz="1000" spc="-55"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J</a:t>
            </a:r>
            <a:r>
              <a:rPr sz="1000" spc="-10" dirty="0">
                <a:latin typeface="Verdana" panose="020B0604030504040204" pitchFamily="34" charset="0"/>
                <a:ea typeface="Verdana" panose="020B0604030504040204" pitchFamily="34" charset="0"/>
                <a:cs typeface="Arial MT"/>
              </a:rPr>
              <a:t>udg</a:t>
            </a:r>
            <a:r>
              <a:rPr sz="1000" spc="25" dirty="0">
                <a:latin typeface="Verdana" panose="020B0604030504040204" pitchFamily="34" charset="0"/>
                <a:ea typeface="Verdana" panose="020B0604030504040204" pitchFamily="34" charset="0"/>
                <a:cs typeface="Arial MT"/>
              </a:rPr>
              <a:t>m</a:t>
            </a:r>
            <a:r>
              <a:rPr sz="1000" spc="-10" dirty="0">
                <a:latin typeface="Verdana" panose="020B0604030504040204" pitchFamily="34" charset="0"/>
                <a:ea typeface="Verdana" panose="020B0604030504040204" pitchFamily="34" charset="0"/>
                <a:cs typeface="Arial MT"/>
              </a:rPr>
              <a:t>en</a:t>
            </a:r>
            <a:r>
              <a:rPr sz="1000" spc="-20" dirty="0">
                <a:latin typeface="Verdana" panose="020B0604030504040204" pitchFamily="34" charset="0"/>
                <a:ea typeface="Verdana" panose="020B0604030504040204" pitchFamily="34" charset="0"/>
                <a:cs typeface="Arial MT"/>
              </a:rPr>
              <a:t>t</a:t>
            </a:r>
            <a:r>
              <a:rPr sz="1000" spc="-10" dirty="0">
                <a:latin typeface="Verdana" panose="020B0604030504040204" pitchFamily="34" charset="0"/>
                <a:ea typeface="Verdana" panose="020B0604030504040204" pitchFamily="34" charset="0"/>
                <a:cs typeface="Arial MT"/>
              </a:rPr>
              <a:t>a</a:t>
            </a:r>
            <a:r>
              <a:rPr sz="1000" dirty="0">
                <a:latin typeface="Verdana" panose="020B0604030504040204" pitchFamily="34" charset="0"/>
                <a:ea typeface="Verdana" panose="020B0604030504040204" pitchFamily="34" charset="0"/>
                <a:cs typeface="Arial MT"/>
              </a:rPr>
              <a:t>l</a:t>
            </a:r>
            <a:r>
              <a:rPr sz="1000" spc="-90" dirty="0">
                <a:latin typeface="Verdana" panose="020B0604030504040204" pitchFamily="34" charset="0"/>
                <a:ea typeface="Verdana" panose="020B0604030504040204" pitchFamily="34" charset="0"/>
                <a:cs typeface="Arial MT"/>
              </a:rPr>
              <a:t> </a:t>
            </a:r>
            <a:r>
              <a:rPr sz="1000" spc="5" dirty="0">
                <a:latin typeface="Verdana" panose="020B0604030504040204" pitchFamily="34" charset="0"/>
                <a:ea typeface="Verdana" panose="020B0604030504040204" pitchFamily="34" charset="0"/>
                <a:cs typeface="Arial MT"/>
              </a:rPr>
              <a:t>A</a:t>
            </a:r>
            <a:r>
              <a:rPr sz="1000" spc="-10" dirty="0">
                <a:latin typeface="Verdana" panose="020B0604030504040204" pitchFamily="34" charset="0"/>
                <a:ea typeface="Verdana" panose="020B0604030504040204" pitchFamily="34" charset="0"/>
                <a:cs typeface="Arial MT"/>
              </a:rPr>
              <a:t>na</a:t>
            </a:r>
            <a:r>
              <a:rPr sz="1000" spc="15" dirty="0">
                <a:latin typeface="Verdana" panose="020B0604030504040204" pitchFamily="34" charset="0"/>
                <a:ea typeface="Verdana" panose="020B0604030504040204" pitchFamily="34" charset="0"/>
                <a:cs typeface="Arial MT"/>
              </a:rPr>
              <a:t>l</a:t>
            </a:r>
            <a:r>
              <a:rPr sz="1000" spc="5" dirty="0">
                <a:latin typeface="Verdana" panose="020B0604030504040204" pitchFamily="34" charset="0"/>
                <a:ea typeface="Verdana" panose="020B0604030504040204" pitchFamily="34" charset="0"/>
                <a:cs typeface="Arial MT"/>
              </a:rPr>
              <a:t>y</a:t>
            </a:r>
            <a:r>
              <a:rPr sz="1000" spc="-25" dirty="0">
                <a:latin typeface="Verdana" panose="020B0604030504040204" pitchFamily="34" charset="0"/>
                <a:ea typeface="Verdana" panose="020B0604030504040204" pitchFamily="34" charset="0"/>
                <a:cs typeface="Arial MT"/>
              </a:rPr>
              <a:t>s</a:t>
            </a:r>
            <a:r>
              <a:rPr sz="1000" spc="15" dirty="0">
                <a:latin typeface="Verdana" panose="020B0604030504040204" pitchFamily="34" charset="0"/>
                <a:ea typeface="Verdana" panose="020B0604030504040204" pitchFamily="34" charset="0"/>
                <a:cs typeface="Arial MT"/>
              </a:rPr>
              <a:t>i</a:t>
            </a:r>
            <a:r>
              <a:rPr sz="1000" spc="5" dirty="0">
                <a:latin typeface="Verdana" panose="020B0604030504040204" pitchFamily="34" charset="0"/>
                <a:ea typeface="Verdana" panose="020B0604030504040204" pitchFamily="34" charset="0"/>
                <a:cs typeface="Arial MT"/>
              </a:rPr>
              <a:t>s</a:t>
            </a:r>
            <a:endParaRPr sz="1000" dirty="0">
              <a:latin typeface="Verdana" panose="020B0604030504040204" pitchFamily="34" charset="0"/>
              <a:ea typeface="Verdana" panose="020B0604030504040204" pitchFamily="34" charset="0"/>
              <a:cs typeface="Arial MT"/>
            </a:endParaRPr>
          </a:p>
        </p:txBody>
      </p:sp>
      <p:graphicFrame>
        <p:nvGraphicFramePr>
          <p:cNvPr id="6" name="Table 6">
            <a:extLst>
              <a:ext uri="{FF2B5EF4-FFF2-40B4-BE49-F238E27FC236}">
                <a16:creationId xmlns:a16="http://schemas.microsoft.com/office/drawing/2014/main" id="{EAC36237-6EC4-4924-B470-748225F286BC}"/>
              </a:ext>
            </a:extLst>
          </p:cNvPr>
          <p:cNvGraphicFramePr>
            <a:graphicFrameLocks noGrp="1"/>
          </p:cNvGraphicFramePr>
          <p:nvPr>
            <p:extLst>
              <p:ext uri="{D42A27DB-BD31-4B8C-83A1-F6EECF244321}">
                <p14:modId xmlns:p14="http://schemas.microsoft.com/office/powerpoint/2010/main" val="2156600994"/>
              </p:ext>
            </p:extLst>
          </p:nvPr>
        </p:nvGraphicFramePr>
        <p:xfrm>
          <a:off x="1368830" y="1996946"/>
          <a:ext cx="6007560" cy="853440"/>
        </p:xfrm>
        <a:graphic>
          <a:graphicData uri="http://schemas.openxmlformats.org/drawingml/2006/table">
            <a:tbl>
              <a:tblPr firstRow="1" bandRow="1">
                <a:tableStyleId>{5C22544A-7EE6-4342-B048-85BDC9FD1C3A}</a:tableStyleId>
              </a:tblPr>
              <a:tblGrid>
                <a:gridCol w="1501890">
                  <a:extLst>
                    <a:ext uri="{9D8B030D-6E8A-4147-A177-3AD203B41FA5}">
                      <a16:colId xmlns:a16="http://schemas.microsoft.com/office/drawing/2014/main" val="3203087324"/>
                    </a:ext>
                  </a:extLst>
                </a:gridCol>
                <a:gridCol w="1501890">
                  <a:extLst>
                    <a:ext uri="{9D8B030D-6E8A-4147-A177-3AD203B41FA5}">
                      <a16:colId xmlns:a16="http://schemas.microsoft.com/office/drawing/2014/main" val="1507340232"/>
                    </a:ext>
                  </a:extLst>
                </a:gridCol>
                <a:gridCol w="1501890">
                  <a:extLst>
                    <a:ext uri="{9D8B030D-6E8A-4147-A177-3AD203B41FA5}">
                      <a16:colId xmlns:a16="http://schemas.microsoft.com/office/drawing/2014/main" val="2190013434"/>
                    </a:ext>
                  </a:extLst>
                </a:gridCol>
                <a:gridCol w="1501890">
                  <a:extLst>
                    <a:ext uri="{9D8B030D-6E8A-4147-A177-3AD203B41FA5}">
                      <a16:colId xmlns:a16="http://schemas.microsoft.com/office/drawing/2014/main" val="3333850993"/>
                    </a:ext>
                  </a:extLst>
                </a:gridCol>
              </a:tblGrid>
              <a:tr h="195990">
                <a:tc gridSpan="2">
                  <a:txBody>
                    <a:bodyPr/>
                    <a:lstStyle/>
                    <a:p>
                      <a:pPr algn="ctr"/>
                      <a:r>
                        <a:rPr lang="en-US" sz="1400" dirty="0"/>
                        <a:t>Research Contribution</a:t>
                      </a:r>
                      <a:endParaRPr lang="en-IN" sz="1400" dirty="0"/>
                    </a:p>
                  </a:txBody>
                  <a:tcPr/>
                </a:tc>
                <a:tc hMerge="1">
                  <a:txBody>
                    <a:bodyPr/>
                    <a:lstStyle/>
                    <a:p>
                      <a:endParaRPr lang="en-IN" dirty="0"/>
                    </a:p>
                  </a:txBody>
                  <a:tcPr/>
                </a:tc>
                <a:tc gridSpan="2">
                  <a:txBody>
                    <a:bodyPr/>
                    <a:lstStyle/>
                    <a:p>
                      <a:pPr marL="0" algn="ctr"/>
                      <a:r>
                        <a:rPr lang="en-US" sz="1400" b="1" dirty="0">
                          <a:solidFill>
                            <a:schemeClr val="lt1"/>
                          </a:solidFill>
                          <a:latin typeface="+mn-lt"/>
                          <a:ea typeface="+mn-ea"/>
                          <a:cs typeface="+mn-cs"/>
                        </a:rPr>
                        <a:t>Survey Mode</a:t>
                      </a:r>
                      <a:endParaRPr lang="en-IN" sz="1400" b="1" dirty="0">
                        <a:solidFill>
                          <a:schemeClr val="lt1"/>
                        </a:solidFill>
                        <a:latin typeface="+mn-lt"/>
                        <a:ea typeface="+mn-ea"/>
                        <a:cs typeface="+mn-cs"/>
                      </a:endParaRPr>
                    </a:p>
                  </a:txBody>
                  <a:tcPr/>
                </a:tc>
                <a:tc hMerge="1">
                  <a:txBody>
                    <a:bodyPr/>
                    <a:lstStyle/>
                    <a:p>
                      <a:endParaRPr lang="en-IN" dirty="0"/>
                    </a:p>
                  </a:txBody>
                  <a:tcPr/>
                </a:tc>
                <a:extLst>
                  <a:ext uri="{0D108BD9-81ED-4DB2-BD59-A6C34878D82A}">
                    <a16:rowId xmlns:a16="http://schemas.microsoft.com/office/drawing/2014/main" val="2222949107"/>
                  </a:ext>
                </a:extLst>
              </a:tr>
              <a:tr h="195954">
                <a:tc>
                  <a:txBody>
                    <a:bodyPr/>
                    <a:lstStyle/>
                    <a:p>
                      <a:r>
                        <a:rPr lang="en-US" sz="1200" dirty="0"/>
                        <a:t>Primary Research</a:t>
                      </a:r>
                      <a:endParaRPr lang="en-IN" sz="1200" dirty="0"/>
                    </a:p>
                  </a:txBody>
                  <a:tcPr/>
                </a:tc>
                <a:tc>
                  <a:txBody>
                    <a:bodyPr/>
                    <a:lstStyle/>
                    <a:p>
                      <a:r>
                        <a:rPr lang="en-US" sz="1200" dirty="0"/>
                        <a:t>55%</a:t>
                      </a:r>
                      <a:endParaRPr lang="en-IN" sz="1200" dirty="0"/>
                    </a:p>
                  </a:txBody>
                  <a:tcPr/>
                </a:tc>
                <a:tc>
                  <a:txBody>
                    <a:bodyPr/>
                    <a:lstStyle/>
                    <a:p>
                      <a:r>
                        <a:rPr lang="en-US" sz="1200" dirty="0"/>
                        <a:t>F2F Interviews</a:t>
                      </a:r>
                      <a:endParaRPr lang="en-IN" sz="1200" dirty="0"/>
                    </a:p>
                  </a:txBody>
                  <a:tcPr/>
                </a:tc>
                <a:tc>
                  <a:txBody>
                    <a:bodyPr/>
                    <a:lstStyle/>
                    <a:p>
                      <a:r>
                        <a:rPr lang="en-US" sz="1200" dirty="0"/>
                        <a:t>25%</a:t>
                      </a:r>
                      <a:endParaRPr lang="en-IN" sz="1200" dirty="0"/>
                    </a:p>
                  </a:txBody>
                  <a:tcPr/>
                </a:tc>
                <a:extLst>
                  <a:ext uri="{0D108BD9-81ED-4DB2-BD59-A6C34878D82A}">
                    <a16:rowId xmlns:a16="http://schemas.microsoft.com/office/drawing/2014/main" val="722170513"/>
                  </a:ext>
                </a:extLst>
              </a:tr>
              <a:tr h="195954">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Secondary Research</a:t>
                      </a:r>
                      <a:endParaRPr lang="en-IN" sz="1200" dirty="0"/>
                    </a:p>
                  </a:txBody>
                  <a:tcPr/>
                </a:tc>
                <a:tc>
                  <a:txBody>
                    <a:bodyPr/>
                    <a:lstStyle/>
                    <a:p>
                      <a:r>
                        <a:rPr lang="en-US" sz="1200" dirty="0"/>
                        <a:t>45%</a:t>
                      </a:r>
                      <a:endParaRPr lang="en-IN" sz="1200"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CATI, CAWI, Phone</a:t>
                      </a:r>
                      <a:endParaRPr lang="en-IN" sz="1200" dirty="0"/>
                    </a:p>
                  </a:txBody>
                  <a:tcPr/>
                </a:tc>
                <a:tc>
                  <a:txBody>
                    <a:bodyPr/>
                    <a:lstStyle/>
                    <a:p>
                      <a:r>
                        <a:rPr lang="en-US" sz="1200" dirty="0"/>
                        <a:t>75%</a:t>
                      </a:r>
                      <a:endParaRPr lang="en-IN" sz="1200" dirty="0"/>
                    </a:p>
                  </a:txBody>
                  <a:tcPr/>
                </a:tc>
                <a:extLst>
                  <a:ext uri="{0D108BD9-81ED-4DB2-BD59-A6C34878D82A}">
                    <a16:rowId xmlns:a16="http://schemas.microsoft.com/office/drawing/2014/main" val="2084298210"/>
                  </a:ext>
                </a:extLst>
              </a:tr>
            </a:tbl>
          </a:graphicData>
        </a:graphic>
      </p:graphicFrame>
      <p:sp>
        <p:nvSpPr>
          <p:cNvPr id="17" name="object 99">
            <a:extLst>
              <a:ext uri="{FF2B5EF4-FFF2-40B4-BE49-F238E27FC236}">
                <a16:creationId xmlns:a16="http://schemas.microsoft.com/office/drawing/2014/main" id="{C70E9019-ACFF-007A-193E-FAA2A2CBBBC8}"/>
              </a:ext>
            </a:extLst>
          </p:cNvPr>
          <p:cNvSpPr txBox="1">
            <a:spLocks/>
          </p:cNvSpPr>
          <p:nvPr/>
        </p:nvSpPr>
        <p:spPr>
          <a:xfrm>
            <a:off x="455472" y="200660"/>
            <a:ext cx="2502738" cy="291105"/>
          </a:xfrm>
          <a:prstGeom prst="rect">
            <a:avLst/>
          </a:prstGeom>
        </p:spPr>
        <p:txBody>
          <a:bodyPr vert="horz" wrap="square" lIns="0" tIns="13970" rIns="0" bIns="0" rtlCol="0">
            <a:spAutoFit/>
          </a:bodyPr>
          <a:lstStyle>
            <a:lvl1pPr>
              <a:defRPr sz="2100" b="1" i="0">
                <a:solidFill>
                  <a:schemeClr val="bg1"/>
                </a:solidFill>
                <a:latin typeface="Calibri"/>
                <a:ea typeface="+mj-ea"/>
                <a:cs typeface="Calibri"/>
              </a:defRPr>
            </a:lvl1pPr>
          </a:lstStyle>
          <a:p>
            <a:pPr marL="12700">
              <a:spcBef>
                <a:spcPts val="110"/>
              </a:spcBef>
            </a:pPr>
            <a:r>
              <a:rPr lang="en-IN" sz="1800" kern="1200">
                <a:solidFill>
                  <a:schemeClr val="tx1"/>
                </a:solidFill>
                <a:latin typeface="+mn-lt"/>
                <a:ea typeface="+mn-ea"/>
                <a:cs typeface="+mn-cs"/>
              </a:rPr>
              <a:t>Research Methodology</a:t>
            </a:r>
            <a:endParaRPr lang="en-IN" sz="1800" kern="1200" dirty="0">
              <a:solidFill>
                <a:schemeClr val="tx1"/>
              </a:solidFill>
              <a:latin typeface="+mn-lt"/>
              <a:ea typeface="+mn-ea"/>
              <a:cs typeface="+mn-c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04800" y="44077"/>
            <a:ext cx="5906077" cy="492443"/>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Potassium Sulphate Water Soluble Fertilizer </a:t>
            </a:r>
            <a:r>
              <a:rPr lang="en-IN" sz="1600" b="1" kern="1200"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80</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7CC7456-CD95-4041-BAED-0CD33653F4CD}"/>
              </a:ext>
            </a:extLst>
          </p:cNvPr>
          <p:cNvSpPr txBox="1"/>
          <p:nvPr/>
        </p:nvSpPr>
        <p:spPr>
          <a:xfrm>
            <a:off x="7483317" y="64641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6" name="Table 15">
            <a:extLst>
              <a:ext uri="{FF2B5EF4-FFF2-40B4-BE49-F238E27FC236}">
                <a16:creationId xmlns:a16="http://schemas.microsoft.com/office/drawing/2014/main" id="{C0BD7A9E-E44F-4BA9-87D4-71A07321A266}"/>
              </a:ext>
            </a:extLst>
          </p:cNvPr>
          <p:cNvGraphicFramePr>
            <a:graphicFrameLocks noGrp="1"/>
          </p:cNvGraphicFramePr>
          <p:nvPr/>
        </p:nvGraphicFramePr>
        <p:xfrm>
          <a:off x="132586" y="1219199"/>
          <a:ext cx="8794523" cy="4962672"/>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51152">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End Use </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51152">
                <a:tc rowSpan="2">
                  <a:txBody>
                    <a:bodyPr/>
                    <a:lstStyle/>
                    <a:p>
                      <a:pPr algn="ctr" fontAlgn="ctr"/>
                      <a:r>
                        <a:rPr lang="en-IN" sz="900" u="none" strike="noStrike" dirty="0">
                          <a:effectLst/>
                          <a:latin typeface="Verdana" panose="020B0604030504040204" pitchFamily="34" charset="0"/>
                          <a:ea typeface="Verdana" panose="020B0604030504040204" pitchFamily="34" charset="0"/>
                        </a:rPr>
                        <a:t>Gardening &amp; Horticulture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10.07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11.34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11.91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12.58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13.29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15.07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16.18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22.15</a:t>
                      </a:r>
                    </a:p>
                  </a:txBody>
                  <a:tcPr marL="9525" marR="9525" marT="9525" marB="0" anchor="ctr"/>
                </a:tc>
                <a:extLst>
                  <a:ext uri="{0D108BD9-81ED-4DB2-BD59-A6C34878D82A}">
                    <a16:rowId xmlns:a16="http://schemas.microsoft.com/office/drawing/2014/main" val="2833964604"/>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6.42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6.71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8.25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11.94</a:t>
                      </a:r>
                    </a:p>
                  </a:txBody>
                  <a:tcPr marL="9525" marR="9525" marT="9525" marB="0" anchor="ctr"/>
                </a:tc>
                <a:extLst>
                  <a:ext uri="{0D108BD9-81ED-4DB2-BD59-A6C34878D82A}">
                    <a16:rowId xmlns:a16="http://schemas.microsoft.com/office/drawing/2014/main" val="1372216856"/>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Foliage Crops</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5.98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6.50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8.03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13.23</a:t>
                      </a:r>
                    </a:p>
                  </a:txBody>
                  <a:tcPr marL="9525" marR="9525" marT="9525" marB="0" anchor="ctr"/>
                </a:tc>
                <a:extLst>
                  <a:ext uri="{0D108BD9-81ED-4DB2-BD59-A6C34878D82A}">
                    <a16:rowId xmlns:a16="http://schemas.microsoft.com/office/drawing/2014/main" val="2259304797"/>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3.44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6.08</a:t>
                      </a:r>
                    </a:p>
                  </a:txBody>
                  <a:tcPr marL="9525" marR="9525" marT="9525" marB="0" anchor="ctr"/>
                </a:tc>
                <a:extLst>
                  <a:ext uri="{0D108BD9-81ED-4DB2-BD59-A6C34878D82A}">
                    <a16:rowId xmlns:a16="http://schemas.microsoft.com/office/drawing/2014/main" val="3399116827"/>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Fruits &amp; Vegetable</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7.27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10.27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16.21</a:t>
                      </a:r>
                    </a:p>
                  </a:txBody>
                  <a:tcPr marL="9525" marR="9525" marT="9525" marB="0" anchor="ctr"/>
                </a:tc>
                <a:extLst>
                  <a:ext uri="{0D108BD9-81ED-4DB2-BD59-A6C34878D82A}">
                    <a16:rowId xmlns:a16="http://schemas.microsoft.com/office/drawing/2014/main" val="1110602595"/>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5.36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7.77</a:t>
                      </a:r>
                    </a:p>
                  </a:txBody>
                  <a:tcPr marL="9525" marR="9525" marT="9525" marB="0" anchor="ctr"/>
                </a:tc>
                <a:extLst>
                  <a:ext uri="{0D108BD9-81ED-4DB2-BD59-A6C34878D82A}">
                    <a16:rowId xmlns:a16="http://schemas.microsoft.com/office/drawing/2014/main" val="1316181384"/>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Field &amp; Cash Crops</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5.80</a:t>
                      </a:r>
                    </a:p>
                  </a:txBody>
                  <a:tcPr marL="9525" marR="9525" marT="9525" marB="0" anchor="ctr"/>
                </a:tc>
                <a:extLst>
                  <a:ext uri="{0D108BD9-81ED-4DB2-BD59-A6C34878D82A}">
                    <a16:rowId xmlns:a16="http://schemas.microsoft.com/office/drawing/2014/main" val="986280555"/>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3.38</a:t>
                      </a:r>
                    </a:p>
                  </a:txBody>
                  <a:tcPr marL="9525" marR="9525" marT="9525" marB="0" anchor="ctr"/>
                </a:tc>
                <a:extLst>
                  <a:ext uri="{0D108BD9-81ED-4DB2-BD59-A6C34878D82A}">
                    <a16:rowId xmlns:a16="http://schemas.microsoft.com/office/drawing/2014/main" val="1388743580"/>
                  </a:ext>
                </a:extLst>
              </a:tr>
              <a:tr h="451152">
                <a:tc rowSpan="2">
                  <a:txBody>
                    <a:bodyPr/>
                    <a:lstStyle/>
                    <a:p>
                      <a:pPr algn="ctr" fontAlgn="ctr"/>
                      <a:r>
                        <a:rPr lang="en-IN" sz="900" b="1" u="none" strike="noStrike" dirty="0">
                          <a:effectLst/>
                          <a:latin typeface="Verdana" panose="020B0604030504040204" pitchFamily="34" charset="0"/>
                          <a:ea typeface="Verdana" panose="020B0604030504040204" pitchFamily="34" charset="0"/>
                        </a:rPr>
                        <a:t>Total</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26.45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25.90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26.71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28.14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29.60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31.06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32.79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34.62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36.47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39.19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42.02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57.39</a:t>
                      </a:r>
                    </a:p>
                  </a:txBody>
                  <a:tcPr marL="9525" marR="9525" marT="9525" marB="0" anchor="ctr"/>
                </a:tc>
                <a:extLst>
                  <a:ext uri="{0D108BD9-81ED-4DB2-BD59-A6C34878D82A}">
                    <a16:rowId xmlns:a16="http://schemas.microsoft.com/office/drawing/2014/main" val="892287102"/>
                  </a:ext>
                </a:extLst>
              </a:tr>
              <a:tr h="451152">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15.05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14.09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14.46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15.12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15.75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16.45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17.22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18.08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18.90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20.20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21.54</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29.17</a:t>
                      </a:r>
                    </a:p>
                  </a:txBody>
                  <a:tcPr marL="9525" marR="9525" marT="9525" marB="0" anchor="ctr"/>
                </a:tc>
                <a:extLst>
                  <a:ext uri="{0D108BD9-81ED-4DB2-BD59-A6C34878D82A}">
                    <a16:rowId xmlns:a16="http://schemas.microsoft.com/office/drawing/2014/main" val="1430352171"/>
                  </a:ext>
                </a:extLst>
              </a:tr>
            </a:tbl>
          </a:graphicData>
        </a:graphic>
      </p:graphicFrame>
      <p:sp>
        <p:nvSpPr>
          <p:cNvPr id="17" name="TextBox 16">
            <a:extLst>
              <a:ext uri="{FF2B5EF4-FFF2-40B4-BE49-F238E27FC236}">
                <a16:creationId xmlns:a16="http://schemas.microsoft.com/office/drawing/2014/main" id="{6A683E2D-FB84-4EF0-A822-EF91D2392AC4}"/>
              </a:ext>
            </a:extLst>
          </p:cNvPr>
          <p:cNvSpPr txBox="1"/>
          <p:nvPr/>
        </p:nvSpPr>
        <p:spPr>
          <a:xfrm>
            <a:off x="10287" y="613155"/>
            <a:ext cx="9011414" cy="52940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6: Pota</a:t>
            </a:r>
            <a:r>
              <a:rPr lang="en-IN" sz="1050" b="1" dirty="0" err="1">
                <a:solidFill>
                  <a:prstClr val="black"/>
                </a:solidFill>
                <a:latin typeface="Verdana" panose="020B0604030504040204" pitchFamily="34" charset="0"/>
                <a:ea typeface="Verdana" panose="020B0604030504040204" pitchFamily="34" charset="0"/>
                <a:cs typeface="Verdana" panose="020B0604030504040204" pitchFamily="34" charset="0"/>
              </a:rPr>
              <a:t>ssium</a:t>
            </a: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 Sulphate Water Soluble Fertilizer</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sp>
        <p:nvSpPr>
          <p:cNvPr id="2" name="Footer Placeholder 1">
            <a:extLst>
              <a:ext uri="{FF2B5EF4-FFF2-40B4-BE49-F238E27FC236}">
                <a16:creationId xmlns:a16="http://schemas.microsoft.com/office/drawing/2014/main" id="{5AB78F29-0B7D-466C-A5BF-EFC2FCD7B7A0}"/>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5" name="Slide Number Placeholder 4">
            <a:extLst>
              <a:ext uri="{FF2B5EF4-FFF2-40B4-BE49-F238E27FC236}">
                <a16:creationId xmlns:a16="http://schemas.microsoft.com/office/drawing/2014/main" id="{9A9E6175-4D80-C208-E2B3-C4ADB3B1B664}"/>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80</a:t>
            </a:fld>
            <a:endParaRPr lang="en-IN" dirty="0"/>
          </a:p>
        </p:txBody>
      </p:sp>
    </p:spTree>
    <p:extLst>
      <p:ext uri="{BB962C8B-B14F-4D97-AF65-F5344CB8AC3E}">
        <p14:creationId xmlns:p14="http://schemas.microsoft.com/office/powerpoint/2010/main" val="41919846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243715" y="107387"/>
            <a:ext cx="6157085" cy="370827"/>
          </a:xfrm>
          <a:noFill/>
          <a:ln>
            <a:noFill/>
          </a:ln>
        </p:spPr>
        <p:txBody>
          <a:bodyPr wrap="square" lIns="0" tIns="0" rIns="0" bIns="0" anchor="ctr">
            <a:noAutofit/>
          </a:bodyPr>
          <a:lstStyle/>
          <a:p>
            <a:pPr algn="l"/>
            <a:r>
              <a:rPr lang="en-US" b="1" dirty="0">
                <a:solidFill>
                  <a:prstClr val="black"/>
                </a:solidFill>
                <a:latin typeface="Arial" panose="020B0604020202020204" pitchFamily="34" charset="0"/>
                <a:cs typeface="Arial" panose="020B0604020202020204" pitchFamily="34" charset="0"/>
              </a:rPr>
              <a:t>Potassium Sulphate Water Soluble Fertilizer </a:t>
            </a:r>
            <a:r>
              <a:rPr lang="en-IN" b="1"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81</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6F54838-DCC4-4118-A715-895564CAB047}"/>
              </a:ext>
            </a:extLst>
          </p:cNvPr>
          <p:cNvSpPr txBox="1"/>
          <p:nvPr/>
        </p:nvSpPr>
        <p:spPr>
          <a:xfrm>
            <a:off x="254958" y="647350"/>
            <a:ext cx="8424522" cy="26705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21</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Potassium Sulphate Water Soluble Fertilizer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2" name="TextBox 11">
            <a:extLst>
              <a:ext uri="{FF2B5EF4-FFF2-40B4-BE49-F238E27FC236}">
                <a16:creationId xmlns:a16="http://schemas.microsoft.com/office/drawing/2014/main" id="{D7CC7456-CD95-4041-BAED-0CD33653F4CD}"/>
              </a:ext>
            </a:extLst>
          </p:cNvPr>
          <p:cNvSpPr txBox="1"/>
          <p:nvPr/>
        </p:nvSpPr>
        <p:spPr>
          <a:xfrm>
            <a:off x="7700211" y="6413413"/>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4" name="Chart 13">
            <a:extLst>
              <a:ext uri="{FF2B5EF4-FFF2-40B4-BE49-F238E27FC236}">
                <a16:creationId xmlns:a16="http://schemas.microsoft.com/office/drawing/2014/main" id="{24D1C667-C1FF-466E-BB7A-F37AB158C943}"/>
              </a:ext>
            </a:extLst>
          </p:cNvPr>
          <p:cNvGraphicFramePr/>
          <p:nvPr>
            <p:extLst>
              <p:ext uri="{D42A27DB-BD31-4B8C-83A1-F6EECF244321}">
                <p14:modId xmlns:p14="http://schemas.microsoft.com/office/powerpoint/2010/main" val="3356977418"/>
              </p:ext>
            </p:extLst>
          </p:nvPr>
        </p:nvGraphicFramePr>
        <p:xfrm>
          <a:off x="-72534" y="695617"/>
          <a:ext cx="9079506" cy="5538741"/>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EDBE7346-F392-461C-9371-C3FC971832AE}"/>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4" name="Slide Number Placeholder 3">
            <a:extLst>
              <a:ext uri="{FF2B5EF4-FFF2-40B4-BE49-F238E27FC236}">
                <a16:creationId xmlns:a16="http://schemas.microsoft.com/office/drawing/2014/main" id="{773A6085-8868-87C7-0EE8-19C50D0C7DE8}"/>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81</a:t>
            </a:fld>
            <a:endParaRPr lang="en-IN" dirty="0"/>
          </a:p>
        </p:txBody>
      </p:sp>
    </p:spTree>
    <p:extLst>
      <p:ext uri="{BB962C8B-B14F-4D97-AF65-F5344CB8AC3E}">
        <p14:creationId xmlns:p14="http://schemas.microsoft.com/office/powerpoint/2010/main" val="5900218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EC0AE6-2BC2-4A94-89AF-A6C06CD2CD8A}"/>
              </a:ext>
            </a:extLst>
          </p:cNvPr>
          <p:cNvGraphicFramePr/>
          <p:nvPr/>
        </p:nvGraphicFramePr>
        <p:xfrm>
          <a:off x="176733" y="1008936"/>
          <a:ext cx="8790534" cy="291470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3026AE9-2FEC-4BC4-B8A5-D3CCC46D54CC}"/>
              </a:ext>
            </a:extLst>
          </p:cNvPr>
          <p:cNvSpPr txBox="1"/>
          <p:nvPr/>
        </p:nvSpPr>
        <p:spPr>
          <a:xfrm>
            <a:off x="-1014" y="633348"/>
            <a:ext cx="9443620" cy="31200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2</a:t>
            </a:r>
            <a:r>
              <a:rPr lang="en-US" sz="1100" b="1" dirty="0">
                <a:solidFill>
                  <a:prstClr val="black"/>
                </a:solidFill>
                <a:latin typeface="Verdana" panose="020B0604030504040204" pitchFamily="34" charset="0"/>
                <a:ea typeface="Verdana" panose="020B0604030504040204" pitchFamily="34" charset="0"/>
                <a:cs typeface="Verdana" panose="020B0604030504040204" pitchFamily="34" charset="0"/>
              </a:rPr>
              <a:t>2</a:t>
            </a:r>
            <a:r>
              <a:rPr kumimoji="0" lang="en-US" sz="11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Mono Ammonium Phosphate Water Soluble Fertilizer Market Size, By Volume (USD Million), 2017-2035F</a:t>
            </a:r>
          </a:p>
        </p:txBody>
      </p:sp>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157580" y="-34520"/>
            <a:ext cx="6454235"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Mono Ammonium Phosphate Water Soluble Fertilizer Market Size</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4" y="658136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82</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7386208-F784-4C40-84CB-91B478ED4935}"/>
              </a:ext>
            </a:extLst>
          </p:cNvPr>
          <p:cNvSpPr txBox="1"/>
          <p:nvPr/>
        </p:nvSpPr>
        <p:spPr>
          <a:xfrm>
            <a:off x="7510002" y="365154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7" name="Rectangle 6">
            <a:extLst>
              <a:ext uri="{FF2B5EF4-FFF2-40B4-BE49-F238E27FC236}">
                <a16:creationId xmlns:a16="http://schemas.microsoft.com/office/drawing/2014/main" id="{D7996BEE-F71C-4DFE-AA72-4DC747EF2B89}"/>
              </a:ext>
            </a:extLst>
          </p:cNvPr>
          <p:cNvSpPr/>
          <p:nvPr/>
        </p:nvSpPr>
        <p:spPr>
          <a:xfrm>
            <a:off x="967865" y="112182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4.26%</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505D62FB-077F-4DDB-8414-C4F005354BE5}"/>
              </a:ext>
            </a:extLst>
          </p:cNvPr>
          <p:cNvSpPr/>
          <p:nvPr/>
        </p:nvSpPr>
        <p:spPr>
          <a:xfrm>
            <a:off x="6337187" y="1131480"/>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4.89%</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90D78B55-8D7B-46E7-89FB-F0F778B522D3}"/>
              </a:ext>
            </a:extLst>
          </p:cNvPr>
          <p:cNvSpPr/>
          <p:nvPr/>
        </p:nvSpPr>
        <p:spPr>
          <a:xfrm>
            <a:off x="3707107" y="112182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6.48%</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6" name="Chart 15">
            <a:extLst>
              <a:ext uri="{FF2B5EF4-FFF2-40B4-BE49-F238E27FC236}">
                <a16:creationId xmlns:a16="http://schemas.microsoft.com/office/drawing/2014/main" id="{EBDF4095-EDA4-4B2D-BA3C-8BF51FF27CCE}"/>
              </a:ext>
            </a:extLst>
          </p:cNvPr>
          <p:cNvGraphicFramePr/>
          <p:nvPr/>
        </p:nvGraphicFramePr>
        <p:xfrm>
          <a:off x="209650" y="4372815"/>
          <a:ext cx="8790534" cy="229139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7FE286D6-DF36-421C-8308-AAA284B46239}"/>
              </a:ext>
            </a:extLst>
          </p:cNvPr>
          <p:cNvSpPr txBox="1"/>
          <p:nvPr/>
        </p:nvSpPr>
        <p:spPr>
          <a:xfrm>
            <a:off x="7523480" y="645908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8" name="TextBox 17">
            <a:extLst>
              <a:ext uri="{FF2B5EF4-FFF2-40B4-BE49-F238E27FC236}">
                <a16:creationId xmlns:a16="http://schemas.microsoft.com/office/drawing/2014/main" id="{8FFBBE5E-27AC-43D2-8FDE-5170A5B0A746}"/>
              </a:ext>
            </a:extLst>
          </p:cNvPr>
          <p:cNvSpPr txBox="1"/>
          <p:nvPr/>
        </p:nvSpPr>
        <p:spPr>
          <a:xfrm>
            <a:off x="-76200" y="3831221"/>
            <a:ext cx="9403641" cy="31200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100" b="1" dirty="0">
                <a:solidFill>
                  <a:prstClr val="black"/>
                </a:solidFill>
                <a:latin typeface="Verdana" panose="020B0604030504040204" pitchFamily="34" charset="0"/>
                <a:ea typeface="Verdana" panose="020B0604030504040204" pitchFamily="34" charset="0"/>
                <a:cs typeface="Verdana" panose="020B0604030504040204" pitchFamily="34" charset="0"/>
              </a:rPr>
              <a:t>23</a:t>
            </a:r>
            <a:r>
              <a:rPr kumimoji="0" lang="en-US" sz="11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Mono Ammonium Phosphate Water Soluble Fertilizer Market Size, By Volume (Kilo tonnes), 2017-2035F</a:t>
            </a:r>
          </a:p>
        </p:txBody>
      </p:sp>
      <p:sp>
        <p:nvSpPr>
          <p:cNvPr id="19" name="Rectangle 18">
            <a:extLst>
              <a:ext uri="{FF2B5EF4-FFF2-40B4-BE49-F238E27FC236}">
                <a16:creationId xmlns:a16="http://schemas.microsoft.com/office/drawing/2014/main" id="{61ACEE80-FB33-497A-B9BA-4FD1D5DAB1CF}"/>
              </a:ext>
            </a:extLst>
          </p:cNvPr>
          <p:cNvSpPr/>
          <p:nvPr/>
        </p:nvSpPr>
        <p:spPr>
          <a:xfrm>
            <a:off x="685800" y="4390847"/>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3.92%</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0" name="Rectangle 19">
            <a:extLst>
              <a:ext uri="{FF2B5EF4-FFF2-40B4-BE49-F238E27FC236}">
                <a16:creationId xmlns:a16="http://schemas.microsoft.com/office/drawing/2014/main" id="{9EED2E9B-A66D-4E0C-A987-EA60EA77B093}"/>
              </a:ext>
            </a:extLst>
          </p:cNvPr>
          <p:cNvSpPr/>
          <p:nvPr/>
        </p:nvSpPr>
        <p:spPr>
          <a:xfrm>
            <a:off x="3533953" y="4386947"/>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5.97%</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1" name="Rectangle 20">
            <a:extLst>
              <a:ext uri="{FF2B5EF4-FFF2-40B4-BE49-F238E27FC236}">
                <a16:creationId xmlns:a16="http://schemas.microsoft.com/office/drawing/2014/main" id="{1ADA40A7-F11D-4F68-B24B-E698C80F1053}"/>
              </a:ext>
            </a:extLst>
          </p:cNvPr>
          <p:cNvSpPr/>
          <p:nvPr/>
        </p:nvSpPr>
        <p:spPr>
          <a:xfrm>
            <a:off x="6337187" y="1131475"/>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5.86%</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2" name="Rectangle 21">
            <a:extLst>
              <a:ext uri="{FF2B5EF4-FFF2-40B4-BE49-F238E27FC236}">
                <a16:creationId xmlns:a16="http://schemas.microsoft.com/office/drawing/2014/main" id="{B3E5DF8A-A325-45F1-B1F7-91B7FF73E3E6}"/>
              </a:ext>
            </a:extLst>
          </p:cNvPr>
          <p:cNvSpPr/>
          <p:nvPr/>
        </p:nvSpPr>
        <p:spPr>
          <a:xfrm>
            <a:off x="6383228" y="4332062"/>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5.60%</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8">
            <a:extLst>
              <a:ext uri="{FF2B5EF4-FFF2-40B4-BE49-F238E27FC236}">
                <a16:creationId xmlns:a16="http://schemas.microsoft.com/office/drawing/2014/main" id="{B6780A9E-C0D9-41F6-AA69-F92EF6588A64}"/>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11" name="Slide Number Placeholder 10">
            <a:extLst>
              <a:ext uri="{FF2B5EF4-FFF2-40B4-BE49-F238E27FC236}">
                <a16:creationId xmlns:a16="http://schemas.microsoft.com/office/drawing/2014/main" id="{B929C595-211A-EDCF-BB85-6811E419596B}"/>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82</a:t>
            </a:fld>
            <a:endParaRPr lang="en-IN" dirty="0"/>
          </a:p>
        </p:txBody>
      </p:sp>
    </p:spTree>
    <p:extLst>
      <p:ext uri="{BB962C8B-B14F-4D97-AF65-F5344CB8AC3E}">
        <p14:creationId xmlns:p14="http://schemas.microsoft.com/office/powerpoint/2010/main" val="752206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42323" y="70680"/>
            <a:ext cx="5753677" cy="492443"/>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Mono Ammonium Phosphate Water Soluble Fertilizer </a:t>
            </a:r>
            <a:r>
              <a:rPr lang="en-IN" sz="1600" b="1" kern="1200"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83</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7CC7456-CD95-4041-BAED-0CD33653F4CD}"/>
              </a:ext>
            </a:extLst>
          </p:cNvPr>
          <p:cNvSpPr txBox="1"/>
          <p:nvPr/>
        </p:nvSpPr>
        <p:spPr>
          <a:xfrm>
            <a:off x="7483317" y="64641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7" name="TextBox 16">
            <a:extLst>
              <a:ext uri="{FF2B5EF4-FFF2-40B4-BE49-F238E27FC236}">
                <a16:creationId xmlns:a16="http://schemas.microsoft.com/office/drawing/2014/main" id="{D267FC2B-1698-488B-8CAF-CDC048071669}"/>
              </a:ext>
            </a:extLst>
          </p:cNvPr>
          <p:cNvSpPr txBox="1"/>
          <p:nvPr/>
        </p:nvSpPr>
        <p:spPr>
          <a:xfrm>
            <a:off x="114298" y="580702"/>
            <a:ext cx="8915404" cy="52940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Table 7: Mono Ammonium Phosphate Water Soluble Fertilizer</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graphicFrame>
        <p:nvGraphicFramePr>
          <p:cNvPr id="18" name="Table 17">
            <a:extLst>
              <a:ext uri="{FF2B5EF4-FFF2-40B4-BE49-F238E27FC236}">
                <a16:creationId xmlns:a16="http://schemas.microsoft.com/office/drawing/2014/main" id="{B0449FF1-B221-4D89-A0F3-D200CE6AABCB}"/>
              </a:ext>
            </a:extLst>
          </p:cNvPr>
          <p:cNvGraphicFramePr>
            <a:graphicFrameLocks noGrp="1"/>
          </p:cNvGraphicFramePr>
          <p:nvPr/>
        </p:nvGraphicFramePr>
        <p:xfrm>
          <a:off x="132586" y="1219199"/>
          <a:ext cx="8794523" cy="4962672"/>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51152">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End Use </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51152">
                <a:tc rowSpan="2">
                  <a:txBody>
                    <a:bodyPr/>
                    <a:lstStyle/>
                    <a:p>
                      <a:pPr algn="ctr" fontAlgn="ctr"/>
                      <a:r>
                        <a:rPr lang="en-IN" sz="900" u="none" strike="noStrike" dirty="0">
                          <a:effectLst/>
                          <a:latin typeface="Verdana" panose="020B0604030504040204" pitchFamily="34" charset="0"/>
                          <a:ea typeface="Verdana" panose="020B0604030504040204" pitchFamily="34" charset="0"/>
                        </a:rPr>
                        <a:t>Gardening &amp; Horticulture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34.60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42.87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48.31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51.38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54.91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62.58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66.84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71.41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95.54</a:t>
                      </a:r>
                    </a:p>
                  </a:txBody>
                  <a:tcPr marL="9525" marR="9525" marT="9525" marB="0" anchor="ctr"/>
                </a:tc>
                <a:extLst>
                  <a:ext uri="{0D108BD9-81ED-4DB2-BD59-A6C34878D82A}">
                    <a16:rowId xmlns:a16="http://schemas.microsoft.com/office/drawing/2014/main" val="2833964604"/>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23.42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28.61</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30.15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60.34</a:t>
                      </a:r>
                    </a:p>
                  </a:txBody>
                  <a:tcPr marL="9525" marR="9525" marT="9525" marB="0" anchor="ctr"/>
                </a:tc>
                <a:extLst>
                  <a:ext uri="{0D108BD9-81ED-4DB2-BD59-A6C34878D82A}">
                    <a16:rowId xmlns:a16="http://schemas.microsoft.com/office/drawing/2014/main" val="1372216856"/>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Foliage Crops</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20.40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25.22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26.72</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28.41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32.27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34.47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55.56</a:t>
                      </a:r>
                    </a:p>
                  </a:txBody>
                  <a:tcPr marL="9525" marR="9525" marT="9525" marB="0" anchor="ctr"/>
                </a:tc>
                <a:extLst>
                  <a:ext uri="{0D108BD9-81ED-4DB2-BD59-A6C34878D82A}">
                    <a16:rowId xmlns:a16="http://schemas.microsoft.com/office/drawing/2014/main" val="2259304797"/>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15.40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17.13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19.33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23.18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24.56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32.29</a:t>
                      </a:r>
                    </a:p>
                  </a:txBody>
                  <a:tcPr marL="9525" marR="9525" marT="9525" marB="0" anchor="ctr"/>
                </a:tc>
                <a:extLst>
                  <a:ext uri="{0D108BD9-81ED-4DB2-BD59-A6C34878D82A}">
                    <a16:rowId xmlns:a16="http://schemas.microsoft.com/office/drawing/2014/main" val="3399116827"/>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Fruits &amp; Vegetable</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24.64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34.29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36.49</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38.96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44.35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47.40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67.64</a:t>
                      </a:r>
                    </a:p>
                  </a:txBody>
                  <a:tcPr marL="9525" marR="9525" marT="9525" marB="0" anchor="ctr"/>
                </a:tc>
                <a:extLst>
                  <a:ext uri="{0D108BD9-81ED-4DB2-BD59-A6C34878D82A}">
                    <a16:rowId xmlns:a16="http://schemas.microsoft.com/office/drawing/2014/main" val="1110602595"/>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15.27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17.85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18.67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19.66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24.91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28.09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39.39</a:t>
                      </a:r>
                    </a:p>
                  </a:txBody>
                  <a:tcPr marL="9525" marR="9525" marT="9525" marB="0" anchor="ctr"/>
                </a:tc>
                <a:extLst>
                  <a:ext uri="{0D108BD9-81ED-4DB2-BD59-A6C34878D82A}">
                    <a16:rowId xmlns:a16="http://schemas.microsoft.com/office/drawing/2014/main" val="1316181384"/>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Field &amp; Cash Crops</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11.42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12.03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13.55</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14.34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16.16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17.17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22.85</a:t>
                      </a:r>
                    </a:p>
                  </a:txBody>
                  <a:tcPr marL="9525" marR="9525" marT="9525" marB="0" anchor="ctr"/>
                </a:tc>
                <a:extLst>
                  <a:ext uri="{0D108BD9-81ED-4DB2-BD59-A6C34878D82A}">
                    <a16:rowId xmlns:a16="http://schemas.microsoft.com/office/drawing/2014/main" val="986280555"/>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8.06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8.85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11.10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16.23</a:t>
                      </a:r>
                    </a:p>
                  </a:txBody>
                  <a:tcPr marL="9525" marR="9525" marT="9525" marB="0" anchor="ctr"/>
                </a:tc>
                <a:extLst>
                  <a:ext uri="{0D108BD9-81ED-4DB2-BD59-A6C34878D82A}">
                    <a16:rowId xmlns:a16="http://schemas.microsoft.com/office/drawing/2014/main" val="1388743580"/>
                  </a:ext>
                </a:extLst>
              </a:tr>
              <a:tr h="451152">
                <a:tc rowSpan="2">
                  <a:txBody>
                    <a:bodyPr/>
                    <a:lstStyle/>
                    <a:p>
                      <a:pPr algn="ctr" fontAlgn="ctr"/>
                      <a:r>
                        <a:rPr lang="en-IN" sz="900" b="1" u="none" strike="noStrike" dirty="0">
                          <a:effectLst/>
                          <a:latin typeface="Verdana" panose="020B0604030504040204" pitchFamily="34" charset="0"/>
                          <a:ea typeface="Verdana" panose="020B0604030504040204" pitchFamily="34" charset="0"/>
                        </a:rPr>
                        <a:t>Total</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88.68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104.76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109.49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115.91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123.04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130.81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139.70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149.04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158.86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169.59</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180.97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241.59</a:t>
                      </a:r>
                    </a:p>
                  </a:txBody>
                  <a:tcPr marL="9525" marR="9525" marT="9525" marB="0" anchor="ctr"/>
                </a:tc>
                <a:extLst>
                  <a:ext uri="{0D108BD9-81ED-4DB2-BD59-A6C34878D82A}">
                    <a16:rowId xmlns:a16="http://schemas.microsoft.com/office/drawing/2014/main" val="892287102"/>
                  </a:ext>
                </a:extLst>
              </a:tr>
              <a:tr h="451152">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58.08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67.73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70.73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74.44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78.50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83.31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88.53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94.23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100.02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106.09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112.48</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148.26</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BF4E1105-76E2-4AA7-8F8A-CAE356791368}"/>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5" name="Slide Number Placeholder 4">
            <a:extLst>
              <a:ext uri="{FF2B5EF4-FFF2-40B4-BE49-F238E27FC236}">
                <a16:creationId xmlns:a16="http://schemas.microsoft.com/office/drawing/2014/main" id="{1F03CF73-4230-A2C1-301A-A1D16F2E2F5E}"/>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83</a:t>
            </a:fld>
            <a:endParaRPr lang="en-IN" dirty="0"/>
          </a:p>
        </p:txBody>
      </p:sp>
    </p:spTree>
    <p:extLst>
      <p:ext uri="{BB962C8B-B14F-4D97-AF65-F5344CB8AC3E}">
        <p14:creationId xmlns:p14="http://schemas.microsoft.com/office/powerpoint/2010/main" val="29641362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291163" y="48039"/>
            <a:ext cx="6262037" cy="457200"/>
          </a:xfrm>
          <a:noFill/>
          <a:ln>
            <a:noFill/>
          </a:ln>
        </p:spPr>
        <p:txBody>
          <a:bodyPr wrap="square" lIns="0" tIns="0" rIns="0" bIns="0" anchor="ctr">
            <a:noAutofit/>
          </a:bodyPr>
          <a:lstStyle/>
          <a:p>
            <a:pPr algn="l"/>
            <a:r>
              <a:rPr lang="en-US" b="1" dirty="0">
                <a:solidFill>
                  <a:prstClr val="black"/>
                </a:solidFill>
                <a:latin typeface="Arial" panose="020B0604020202020204" pitchFamily="34" charset="0"/>
                <a:cs typeface="Arial" panose="020B0604020202020204" pitchFamily="34" charset="0"/>
              </a:rPr>
              <a:t>Mono Ammonium Phosphate Water Soluble Fertilizer </a:t>
            </a:r>
            <a:r>
              <a:rPr lang="en-IN" b="1"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84</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6F54838-DCC4-4118-A715-895564CAB047}"/>
              </a:ext>
            </a:extLst>
          </p:cNvPr>
          <p:cNvSpPr txBox="1"/>
          <p:nvPr/>
        </p:nvSpPr>
        <p:spPr>
          <a:xfrm>
            <a:off x="132586" y="739059"/>
            <a:ext cx="9011414" cy="365125"/>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Figure 2</a:t>
            </a:r>
            <a:r>
              <a:rPr lang="en-US" sz="1050" b="1" dirty="0">
                <a:solidFill>
                  <a:prstClr val="black"/>
                </a:solidFill>
                <a:latin typeface="Verdana" panose="020B0604030504040204" pitchFamily="34" charset="0"/>
                <a:ea typeface="Verdana" panose="020B0604030504040204" pitchFamily="34" charset="0"/>
                <a:cs typeface="Arial" panose="020B0604020202020204" pitchFamily="34" charset="0"/>
              </a:rPr>
              <a:t>4</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Mono Ammonium Phosphate Water Soluble Fertilizer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Arial" panose="020B0604020202020204" pitchFamily="34" charset="0"/>
              </a:rPr>
              <a:t>, By Volume, 2017-2035F</a:t>
            </a:r>
          </a:p>
        </p:txBody>
      </p:sp>
      <p:sp>
        <p:nvSpPr>
          <p:cNvPr id="12" name="TextBox 11">
            <a:extLst>
              <a:ext uri="{FF2B5EF4-FFF2-40B4-BE49-F238E27FC236}">
                <a16:creationId xmlns:a16="http://schemas.microsoft.com/office/drawing/2014/main" id="{D7CC7456-CD95-4041-BAED-0CD33653F4CD}"/>
              </a:ext>
            </a:extLst>
          </p:cNvPr>
          <p:cNvSpPr txBox="1"/>
          <p:nvPr/>
        </p:nvSpPr>
        <p:spPr>
          <a:xfrm>
            <a:off x="7483317" y="64641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4" name="Chart 13">
            <a:extLst>
              <a:ext uri="{FF2B5EF4-FFF2-40B4-BE49-F238E27FC236}">
                <a16:creationId xmlns:a16="http://schemas.microsoft.com/office/drawing/2014/main" id="{24D1C667-C1FF-466E-BB7A-F37AB158C943}"/>
              </a:ext>
            </a:extLst>
          </p:cNvPr>
          <p:cNvGraphicFramePr/>
          <p:nvPr>
            <p:extLst>
              <p:ext uri="{D42A27DB-BD31-4B8C-83A1-F6EECF244321}">
                <p14:modId xmlns:p14="http://schemas.microsoft.com/office/powerpoint/2010/main" val="1937330723"/>
              </p:ext>
            </p:extLst>
          </p:nvPr>
        </p:nvGraphicFramePr>
        <p:xfrm>
          <a:off x="132585" y="921620"/>
          <a:ext cx="8992297" cy="5452968"/>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E31C93DD-A324-4369-B88E-BC7C8A6218AF}"/>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4" name="Slide Number Placeholder 3">
            <a:extLst>
              <a:ext uri="{FF2B5EF4-FFF2-40B4-BE49-F238E27FC236}">
                <a16:creationId xmlns:a16="http://schemas.microsoft.com/office/drawing/2014/main" id="{B0566F83-5D46-1EC8-4EF3-AD370EB7D5B8}"/>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84</a:t>
            </a:fld>
            <a:endParaRPr lang="en-IN" dirty="0"/>
          </a:p>
        </p:txBody>
      </p:sp>
    </p:spTree>
    <p:extLst>
      <p:ext uri="{BB962C8B-B14F-4D97-AF65-F5344CB8AC3E}">
        <p14:creationId xmlns:p14="http://schemas.microsoft.com/office/powerpoint/2010/main" val="11822549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EC0AE6-2BC2-4A94-89AF-A6C06CD2CD8A}"/>
              </a:ext>
            </a:extLst>
          </p:cNvPr>
          <p:cNvGraphicFramePr/>
          <p:nvPr/>
        </p:nvGraphicFramePr>
        <p:xfrm>
          <a:off x="176733" y="1008936"/>
          <a:ext cx="8790534" cy="291470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3026AE9-2FEC-4BC4-B8A5-D3CCC46D54CC}"/>
              </a:ext>
            </a:extLst>
          </p:cNvPr>
          <p:cNvSpPr txBox="1"/>
          <p:nvPr/>
        </p:nvSpPr>
        <p:spPr>
          <a:xfrm>
            <a:off x="35507" y="625500"/>
            <a:ext cx="9138820"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2</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5</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Mono Potassium Phosphate Water Soluble Fertilizer Market Size, By Volume (USD Million), 2017-2035F</a:t>
            </a:r>
          </a:p>
        </p:txBody>
      </p:sp>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157580" y="-34520"/>
            <a:ext cx="6454235" cy="457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Mono Potassium Phosphate Water Soluble Fertilizer Market Size</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4" y="6581367"/>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85</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7386208-F784-4C40-84CB-91B478ED4935}"/>
              </a:ext>
            </a:extLst>
          </p:cNvPr>
          <p:cNvSpPr txBox="1"/>
          <p:nvPr/>
        </p:nvSpPr>
        <p:spPr>
          <a:xfrm>
            <a:off x="7510002" y="365154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7" name="Rectangle 6">
            <a:extLst>
              <a:ext uri="{FF2B5EF4-FFF2-40B4-BE49-F238E27FC236}">
                <a16:creationId xmlns:a16="http://schemas.microsoft.com/office/drawing/2014/main" id="{D7996BEE-F71C-4DFE-AA72-4DC747EF2B89}"/>
              </a:ext>
            </a:extLst>
          </p:cNvPr>
          <p:cNvSpPr/>
          <p:nvPr/>
        </p:nvSpPr>
        <p:spPr>
          <a:xfrm>
            <a:off x="967865" y="112182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7.08%</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505D62FB-077F-4DDB-8414-C4F005354BE5}"/>
              </a:ext>
            </a:extLst>
          </p:cNvPr>
          <p:cNvSpPr/>
          <p:nvPr/>
        </p:nvSpPr>
        <p:spPr>
          <a:xfrm>
            <a:off x="6337187" y="1131480"/>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4.89%</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90D78B55-8D7B-46E7-89FB-F0F778B522D3}"/>
              </a:ext>
            </a:extLst>
          </p:cNvPr>
          <p:cNvSpPr/>
          <p:nvPr/>
        </p:nvSpPr>
        <p:spPr>
          <a:xfrm>
            <a:off x="3707107" y="112182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7.96%</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6" name="Chart 15">
            <a:extLst>
              <a:ext uri="{FF2B5EF4-FFF2-40B4-BE49-F238E27FC236}">
                <a16:creationId xmlns:a16="http://schemas.microsoft.com/office/drawing/2014/main" id="{EBDF4095-EDA4-4B2D-BA3C-8BF51FF27CCE}"/>
              </a:ext>
            </a:extLst>
          </p:cNvPr>
          <p:cNvGraphicFramePr/>
          <p:nvPr/>
        </p:nvGraphicFramePr>
        <p:xfrm>
          <a:off x="209650" y="4372815"/>
          <a:ext cx="8790534" cy="229139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7FE286D6-DF36-421C-8308-AAA284B46239}"/>
              </a:ext>
            </a:extLst>
          </p:cNvPr>
          <p:cNvSpPr txBox="1"/>
          <p:nvPr/>
        </p:nvSpPr>
        <p:spPr>
          <a:xfrm>
            <a:off x="7523480" y="645908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8" name="TextBox 17">
            <a:extLst>
              <a:ext uri="{FF2B5EF4-FFF2-40B4-BE49-F238E27FC236}">
                <a16:creationId xmlns:a16="http://schemas.microsoft.com/office/drawing/2014/main" id="{8FFBBE5E-27AC-43D2-8FDE-5170A5B0A746}"/>
              </a:ext>
            </a:extLst>
          </p:cNvPr>
          <p:cNvSpPr txBox="1"/>
          <p:nvPr/>
        </p:nvSpPr>
        <p:spPr>
          <a:xfrm>
            <a:off x="102934" y="3873584"/>
            <a:ext cx="8897249"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26</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Mono Potassium Phosphate Water Soluble Fertilizer Market Size, By Volume (Kilo tonnes), 2017-2035F</a:t>
            </a:r>
          </a:p>
        </p:txBody>
      </p:sp>
      <p:sp>
        <p:nvSpPr>
          <p:cNvPr id="19" name="Rectangle 18">
            <a:extLst>
              <a:ext uri="{FF2B5EF4-FFF2-40B4-BE49-F238E27FC236}">
                <a16:creationId xmlns:a16="http://schemas.microsoft.com/office/drawing/2014/main" id="{61ACEE80-FB33-497A-B9BA-4FD1D5DAB1CF}"/>
              </a:ext>
            </a:extLst>
          </p:cNvPr>
          <p:cNvSpPr/>
          <p:nvPr/>
        </p:nvSpPr>
        <p:spPr>
          <a:xfrm>
            <a:off x="685800" y="4390847"/>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7.10%</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0" name="Rectangle 19">
            <a:extLst>
              <a:ext uri="{FF2B5EF4-FFF2-40B4-BE49-F238E27FC236}">
                <a16:creationId xmlns:a16="http://schemas.microsoft.com/office/drawing/2014/main" id="{9EED2E9B-A66D-4E0C-A987-EA60EA77B093}"/>
              </a:ext>
            </a:extLst>
          </p:cNvPr>
          <p:cNvSpPr/>
          <p:nvPr/>
        </p:nvSpPr>
        <p:spPr>
          <a:xfrm>
            <a:off x="3533953" y="4386947"/>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7.56%</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1" name="Rectangle 20">
            <a:extLst>
              <a:ext uri="{FF2B5EF4-FFF2-40B4-BE49-F238E27FC236}">
                <a16:creationId xmlns:a16="http://schemas.microsoft.com/office/drawing/2014/main" id="{1ADA40A7-F11D-4F68-B24B-E698C80F1053}"/>
              </a:ext>
            </a:extLst>
          </p:cNvPr>
          <p:cNvSpPr/>
          <p:nvPr/>
        </p:nvSpPr>
        <p:spPr>
          <a:xfrm>
            <a:off x="6337187" y="1131475"/>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6.16%</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2" name="Rectangle 21">
            <a:extLst>
              <a:ext uri="{FF2B5EF4-FFF2-40B4-BE49-F238E27FC236}">
                <a16:creationId xmlns:a16="http://schemas.microsoft.com/office/drawing/2014/main" id="{B3E5DF8A-A325-45F1-B1F7-91B7FF73E3E6}"/>
              </a:ext>
            </a:extLst>
          </p:cNvPr>
          <p:cNvSpPr/>
          <p:nvPr/>
        </p:nvSpPr>
        <p:spPr>
          <a:xfrm>
            <a:off x="6383228" y="4332062"/>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5.91%</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8">
            <a:extLst>
              <a:ext uri="{FF2B5EF4-FFF2-40B4-BE49-F238E27FC236}">
                <a16:creationId xmlns:a16="http://schemas.microsoft.com/office/drawing/2014/main" id="{9E3E50BC-B8D5-4EBF-9934-8993A3FF92D9}"/>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11" name="Slide Number Placeholder 10">
            <a:extLst>
              <a:ext uri="{FF2B5EF4-FFF2-40B4-BE49-F238E27FC236}">
                <a16:creationId xmlns:a16="http://schemas.microsoft.com/office/drawing/2014/main" id="{E025FDB1-6681-91ED-D952-2B1499DFB3E7}"/>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85</a:t>
            </a:fld>
            <a:endParaRPr lang="en-IN" dirty="0"/>
          </a:p>
        </p:txBody>
      </p:sp>
    </p:spTree>
    <p:extLst>
      <p:ext uri="{BB962C8B-B14F-4D97-AF65-F5344CB8AC3E}">
        <p14:creationId xmlns:p14="http://schemas.microsoft.com/office/powerpoint/2010/main" val="7853167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04800" y="68762"/>
            <a:ext cx="5677477" cy="492443"/>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Mono Potassium Phosphate Water Soluble Fertilizer </a:t>
            </a:r>
            <a:r>
              <a:rPr lang="en-IN" sz="1600" b="1" kern="1200"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86</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7CC7456-CD95-4041-BAED-0CD33653F4CD}"/>
              </a:ext>
            </a:extLst>
          </p:cNvPr>
          <p:cNvSpPr txBox="1"/>
          <p:nvPr/>
        </p:nvSpPr>
        <p:spPr>
          <a:xfrm>
            <a:off x="7483317" y="64641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6" name="TextBox 15">
            <a:extLst>
              <a:ext uri="{FF2B5EF4-FFF2-40B4-BE49-F238E27FC236}">
                <a16:creationId xmlns:a16="http://schemas.microsoft.com/office/drawing/2014/main" id="{B42DF98D-1FE0-4D46-94D4-B0EE89049A76}"/>
              </a:ext>
            </a:extLst>
          </p:cNvPr>
          <p:cNvSpPr txBox="1"/>
          <p:nvPr/>
        </p:nvSpPr>
        <p:spPr>
          <a:xfrm>
            <a:off x="114298" y="578784"/>
            <a:ext cx="8915404" cy="52940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Table 8: Mono Potassium Phosphate Water Soluble Fertilizer</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graphicFrame>
        <p:nvGraphicFramePr>
          <p:cNvPr id="17" name="Table 16">
            <a:extLst>
              <a:ext uri="{FF2B5EF4-FFF2-40B4-BE49-F238E27FC236}">
                <a16:creationId xmlns:a16="http://schemas.microsoft.com/office/drawing/2014/main" id="{8A59E21F-7D32-4E36-9DCC-9BDFC61DA822}"/>
              </a:ext>
            </a:extLst>
          </p:cNvPr>
          <p:cNvGraphicFramePr>
            <a:graphicFrameLocks noGrp="1"/>
          </p:cNvGraphicFramePr>
          <p:nvPr/>
        </p:nvGraphicFramePr>
        <p:xfrm>
          <a:off x="132586" y="1219199"/>
          <a:ext cx="8794523" cy="4962672"/>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51152">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End Use </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51152">
                <a:tc rowSpan="2">
                  <a:txBody>
                    <a:bodyPr/>
                    <a:lstStyle/>
                    <a:p>
                      <a:pPr algn="ctr" fontAlgn="ctr"/>
                      <a:r>
                        <a:rPr lang="en-IN" sz="900" u="none" strike="noStrike" dirty="0">
                          <a:effectLst/>
                          <a:latin typeface="Verdana" panose="020B0604030504040204" pitchFamily="34" charset="0"/>
                          <a:ea typeface="Verdana" panose="020B0604030504040204" pitchFamily="34" charset="0"/>
                        </a:rPr>
                        <a:t>Gardening &amp; Horticulture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19.38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22.76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26.85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41.97</a:t>
                      </a:r>
                    </a:p>
                  </a:txBody>
                  <a:tcPr marL="9525" marR="9525" marT="9525" marB="0" anchor="ctr"/>
                </a:tc>
                <a:extLst>
                  <a:ext uri="{0D108BD9-81ED-4DB2-BD59-A6C34878D82A}">
                    <a16:rowId xmlns:a16="http://schemas.microsoft.com/office/drawing/2014/main" val="2833964604"/>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13.76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18.34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24.61</a:t>
                      </a:r>
                    </a:p>
                  </a:txBody>
                  <a:tcPr marL="9525" marR="9525" marT="9525" marB="0" anchor="ctr"/>
                </a:tc>
                <a:extLst>
                  <a:ext uri="{0D108BD9-81ED-4DB2-BD59-A6C34878D82A}">
                    <a16:rowId xmlns:a16="http://schemas.microsoft.com/office/drawing/2014/main" val="1372216856"/>
                  </a:ext>
                </a:extLst>
              </a:tr>
              <a:tr h="451152">
                <a:tc rowSpan="2">
                  <a:txBody>
                    <a:bodyPr/>
                    <a:lstStyle/>
                    <a:p>
                      <a:pPr algn="ctr" fontAlgn="ctr"/>
                      <a:r>
                        <a:rPr lang="en-IN" sz="900" u="none" strike="noStrike" dirty="0">
                          <a:effectLst/>
                          <a:latin typeface="Verdana" panose="020B0604030504040204" pitchFamily="34" charset="0"/>
                          <a:ea typeface="Verdana" panose="020B0604030504040204" pitchFamily="34" charset="0"/>
                        </a:rPr>
                        <a:t>Foliage Crops</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10.84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12.67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14.94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16.22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25.12</a:t>
                      </a:r>
                    </a:p>
                  </a:txBody>
                  <a:tcPr marL="9525" marR="9525" marT="9525" marB="0" anchor="ctr"/>
                </a:tc>
                <a:extLst>
                  <a:ext uri="{0D108BD9-81ED-4DB2-BD59-A6C34878D82A}">
                    <a16:rowId xmlns:a16="http://schemas.microsoft.com/office/drawing/2014/main" val="2259304797"/>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5.10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9.21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13.10</a:t>
                      </a:r>
                    </a:p>
                  </a:txBody>
                  <a:tcPr marL="9525" marR="9525" marT="9525" marB="0" anchor="ctr"/>
                </a:tc>
                <a:extLst>
                  <a:ext uri="{0D108BD9-81ED-4DB2-BD59-A6C34878D82A}">
                    <a16:rowId xmlns:a16="http://schemas.microsoft.com/office/drawing/2014/main" val="3399116827"/>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Fruits &amp; Vegetable</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8.30</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10.93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11.69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15.98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17.33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21.66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29.40</a:t>
                      </a:r>
                    </a:p>
                  </a:txBody>
                  <a:tcPr marL="9525" marR="9525" marT="9525" marB="0" anchor="ctr"/>
                </a:tc>
                <a:extLst>
                  <a:ext uri="{0D108BD9-81ED-4DB2-BD59-A6C34878D82A}">
                    <a16:rowId xmlns:a16="http://schemas.microsoft.com/office/drawing/2014/main" val="1110602595"/>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4.89</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6.45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9.30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16.67</a:t>
                      </a:r>
                    </a:p>
                  </a:txBody>
                  <a:tcPr marL="9525" marR="9525" marT="9525" marB="0" anchor="ctr"/>
                </a:tc>
                <a:extLst>
                  <a:ext uri="{0D108BD9-81ED-4DB2-BD59-A6C34878D82A}">
                    <a16:rowId xmlns:a16="http://schemas.microsoft.com/office/drawing/2014/main" val="1316181384"/>
                  </a:ext>
                </a:extLst>
              </a:tr>
              <a:tr h="451152">
                <a:tc rowSpan="2">
                  <a:txBody>
                    <a:bodyPr/>
                    <a:lstStyle/>
                    <a:p>
                      <a:pPr algn="ctr" fontAlgn="ctr"/>
                      <a:r>
                        <a:rPr lang="en-IN" sz="900" u="none" strike="noStrike">
                          <a:effectLst/>
                          <a:latin typeface="Verdana" panose="020B0604030504040204" pitchFamily="34" charset="0"/>
                          <a:ea typeface="Verdana" panose="020B0604030504040204" pitchFamily="34" charset="0"/>
                        </a:rPr>
                        <a:t>Field &amp; Cash Crops</a:t>
                      </a:r>
                      <a:endParaRPr lang="en-IN" sz="900" b="1" i="0" u="none" strike="noStrike">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3.12</a:t>
                      </a:r>
                    </a:p>
                  </a:txBody>
                  <a:tcPr marL="9525" marR="9525" marT="9525" marB="0" anchor="ctr"/>
                </a:tc>
                <a:tc>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4.04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7.06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10.19</a:t>
                      </a:r>
                    </a:p>
                  </a:txBody>
                  <a:tcPr marL="9525" marR="9525" marT="9525" marB="0" anchor="ctr"/>
                </a:tc>
                <a:extLst>
                  <a:ext uri="{0D108BD9-81ED-4DB2-BD59-A6C34878D82A}">
                    <a16:rowId xmlns:a16="http://schemas.microsoft.com/office/drawing/2014/main" val="986280555"/>
                  </a:ext>
                </a:extLst>
              </a:tr>
              <a:tr h="451152">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6.75</a:t>
                      </a:r>
                    </a:p>
                  </a:txBody>
                  <a:tcPr marL="9525" marR="9525" marT="9525" marB="0" anchor="ctr"/>
                </a:tc>
                <a:extLst>
                  <a:ext uri="{0D108BD9-81ED-4DB2-BD59-A6C34878D82A}">
                    <a16:rowId xmlns:a16="http://schemas.microsoft.com/office/drawing/2014/main" val="1388743580"/>
                  </a:ext>
                </a:extLst>
              </a:tr>
              <a:tr h="451152">
                <a:tc rowSpan="2">
                  <a:txBody>
                    <a:bodyPr/>
                    <a:lstStyle/>
                    <a:p>
                      <a:pPr algn="ctr" fontAlgn="ctr"/>
                      <a:r>
                        <a:rPr lang="en-IN" sz="900" b="1" u="none" strike="noStrike" dirty="0">
                          <a:effectLst/>
                          <a:latin typeface="Verdana" panose="020B0604030504040204" pitchFamily="34" charset="0"/>
                          <a:ea typeface="Verdana" panose="020B0604030504040204" pitchFamily="34" charset="0"/>
                        </a:rPr>
                        <a:t>Total</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30.36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39.92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42.63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45.92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49.62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53.53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58.20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63.10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68.52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73.43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78.69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106.68</a:t>
                      </a:r>
                    </a:p>
                  </a:txBody>
                  <a:tcPr marL="9525" marR="9525" marT="9525" marB="0" anchor="ctr"/>
                </a:tc>
                <a:extLst>
                  <a:ext uri="{0D108BD9-81ED-4DB2-BD59-A6C34878D82A}">
                    <a16:rowId xmlns:a16="http://schemas.microsoft.com/office/drawing/2014/main" val="892287102"/>
                  </a:ext>
                </a:extLst>
              </a:tr>
              <a:tr h="451152">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18.12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23.84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25.48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27.32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29.36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31.67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34.31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37.15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40.23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42.85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45.63</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61.14</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8F4DA0C4-66A4-49DD-8FA7-B76B162982F6}"/>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5" name="Slide Number Placeholder 4">
            <a:extLst>
              <a:ext uri="{FF2B5EF4-FFF2-40B4-BE49-F238E27FC236}">
                <a16:creationId xmlns:a16="http://schemas.microsoft.com/office/drawing/2014/main" id="{207B18CE-F3DB-0D6A-2876-73014814F6D0}"/>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86</a:t>
            </a:fld>
            <a:endParaRPr lang="en-IN" dirty="0"/>
          </a:p>
        </p:txBody>
      </p:sp>
    </p:spTree>
    <p:extLst>
      <p:ext uri="{BB962C8B-B14F-4D97-AF65-F5344CB8AC3E}">
        <p14:creationId xmlns:p14="http://schemas.microsoft.com/office/powerpoint/2010/main" val="35705284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17396" y="48039"/>
            <a:ext cx="6083404" cy="457200"/>
          </a:xfrm>
          <a:noFill/>
          <a:ln>
            <a:noFill/>
          </a:ln>
        </p:spPr>
        <p:txBody>
          <a:bodyPr wrap="square" lIns="0" tIns="0" rIns="0" bIns="0" anchor="ctr">
            <a:noAutofit/>
          </a:bodyPr>
          <a:lstStyle/>
          <a:p>
            <a:pPr algn="l"/>
            <a:r>
              <a:rPr lang="en-US" b="1" dirty="0">
                <a:solidFill>
                  <a:prstClr val="black"/>
                </a:solidFill>
                <a:latin typeface="Arial" panose="020B0604020202020204" pitchFamily="34" charset="0"/>
                <a:cs typeface="Arial" panose="020B0604020202020204" pitchFamily="34" charset="0"/>
              </a:rPr>
              <a:t>Mono Potassium Phosphate Water Soluble Fertilizer </a:t>
            </a:r>
            <a:r>
              <a:rPr lang="en-IN" b="1"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80" y="6581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87</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6F54838-DCC4-4118-A715-895564CAB047}"/>
              </a:ext>
            </a:extLst>
          </p:cNvPr>
          <p:cNvSpPr txBox="1"/>
          <p:nvPr/>
        </p:nvSpPr>
        <p:spPr>
          <a:xfrm>
            <a:off x="266749" y="672260"/>
            <a:ext cx="8858133" cy="365125"/>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27</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Mono Potassium Phosphate Water Soluble Fertilizer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2" name="TextBox 11">
            <a:extLst>
              <a:ext uri="{FF2B5EF4-FFF2-40B4-BE49-F238E27FC236}">
                <a16:creationId xmlns:a16="http://schemas.microsoft.com/office/drawing/2014/main" id="{D7CC7456-CD95-4041-BAED-0CD33653F4CD}"/>
              </a:ext>
            </a:extLst>
          </p:cNvPr>
          <p:cNvSpPr txBox="1"/>
          <p:nvPr/>
        </p:nvSpPr>
        <p:spPr>
          <a:xfrm>
            <a:off x="7483317" y="6464154"/>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4" name="Chart 13">
            <a:extLst>
              <a:ext uri="{FF2B5EF4-FFF2-40B4-BE49-F238E27FC236}">
                <a16:creationId xmlns:a16="http://schemas.microsoft.com/office/drawing/2014/main" id="{24D1C667-C1FF-466E-BB7A-F37AB158C943}"/>
              </a:ext>
            </a:extLst>
          </p:cNvPr>
          <p:cNvGraphicFramePr/>
          <p:nvPr>
            <p:extLst>
              <p:ext uri="{D42A27DB-BD31-4B8C-83A1-F6EECF244321}">
                <p14:modId xmlns:p14="http://schemas.microsoft.com/office/powerpoint/2010/main" val="1621110668"/>
              </p:ext>
            </p:extLst>
          </p:nvPr>
        </p:nvGraphicFramePr>
        <p:xfrm>
          <a:off x="-87906" y="854821"/>
          <a:ext cx="9231906" cy="5519767"/>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97247667-7374-45EC-9DDD-8CFCAAC57D48}"/>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4" name="Slide Number Placeholder 3">
            <a:extLst>
              <a:ext uri="{FF2B5EF4-FFF2-40B4-BE49-F238E27FC236}">
                <a16:creationId xmlns:a16="http://schemas.microsoft.com/office/drawing/2014/main" id="{CED09EBC-1DED-69E5-6E71-E26756D1A735}"/>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87</a:t>
            </a:fld>
            <a:endParaRPr lang="en-IN" dirty="0"/>
          </a:p>
        </p:txBody>
      </p:sp>
    </p:spTree>
    <p:extLst>
      <p:ext uri="{BB962C8B-B14F-4D97-AF65-F5344CB8AC3E}">
        <p14:creationId xmlns:p14="http://schemas.microsoft.com/office/powerpoint/2010/main" val="33284199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45583966-5582-472F-BCE9-C17A7AE99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154" y="0"/>
            <a:ext cx="2028825" cy="523875"/>
          </a:xfrm>
          <a:prstGeom prst="rect">
            <a:avLst/>
          </a:prstGeom>
        </p:spPr>
      </p:pic>
      <p:sp>
        <p:nvSpPr>
          <p:cNvPr id="3" name="object 3"/>
          <p:cNvSpPr txBox="1">
            <a:spLocks noGrp="1"/>
          </p:cNvSpPr>
          <p:nvPr>
            <p:ph type="title"/>
          </p:nvPr>
        </p:nvSpPr>
        <p:spPr>
          <a:xfrm>
            <a:off x="0" y="685800"/>
            <a:ext cx="9126511" cy="319318"/>
          </a:xfrm>
          <a:prstGeom prst="rect">
            <a:avLst/>
          </a:prstGeom>
        </p:spPr>
        <p:txBody>
          <a:bodyPr vert="horz" wrap="square" lIns="0" tIns="11430" rIns="0" bIns="0" rtlCol="0">
            <a:spAutoFit/>
          </a:bodyPr>
          <a:lstStyle/>
          <a:p>
            <a:pPr marL="12700" algn="ctr">
              <a:lnSpc>
                <a:spcPct val="100000"/>
              </a:lnSpc>
              <a:spcBef>
                <a:spcPts val="90"/>
              </a:spcBef>
              <a:tabLst>
                <a:tab pos="3808095" algn="l"/>
              </a:tabLst>
            </a:pPr>
            <a:r>
              <a:rPr lang="en-US" sz="2000" spc="-30" dirty="0">
                <a:solidFill>
                  <a:schemeClr val="tx1"/>
                </a:solidFill>
                <a:latin typeface="Arial"/>
                <a:cs typeface="Arial"/>
              </a:rPr>
              <a:t>West India WSF Market Outlook (2022-2035)</a:t>
            </a:r>
          </a:p>
        </p:txBody>
      </p:sp>
      <p:pic>
        <p:nvPicPr>
          <p:cNvPr id="5" name="Picture 4" descr="Rows of plants in rows&#10;&#10;Description automatically generated with low confidence">
            <a:extLst>
              <a:ext uri="{FF2B5EF4-FFF2-40B4-BE49-F238E27FC236}">
                <a16:creationId xmlns:a16="http://schemas.microsoft.com/office/drawing/2014/main" id="{703ABAC9-410A-417C-B3FE-AFE405B4BCE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10000" y="1570269"/>
            <a:ext cx="4956615" cy="3717461"/>
          </a:xfrm>
          <a:prstGeom prst="rect">
            <a:avLst/>
          </a:prstGeom>
          <a:scene3d>
            <a:camera prst="orthographicFront"/>
            <a:lightRig rig="threePt" dir="t"/>
          </a:scene3d>
          <a:sp3d>
            <a:bevelT w="165100" prst="coolSlant"/>
          </a:sp3d>
        </p:spPr>
      </p:pic>
      <p:grpSp>
        <p:nvGrpSpPr>
          <p:cNvPr id="2" name="Group 1">
            <a:extLst>
              <a:ext uri="{FF2B5EF4-FFF2-40B4-BE49-F238E27FC236}">
                <a16:creationId xmlns:a16="http://schemas.microsoft.com/office/drawing/2014/main" id="{D0F6717F-80C9-4378-82F3-81AB1E0064D8}"/>
              </a:ext>
            </a:extLst>
          </p:cNvPr>
          <p:cNvGrpSpPr/>
          <p:nvPr/>
        </p:nvGrpSpPr>
        <p:grpSpPr>
          <a:xfrm>
            <a:off x="377385" y="1752600"/>
            <a:ext cx="3248419" cy="4067340"/>
            <a:chOff x="561581" y="2638260"/>
            <a:chExt cx="1752771" cy="2019865"/>
          </a:xfrm>
        </p:grpSpPr>
        <p:sp>
          <p:nvSpPr>
            <p:cNvPr id="8" name="Freeform 4">
              <a:extLst>
                <a:ext uri="{FF2B5EF4-FFF2-40B4-BE49-F238E27FC236}">
                  <a16:creationId xmlns:a16="http://schemas.microsoft.com/office/drawing/2014/main" id="{B1F1B89F-96D7-4723-A83D-4EE0034A4AF3}"/>
                </a:ext>
              </a:extLst>
            </p:cNvPr>
            <p:cNvSpPr>
              <a:spLocks/>
            </p:cNvSpPr>
            <p:nvPr/>
          </p:nvSpPr>
          <p:spPr bwMode="auto">
            <a:xfrm>
              <a:off x="761490" y="2638260"/>
              <a:ext cx="1006683" cy="731627"/>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 name="Freeform 5">
              <a:extLst>
                <a:ext uri="{FF2B5EF4-FFF2-40B4-BE49-F238E27FC236}">
                  <a16:creationId xmlns:a16="http://schemas.microsoft.com/office/drawing/2014/main" id="{32800D64-4511-43B9-AB42-D992F82135DA}"/>
                </a:ext>
              </a:extLst>
            </p:cNvPr>
            <p:cNvSpPr>
              <a:spLocks/>
            </p:cNvSpPr>
            <p:nvPr/>
          </p:nvSpPr>
          <p:spPr bwMode="auto">
            <a:xfrm>
              <a:off x="561581" y="3185307"/>
              <a:ext cx="743708" cy="481057"/>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 name="Freeform 6">
              <a:extLst>
                <a:ext uri="{FF2B5EF4-FFF2-40B4-BE49-F238E27FC236}">
                  <a16:creationId xmlns:a16="http://schemas.microsoft.com/office/drawing/2014/main" id="{E9480C21-6749-47B3-929E-38279018DFF7}"/>
                </a:ext>
              </a:extLst>
            </p:cNvPr>
            <p:cNvSpPr>
              <a:spLocks/>
            </p:cNvSpPr>
            <p:nvPr/>
          </p:nvSpPr>
          <p:spPr bwMode="auto">
            <a:xfrm>
              <a:off x="1088721" y="3483696"/>
              <a:ext cx="1001923" cy="659899"/>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Arial" charset="0"/>
                <a:ea typeface="等线" panose="02010600030101010101" pitchFamily="2" charset="-122"/>
                <a:cs typeface="+mn-cs"/>
              </a:endParaRPr>
            </a:p>
          </p:txBody>
        </p:sp>
        <p:sp>
          <p:nvSpPr>
            <p:cNvPr id="13" name="Freeform 9">
              <a:extLst>
                <a:ext uri="{FF2B5EF4-FFF2-40B4-BE49-F238E27FC236}">
                  <a16:creationId xmlns:a16="http://schemas.microsoft.com/office/drawing/2014/main" id="{E5B9DB4C-E97E-4D88-BEFD-DFBACFD6CB0A}"/>
                </a:ext>
              </a:extLst>
            </p:cNvPr>
            <p:cNvSpPr>
              <a:spLocks/>
            </p:cNvSpPr>
            <p:nvPr/>
          </p:nvSpPr>
          <p:spPr bwMode="auto">
            <a:xfrm>
              <a:off x="1249362" y="2993075"/>
              <a:ext cx="1064990" cy="593910"/>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3" name="Freeform 29">
              <a:extLst>
                <a:ext uri="{FF2B5EF4-FFF2-40B4-BE49-F238E27FC236}">
                  <a16:creationId xmlns:a16="http://schemas.microsoft.com/office/drawing/2014/main" id="{7AC5626E-E470-4C2D-BC46-9AA71D6FB998}"/>
                </a:ext>
              </a:extLst>
            </p:cNvPr>
            <p:cNvSpPr>
              <a:spLocks/>
            </p:cNvSpPr>
            <p:nvPr/>
          </p:nvSpPr>
          <p:spPr bwMode="auto">
            <a:xfrm>
              <a:off x="1182726" y="4130206"/>
              <a:ext cx="74966" cy="100420"/>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7" name="Freeform 42">
              <a:extLst>
                <a:ext uri="{FF2B5EF4-FFF2-40B4-BE49-F238E27FC236}">
                  <a16:creationId xmlns:a16="http://schemas.microsoft.com/office/drawing/2014/main" id="{CA021749-474D-49C8-A18A-BBC278C0DF4E}"/>
                </a:ext>
              </a:extLst>
            </p:cNvPr>
            <p:cNvSpPr>
              <a:spLocks/>
            </p:cNvSpPr>
            <p:nvPr/>
          </p:nvSpPr>
          <p:spPr bwMode="auto">
            <a:xfrm>
              <a:off x="1928813" y="4635172"/>
              <a:ext cx="29749" cy="22953"/>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8" name="Freeform 43">
              <a:extLst>
                <a:ext uri="{FF2B5EF4-FFF2-40B4-BE49-F238E27FC236}">
                  <a16:creationId xmlns:a16="http://schemas.microsoft.com/office/drawing/2014/main" id="{29D23B8D-AA20-4ED4-BF5F-243FF3CDFD83}"/>
                </a:ext>
              </a:extLst>
            </p:cNvPr>
            <p:cNvSpPr>
              <a:spLocks/>
            </p:cNvSpPr>
            <p:nvPr/>
          </p:nvSpPr>
          <p:spPr bwMode="auto">
            <a:xfrm>
              <a:off x="1919294" y="4528058"/>
              <a:ext cx="29749" cy="29648"/>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39" name="Freeform 44">
              <a:extLst>
                <a:ext uri="{FF2B5EF4-FFF2-40B4-BE49-F238E27FC236}">
                  <a16:creationId xmlns:a16="http://schemas.microsoft.com/office/drawing/2014/main" id="{74DBEB83-3059-40B1-A12B-8506669F50A9}"/>
                </a:ext>
              </a:extLst>
            </p:cNvPr>
            <p:cNvSpPr>
              <a:spLocks/>
            </p:cNvSpPr>
            <p:nvPr/>
          </p:nvSpPr>
          <p:spPr bwMode="auto">
            <a:xfrm>
              <a:off x="2247716" y="4032655"/>
              <a:ext cx="21419" cy="15302"/>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40" name="Freeform 45">
              <a:extLst>
                <a:ext uri="{FF2B5EF4-FFF2-40B4-BE49-F238E27FC236}">
                  <a16:creationId xmlns:a16="http://schemas.microsoft.com/office/drawing/2014/main" id="{070B019D-EAD6-455E-ADA8-B322FF2A2171}"/>
                </a:ext>
              </a:extLst>
            </p:cNvPr>
            <p:cNvSpPr>
              <a:spLocks/>
            </p:cNvSpPr>
            <p:nvPr/>
          </p:nvSpPr>
          <p:spPr bwMode="auto">
            <a:xfrm>
              <a:off x="1387394" y="4548142"/>
              <a:ext cx="15470" cy="12433"/>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42" name="Group 78">
              <a:extLst>
                <a:ext uri="{FF2B5EF4-FFF2-40B4-BE49-F238E27FC236}">
                  <a16:creationId xmlns:a16="http://schemas.microsoft.com/office/drawing/2014/main" id="{D2C8813F-B682-437D-8C1C-B94B79A5ABF0}"/>
                </a:ext>
              </a:extLst>
            </p:cNvPr>
            <p:cNvGrpSpPr>
              <a:grpSpLocks/>
            </p:cNvGrpSpPr>
            <p:nvPr/>
          </p:nvGrpSpPr>
          <p:grpSpPr bwMode="auto">
            <a:xfrm>
              <a:off x="1112520" y="3642454"/>
              <a:ext cx="40458" cy="34430"/>
              <a:chOff x="7728" y="10782"/>
              <a:chExt cx="2776" cy="2978"/>
            </a:xfrm>
          </p:grpSpPr>
          <p:sp>
            <p:nvSpPr>
              <p:cNvPr id="58" name="Freeform 79">
                <a:extLst>
                  <a:ext uri="{FF2B5EF4-FFF2-40B4-BE49-F238E27FC236}">
                    <a16:creationId xmlns:a16="http://schemas.microsoft.com/office/drawing/2014/main" id="{FEC6F059-6262-43FE-AB11-9CA943D32B10}"/>
                  </a:ext>
                </a:extLst>
              </p:cNvPr>
              <p:cNvSpPr>
                <a:spLocks/>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9" name="Freeform 80">
                <a:extLst>
                  <a:ext uri="{FF2B5EF4-FFF2-40B4-BE49-F238E27FC236}">
                    <a16:creationId xmlns:a16="http://schemas.microsoft.com/office/drawing/2014/main" id="{1FF459F2-B7B6-4515-86FD-F1F0068DA1F9}"/>
                  </a:ext>
                </a:extLst>
              </p:cNvPr>
              <p:cNvSpPr>
                <a:spLocks/>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grpSp>
          <p:nvGrpSpPr>
            <p:cNvPr id="43" name="Group 313">
              <a:extLst>
                <a:ext uri="{FF2B5EF4-FFF2-40B4-BE49-F238E27FC236}">
                  <a16:creationId xmlns:a16="http://schemas.microsoft.com/office/drawing/2014/main" id="{1F17FC38-B7ED-4595-A4FC-2374E5D078D9}"/>
                </a:ext>
              </a:extLst>
            </p:cNvPr>
            <p:cNvGrpSpPr>
              <a:grpSpLocks/>
            </p:cNvGrpSpPr>
            <p:nvPr/>
          </p:nvGrpSpPr>
          <p:grpSpPr bwMode="auto">
            <a:xfrm>
              <a:off x="884053" y="3599417"/>
              <a:ext cx="242746" cy="39211"/>
              <a:chOff x="512" y="2456"/>
              <a:chExt cx="204" cy="41"/>
            </a:xfrm>
          </p:grpSpPr>
          <p:sp>
            <p:nvSpPr>
              <p:cNvPr id="54" name="Freeform 77">
                <a:extLst>
                  <a:ext uri="{FF2B5EF4-FFF2-40B4-BE49-F238E27FC236}">
                    <a16:creationId xmlns:a16="http://schemas.microsoft.com/office/drawing/2014/main" id="{97E3D582-C0A5-4B36-9680-EDA93007AF66}"/>
                  </a:ext>
                </a:extLst>
              </p:cNvPr>
              <p:cNvSpPr>
                <a:spLocks/>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nvGrpSpPr>
              <p:cNvPr id="55" name="Group 315">
                <a:extLst>
                  <a:ext uri="{FF2B5EF4-FFF2-40B4-BE49-F238E27FC236}">
                    <a16:creationId xmlns:a16="http://schemas.microsoft.com/office/drawing/2014/main" id="{252437DA-E200-4EC4-BCAD-9B81656B4D98}"/>
                  </a:ext>
                </a:extLst>
              </p:cNvPr>
              <p:cNvGrpSpPr>
                <a:grpSpLocks/>
              </p:cNvGrpSpPr>
              <p:nvPr/>
            </p:nvGrpSpPr>
            <p:grpSpPr bwMode="auto">
              <a:xfrm>
                <a:off x="512" y="2456"/>
                <a:ext cx="12" cy="4"/>
                <a:chOff x="2478" y="4937"/>
                <a:chExt cx="10011" cy="3255"/>
              </a:xfrm>
            </p:grpSpPr>
            <p:sp>
              <p:nvSpPr>
                <p:cNvPr id="56" name="Freeform 316">
                  <a:extLst>
                    <a:ext uri="{FF2B5EF4-FFF2-40B4-BE49-F238E27FC236}">
                      <a16:creationId xmlns:a16="http://schemas.microsoft.com/office/drawing/2014/main" id="{8E12BB44-03D3-44F2-B786-5F257CE21DAD}"/>
                    </a:ext>
                  </a:extLst>
                </p:cNvPr>
                <p:cNvSpPr>
                  <a:spLocks/>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57" name="Freeform 317">
                  <a:extLst>
                    <a:ext uri="{FF2B5EF4-FFF2-40B4-BE49-F238E27FC236}">
                      <a16:creationId xmlns:a16="http://schemas.microsoft.com/office/drawing/2014/main" id="{65A00CD6-1FCA-4398-9555-D06A466B7573}"/>
                    </a:ext>
                  </a:extLst>
                </p:cNvPr>
                <p:cNvSpPr>
                  <a:spLocks/>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grpSp>
        </p:grpSp>
      </p:grpSp>
      <p:sp>
        <p:nvSpPr>
          <p:cNvPr id="60" name="Oval 25">
            <a:extLst>
              <a:ext uri="{FF2B5EF4-FFF2-40B4-BE49-F238E27FC236}">
                <a16:creationId xmlns:a16="http://schemas.microsoft.com/office/drawing/2014/main" id="{711FE824-EA19-4E10-A29A-9379D4D06667}"/>
              </a:ext>
            </a:extLst>
          </p:cNvPr>
          <p:cNvSpPr>
            <a:spLocks noChangeArrowheads="1"/>
          </p:cNvSpPr>
          <p:nvPr/>
        </p:nvSpPr>
        <p:spPr bwMode="gray">
          <a:xfrm>
            <a:off x="2438400" y="2895600"/>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61" name="Oval 25">
            <a:extLst>
              <a:ext uri="{FF2B5EF4-FFF2-40B4-BE49-F238E27FC236}">
                <a16:creationId xmlns:a16="http://schemas.microsoft.com/office/drawing/2014/main" id="{4099EF37-3C8D-48C5-A2E3-2E884513097D}"/>
              </a:ext>
            </a:extLst>
          </p:cNvPr>
          <p:cNvSpPr>
            <a:spLocks noChangeArrowheads="1"/>
          </p:cNvSpPr>
          <p:nvPr/>
        </p:nvSpPr>
        <p:spPr bwMode="gray">
          <a:xfrm>
            <a:off x="1524000" y="4887442"/>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62" name="Oval 25">
            <a:extLst>
              <a:ext uri="{FF2B5EF4-FFF2-40B4-BE49-F238E27FC236}">
                <a16:creationId xmlns:a16="http://schemas.microsoft.com/office/drawing/2014/main" id="{A76C69E8-2D34-4516-8DAB-E96FE0771F3E}"/>
              </a:ext>
            </a:extLst>
          </p:cNvPr>
          <p:cNvSpPr>
            <a:spLocks noChangeArrowheads="1"/>
          </p:cNvSpPr>
          <p:nvPr/>
        </p:nvSpPr>
        <p:spPr bwMode="gray">
          <a:xfrm>
            <a:off x="1676400" y="3810000"/>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63" name="Oval 25">
            <a:extLst>
              <a:ext uri="{FF2B5EF4-FFF2-40B4-BE49-F238E27FC236}">
                <a16:creationId xmlns:a16="http://schemas.microsoft.com/office/drawing/2014/main" id="{8DDECFEE-4835-4D42-A0BD-EB42515641BE}"/>
              </a:ext>
            </a:extLst>
          </p:cNvPr>
          <p:cNvSpPr>
            <a:spLocks noChangeArrowheads="1"/>
          </p:cNvSpPr>
          <p:nvPr/>
        </p:nvSpPr>
        <p:spPr bwMode="gray">
          <a:xfrm>
            <a:off x="1295400" y="3124200"/>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64" name="Oval 25">
            <a:extLst>
              <a:ext uri="{FF2B5EF4-FFF2-40B4-BE49-F238E27FC236}">
                <a16:creationId xmlns:a16="http://schemas.microsoft.com/office/drawing/2014/main" id="{4F76933C-AD25-4FBB-BC11-FF9795E94FBC}"/>
              </a:ext>
            </a:extLst>
          </p:cNvPr>
          <p:cNvSpPr>
            <a:spLocks noChangeArrowheads="1"/>
          </p:cNvSpPr>
          <p:nvPr/>
        </p:nvSpPr>
        <p:spPr bwMode="gray">
          <a:xfrm>
            <a:off x="1447800" y="2362200"/>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4" name="TextBox 3">
            <a:extLst>
              <a:ext uri="{FF2B5EF4-FFF2-40B4-BE49-F238E27FC236}">
                <a16:creationId xmlns:a16="http://schemas.microsoft.com/office/drawing/2014/main" id="{D9EE11E8-1295-45A4-9286-7A1F21B288A5}"/>
              </a:ext>
            </a:extLst>
          </p:cNvPr>
          <p:cNvSpPr txBox="1"/>
          <p:nvPr/>
        </p:nvSpPr>
        <p:spPr>
          <a:xfrm>
            <a:off x="987362" y="2489227"/>
            <a:ext cx="12170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Rajasthan</a:t>
            </a:r>
            <a:endParaRPr lang="en-IN" sz="1400" dirty="0">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A6C9D09E-8813-49E2-9C9C-223FAF6B9D18}"/>
              </a:ext>
            </a:extLst>
          </p:cNvPr>
          <p:cNvSpPr txBox="1"/>
          <p:nvPr/>
        </p:nvSpPr>
        <p:spPr>
          <a:xfrm>
            <a:off x="1147168" y="4646058"/>
            <a:ext cx="12170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Goa</a:t>
            </a:r>
            <a:endParaRPr lang="en-IN" sz="14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3874A95C-5153-412E-AA3B-46780450EF8F}"/>
              </a:ext>
            </a:extLst>
          </p:cNvPr>
          <p:cNvSpPr txBox="1"/>
          <p:nvPr/>
        </p:nvSpPr>
        <p:spPr>
          <a:xfrm>
            <a:off x="1414982" y="3821639"/>
            <a:ext cx="12170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Maharashtra</a:t>
            </a:r>
            <a:endParaRPr lang="en-IN" sz="1400" dirty="0">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A59B17B1-8160-4D37-8A11-B3E12DB4523F}"/>
              </a:ext>
            </a:extLst>
          </p:cNvPr>
          <p:cNvSpPr txBox="1"/>
          <p:nvPr/>
        </p:nvSpPr>
        <p:spPr>
          <a:xfrm>
            <a:off x="657850" y="2878776"/>
            <a:ext cx="12170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Gujarat</a:t>
            </a:r>
            <a:endParaRPr lang="en-IN" sz="1400" dirty="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8055CA7D-BC00-465E-BC73-BCEB883D2333}"/>
              </a:ext>
            </a:extLst>
          </p:cNvPr>
          <p:cNvSpPr txBox="1"/>
          <p:nvPr/>
        </p:nvSpPr>
        <p:spPr>
          <a:xfrm>
            <a:off x="2121249" y="3003090"/>
            <a:ext cx="1217069"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Madhya</a:t>
            </a:r>
          </a:p>
          <a:p>
            <a:r>
              <a:rPr lang="en-US" sz="1400" dirty="0">
                <a:latin typeface="Arial" panose="020B0604020202020204" pitchFamily="34" charset="0"/>
                <a:cs typeface="Arial" panose="020B0604020202020204" pitchFamily="34" charset="0"/>
              </a:rPr>
              <a:t>Pradesh</a:t>
            </a:r>
            <a:endParaRPr lang="en-IN" sz="1400" dirty="0">
              <a:latin typeface="Arial" panose="020B0604020202020204" pitchFamily="34" charset="0"/>
              <a:cs typeface="Arial" panose="020B0604020202020204" pitchFamily="34" charset="0"/>
            </a:endParaRPr>
          </a:p>
        </p:txBody>
      </p:sp>
      <p:sp>
        <p:nvSpPr>
          <p:cNvPr id="69" name="Footer Placeholder 68">
            <a:extLst>
              <a:ext uri="{FF2B5EF4-FFF2-40B4-BE49-F238E27FC236}">
                <a16:creationId xmlns:a16="http://schemas.microsoft.com/office/drawing/2014/main" id="{9DA77CF4-67B8-414F-AC85-7498DBB29D17}"/>
              </a:ext>
            </a:extLst>
          </p:cNvPr>
          <p:cNvSpPr>
            <a:spLocks noGrp="1"/>
          </p:cNvSpPr>
          <p:nvPr>
            <p:ph type="ftr" sz="quarter" idx="5"/>
          </p:nvPr>
        </p:nvSpPr>
        <p:spPr/>
        <p:txBody>
          <a:bodyPr/>
          <a:lstStyle/>
          <a:p>
            <a:pPr algn="ctr">
              <a:lnSpc>
                <a:spcPct val="100000"/>
              </a:lnSpc>
              <a:spcBef>
                <a:spcPts val="100"/>
              </a:spcBef>
            </a:pPr>
            <a:r>
              <a:rPr lang="en-IN" dirty="0">
                <a:solidFill>
                  <a:schemeClr val="tx1"/>
                </a:solidFill>
              </a:rPr>
              <a:t>© ChemAnalyst</a:t>
            </a:r>
            <a:endParaRPr lang="en-IN" spc="-5" dirty="0">
              <a:solidFill>
                <a:schemeClr val="tx1"/>
              </a:solidFill>
            </a:endParaRPr>
          </a:p>
        </p:txBody>
      </p:sp>
      <p:sp>
        <p:nvSpPr>
          <p:cNvPr id="70" name="Slide Number Placeholder 69">
            <a:extLst>
              <a:ext uri="{FF2B5EF4-FFF2-40B4-BE49-F238E27FC236}">
                <a16:creationId xmlns:a16="http://schemas.microsoft.com/office/drawing/2014/main" id="{49D07662-C0F6-442A-9CCA-C6A77DE310E6}"/>
              </a:ext>
            </a:extLst>
          </p:cNvPr>
          <p:cNvSpPr>
            <a:spLocks noGrp="1"/>
          </p:cNvSpPr>
          <p:nvPr>
            <p:ph type="sldNum" sz="quarter" idx="7"/>
          </p:nvPr>
        </p:nvSpPr>
        <p:spPr/>
        <p:txBody>
          <a:bodyPr/>
          <a:lstStyle/>
          <a:p>
            <a:pPr marL="38100">
              <a:lnSpc>
                <a:spcPts val="1150"/>
              </a:lnSpc>
            </a:pPr>
            <a:fld id="{81D60167-4931-47E6-BA6A-407CBD079E47}" type="slidenum">
              <a:rPr lang="en-IN" smtClean="0"/>
              <a:t>88</a:t>
            </a:fld>
            <a:endParaRPr lang="en-IN" dirty="0"/>
          </a:p>
        </p:txBody>
      </p:sp>
      <p:sp>
        <p:nvSpPr>
          <p:cNvPr id="36" name="TextBox 35">
            <a:extLst>
              <a:ext uri="{FF2B5EF4-FFF2-40B4-BE49-F238E27FC236}">
                <a16:creationId xmlns:a16="http://schemas.microsoft.com/office/drawing/2014/main" id="{B9E3151D-3A65-F75F-8E9E-C7E6145BFC8A}"/>
              </a:ext>
            </a:extLst>
          </p:cNvPr>
          <p:cNvSpPr txBox="1"/>
          <p:nvPr/>
        </p:nvSpPr>
        <p:spPr>
          <a:xfrm>
            <a:off x="7848600" y="6324600"/>
            <a:ext cx="967740" cy="261610"/>
          </a:xfrm>
          <a:prstGeom prst="rect">
            <a:avLst/>
          </a:prstGeom>
          <a:noFill/>
        </p:spPr>
        <p:txBody>
          <a:bodyPr wrap="square" rtlCol="0">
            <a:spAutoFit/>
          </a:bodyPr>
          <a:lstStyle/>
          <a:p>
            <a:pPr algn="ctr"/>
            <a:r>
              <a:rPr lang="en-US" sz="1100" b="1" dirty="0"/>
              <a:t>79</a:t>
            </a:r>
            <a:endParaRPr lang="en-IN" sz="1100" b="1" dirty="0"/>
          </a:p>
        </p:txBody>
      </p:sp>
    </p:spTree>
    <p:extLst>
      <p:ext uri="{BB962C8B-B14F-4D97-AF65-F5344CB8AC3E}">
        <p14:creationId xmlns:p14="http://schemas.microsoft.com/office/powerpoint/2010/main" val="19611711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EC0AE6-2BC2-4A94-89AF-A6C06CD2CD8A}"/>
              </a:ext>
            </a:extLst>
          </p:cNvPr>
          <p:cNvGraphicFramePr/>
          <p:nvPr>
            <p:extLst>
              <p:ext uri="{D42A27DB-BD31-4B8C-83A1-F6EECF244321}">
                <p14:modId xmlns:p14="http://schemas.microsoft.com/office/powerpoint/2010/main" val="3218446729"/>
              </p:ext>
            </p:extLst>
          </p:nvPr>
        </p:nvGraphicFramePr>
        <p:xfrm>
          <a:off x="41850" y="564273"/>
          <a:ext cx="8790534" cy="3630728"/>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3026AE9-2FEC-4BC4-B8A5-D3CCC46D54CC}"/>
              </a:ext>
            </a:extLst>
          </p:cNvPr>
          <p:cNvSpPr txBox="1"/>
          <p:nvPr/>
        </p:nvSpPr>
        <p:spPr>
          <a:xfrm>
            <a:off x="175820" y="538389"/>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28</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West India Water Soluble Fertilizer Market Size, By Value (USD Million), 2017-2035F</a:t>
            </a:r>
          </a:p>
        </p:txBody>
      </p:sp>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343490" y="182472"/>
            <a:ext cx="7863840" cy="246221"/>
          </a:xfrm>
          <a:prstGeom prst="rect">
            <a:avLst/>
          </a:prstGeom>
        </p:spPr>
        <p:txBody>
          <a:bodyPr wrap="square" lIns="0" tIns="0" rIns="0" bIns="0">
            <a:spAutoFit/>
          </a:bodyPr>
          <a:lstStyle>
            <a:lvl1pPr>
              <a:defRPr sz="1600" b="1" i="0">
                <a:solidFill>
                  <a:prstClr val="black"/>
                </a:solidFill>
                <a:latin typeface="Arial" panose="020B0604020202020204" pitchFamily="34" charset="0"/>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West India Water Soluble Fertilizer Market Size, By Value</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2" y="6581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89</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7996BEE-F71C-4DFE-AA72-4DC747EF2B89}"/>
              </a:ext>
            </a:extLst>
          </p:cNvPr>
          <p:cNvSpPr/>
          <p:nvPr/>
        </p:nvSpPr>
        <p:spPr>
          <a:xfrm>
            <a:off x="967865" y="874912"/>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3.74</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505D62FB-077F-4DDB-8414-C4F005354BE5}"/>
              </a:ext>
            </a:extLst>
          </p:cNvPr>
          <p:cNvSpPr/>
          <p:nvPr/>
        </p:nvSpPr>
        <p:spPr>
          <a:xfrm>
            <a:off x="6295033" y="839278"/>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5.99</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a:extLst>
              <a:ext uri="{FF2B5EF4-FFF2-40B4-BE49-F238E27FC236}">
                <a16:creationId xmlns:a16="http://schemas.microsoft.com/office/drawing/2014/main" id="{90D78B55-8D7B-46E7-89FB-F0F778B522D3}"/>
              </a:ext>
            </a:extLst>
          </p:cNvPr>
          <p:cNvSpPr/>
          <p:nvPr/>
        </p:nvSpPr>
        <p:spPr>
          <a:xfrm>
            <a:off x="3726260" y="874912"/>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6.86</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TextBox 5">
            <a:extLst>
              <a:ext uri="{FF2B5EF4-FFF2-40B4-BE49-F238E27FC236}">
                <a16:creationId xmlns:a16="http://schemas.microsoft.com/office/drawing/2014/main" id="{559CA882-BA04-48B4-94CE-8D2AA0237CFB}"/>
              </a:ext>
            </a:extLst>
          </p:cNvPr>
          <p:cNvSpPr txBox="1"/>
          <p:nvPr/>
        </p:nvSpPr>
        <p:spPr>
          <a:xfrm>
            <a:off x="7485435" y="3417540"/>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2" name="Chart 11">
            <a:extLst>
              <a:ext uri="{FF2B5EF4-FFF2-40B4-BE49-F238E27FC236}">
                <a16:creationId xmlns:a16="http://schemas.microsoft.com/office/drawing/2014/main" id="{6F9CC1DB-1615-402C-A230-2FB8FB53780C}"/>
              </a:ext>
            </a:extLst>
          </p:cNvPr>
          <p:cNvGraphicFramePr/>
          <p:nvPr>
            <p:extLst>
              <p:ext uri="{D42A27DB-BD31-4B8C-83A1-F6EECF244321}">
                <p14:modId xmlns:p14="http://schemas.microsoft.com/office/powerpoint/2010/main" val="666637565"/>
              </p:ext>
            </p:extLst>
          </p:nvPr>
        </p:nvGraphicFramePr>
        <p:xfrm>
          <a:off x="90270" y="4087366"/>
          <a:ext cx="8790534" cy="2960902"/>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8059FF96-5102-4945-ABF4-3D90AA5D558B}"/>
              </a:ext>
            </a:extLst>
          </p:cNvPr>
          <p:cNvSpPr txBox="1"/>
          <p:nvPr/>
        </p:nvSpPr>
        <p:spPr>
          <a:xfrm>
            <a:off x="651111" y="3664360"/>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29:  West India Water Soluble Fertilizer Market Size, By Volume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sp>
        <p:nvSpPr>
          <p:cNvPr id="17" name="Rectangle 16">
            <a:extLst>
              <a:ext uri="{FF2B5EF4-FFF2-40B4-BE49-F238E27FC236}">
                <a16:creationId xmlns:a16="http://schemas.microsoft.com/office/drawing/2014/main" id="{62926C41-4F75-4EEA-9FE1-90496E70E9FF}"/>
              </a:ext>
            </a:extLst>
          </p:cNvPr>
          <p:cNvSpPr/>
          <p:nvPr/>
        </p:nvSpPr>
        <p:spPr>
          <a:xfrm>
            <a:off x="925711" y="4135146"/>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3.39</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C406B333-C47D-4B75-9236-A0A6EFEED52A}"/>
              </a:ext>
            </a:extLst>
          </p:cNvPr>
          <p:cNvSpPr/>
          <p:nvPr/>
        </p:nvSpPr>
        <p:spPr>
          <a:xfrm>
            <a:off x="6295033" y="4144795"/>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5.73</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0" name="Rectangle 19">
            <a:extLst>
              <a:ext uri="{FF2B5EF4-FFF2-40B4-BE49-F238E27FC236}">
                <a16:creationId xmlns:a16="http://schemas.microsoft.com/office/drawing/2014/main" id="{870B00FE-B034-49DD-8447-910CDAE3E72C}"/>
              </a:ext>
            </a:extLst>
          </p:cNvPr>
          <p:cNvSpPr/>
          <p:nvPr/>
        </p:nvSpPr>
        <p:spPr>
          <a:xfrm>
            <a:off x="3684106" y="4135146"/>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6.35</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1" name="TextBox 5">
            <a:extLst>
              <a:ext uri="{FF2B5EF4-FFF2-40B4-BE49-F238E27FC236}">
                <a16:creationId xmlns:a16="http://schemas.microsoft.com/office/drawing/2014/main" id="{66514563-DEAD-4AD1-AEEA-19B97059F987}"/>
              </a:ext>
            </a:extLst>
          </p:cNvPr>
          <p:cNvSpPr txBox="1"/>
          <p:nvPr/>
        </p:nvSpPr>
        <p:spPr>
          <a:xfrm>
            <a:off x="7458394" y="659799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6" name="Footer Placeholder 5">
            <a:extLst>
              <a:ext uri="{FF2B5EF4-FFF2-40B4-BE49-F238E27FC236}">
                <a16:creationId xmlns:a16="http://schemas.microsoft.com/office/drawing/2014/main" id="{F3692312-DEEC-4990-A0B2-D0CC770B612D}"/>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10" name="Slide Number Placeholder 9">
            <a:extLst>
              <a:ext uri="{FF2B5EF4-FFF2-40B4-BE49-F238E27FC236}">
                <a16:creationId xmlns:a16="http://schemas.microsoft.com/office/drawing/2014/main" id="{8C767127-E95E-69F0-7123-E0A3FF606C62}"/>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89</a:t>
            </a:fld>
            <a:endParaRPr lang="en-IN" dirty="0"/>
          </a:p>
        </p:txBody>
      </p:sp>
    </p:spTree>
    <p:extLst>
      <p:ext uri="{BB962C8B-B14F-4D97-AF65-F5344CB8AC3E}">
        <p14:creationId xmlns:p14="http://schemas.microsoft.com/office/powerpoint/2010/main" val="3325675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82" y="6581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A070E7C-0B96-4788-862A-C035E43D0D9C}" type="slidenum">
              <a:rPr lang="en-US" sz="1100">
                <a:solidFill>
                  <a:prstClr val="white"/>
                </a:solidFill>
                <a:latin typeface="Calibri" panose="020F0502020204030204"/>
              </a:rPr>
              <a:pPr>
                <a:defRPr/>
              </a:pPr>
              <a:t>9</a:t>
            </a:fld>
            <a:endParaRPr lang="en-US" sz="1100" dirty="0">
              <a:solidFill>
                <a:prstClr val="white"/>
              </a:solidFill>
              <a:latin typeface="Calibri" panose="020F0502020204030204"/>
            </a:endParaRPr>
          </a:p>
        </p:txBody>
      </p:sp>
      <p:graphicFrame>
        <p:nvGraphicFramePr>
          <p:cNvPr id="9" name="Table 2">
            <a:extLst>
              <a:ext uri="{FF2B5EF4-FFF2-40B4-BE49-F238E27FC236}">
                <a16:creationId xmlns:a16="http://schemas.microsoft.com/office/drawing/2014/main" id="{92295429-04A6-44AF-A7FA-475E12C7852B}"/>
              </a:ext>
            </a:extLst>
          </p:cNvPr>
          <p:cNvGraphicFramePr>
            <a:graphicFrameLocks noGrp="1"/>
          </p:cNvGraphicFramePr>
          <p:nvPr/>
        </p:nvGraphicFramePr>
        <p:xfrm>
          <a:off x="248951" y="865796"/>
          <a:ext cx="8590249" cy="5346317"/>
        </p:xfrm>
        <a:graphic>
          <a:graphicData uri="http://schemas.openxmlformats.org/drawingml/2006/table">
            <a:tbl>
              <a:tblPr firstRow="1" bandRow="1">
                <a:tableStyleId>{7E9639D4-E3E2-4D34-9284-5A2195B3D0D7}</a:tableStyleId>
              </a:tblPr>
              <a:tblGrid>
                <a:gridCol w="2578717">
                  <a:extLst>
                    <a:ext uri="{9D8B030D-6E8A-4147-A177-3AD203B41FA5}">
                      <a16:colId xmlns:a16="http://schemas.microsoft.com/office/drawing/2014/main" val="2855780193"/>
                    </a:ext>
                  </a:extLst>
                </a:gridCol>
                <a:gridCol w="2578717">
                  <a:extLst>
                    <a:ext uri="{9D8B030D-6E8A-4147-A177-3AD203B41FA5}">
                      <a16:colId xmlns:a16="http://schemas.microsoft.com/office/drawing/2014/main" val="4122067138"/>
                    </a:ext>
                  </a:extLst>
                </a:gridCol>
                <a:gridCol w="1675345">
                  <a:extLst>
                    <a:ext uri="{9D8B030D-6E8A-4147-A177-3AD203B41FA5}">
                      <a16:colId xmlns:a16="http://schemas.microsoft.com/office/drawing/2014/main" val="959889963"/>
                    </a:ext>
                  </a:extLst>
                </a:gridCol>
                <a:gridCol w="1757470">
                  <a:extLst>
                    <a:ext uri="{9D8B030D-6E8A-4147-A177-3AD203B41FA5}">
                      <a16:colId xmlns:a16="http://schemas.microsoft.com/office/drawing/2014/main" val="4045049797"/>
                    </a:ext>
                  </a:extLst>
                </a:gridCol>
              </a:tblGrid>
              <a:tr h="497404">
                <a:tc>
                  <a:txBody>
                    <a:bodyPr/>
                    <a:lstStyle/>
                    <a:p>
                      <a:pPr algn="ctr" fontAlgn="b"/>
                      <a:r>
                        <a:rPr lang="en-IN" sz="1000" b="1" u="none" strike="noStrike" dirty="0">
                          <a:solidFill>
                            <a:schemeClr val="bg1"/>
                          </a:solidFill>
                          <a:effectLst/>
                          <a:latin typeface="Arial" panose="020B0604020202020204" pitchFamily="34" charset="0"/>
                          <a:cs typeface="Arial" panose="020B0604020202020204" pitchFamily="34" charset="0"/>
                        </a:rPr>
                        <a:t>Company Name</a:t>
                      </a:r>
                      <a:endParaRPr lang="en-IN" sz="1000" b="1" i="0" u="none" strike="noStrike" dirty="0">
                        <a:solidFill>
                          <a:schemeClr val="bg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1" u="none" strike="noStrike" dirty="0">
                          <a:solidFill>
                            <a:schemeClr val="bg1"/>
                          </a:solidFill>
                          <a:effectLst/>
                          <a:latin typeface="Arial" panose="020B0604020202020204" pitchFamily="34" charset="0"/>
                          <a:cs typeface="Arial" panose="020B0604020202020204" pitchFamily="34" charset="0"/>
                        </a:rPr>
                        <a:t>Email -ID</a:t>
                      </a:r>
                      <a:endParaRPr lang="en-IN" sz="1000" b="1" i="0" u="none" strike="noStrike" dirty="0">
                        <a:solidFill>
                          <a:schemeClr val="bg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1" u="none" strike="noStrike" dirty="0">
                          <a:solidFill>
                            <a:schemeClr val="bg1"/>
                          </a:solidFill>
                          <a:effectLst/>
                          <a:latin typeface="Arial" panose="020B0604020202020204" pitchFamily="34" charset="0"/>
                          <a:cs typeface="Arial" panose="020B0604020202020204" pitchFamily="34" charset="0"/>
                        </a:rPr>
                        <a:t>Contact Number</a:t>
                      </a:r>
                      <a:endParaRPr lang="en-IN" sz="1000" b="1" i="0" u="none" strike="noStrike" dirty="0">
                        <a:solidFill>
                          <a:schemeClr val="bg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1" u="none" strike="noStrike" dirty="0">
                          <a:solidFill>
                            <a:schemeClr val="bg1"/>
                          </a:solidFill>
                          <a:effectLst/>
                          <a:latin typeface="Arial" panose="020B0604020202020204" pitchFamily="34" charset="0"/>
                          <a:cs typeface="Arial" panose="020B0604020202020204" pitchFamily="34" charset="0"/>
                        </a:rPr>
                        <a:t>Designation</a:t>
                      </a:r>
                      <a:endParaRPr lang="en-IN" sz="1000" b="1" i="0" u="none" strike="noStrike" dirty="0">
                        <a:solidFill>
                          <a:schemeClr val="bg1"/>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644165679"/>
                  </a:ext>
                </a:extLst>
              </a:tr>
              <a:tr h="335841">
                <a:tc>
                  <a:txBody>
                    <a:bodyPr/>
                    <a:lstStyle/>
                    <a:p>
                      <a:pPr algn="ctr">
                        <a:lnSpc>
                          <a:spcPct val="107000"/>
                        </a:lnSpc>
                        <a:spcAft>
                          <a:spcPts val="800"/>
                        </a:spcAft>
                      </a:pPr>
                      <a:r>
                        <a:rPr lang="en-IN" sz="1000" dirty="0">
                          <a:solidFill>
                            <a:srgbClr val="000000"/>
                          </a:solidFill>
                          <a:effectLst/>
                          <a:latin typeface="Arial" panose="020B0604020202020204" pitchFamily="34" charset="0"/>
                          <a:cs typeface="Arial" panose="020B0604020202020204" pitchFamily="34" charset="0"/>
                        </a:rPr>
                        <a:t>Yara Fertilisers India Private Limited</a:t>
                      </a:r>
                      <a:endParaRPr lang="en-IN" sz="1000" dirty="0">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Arial" panose="020B0604020202020204" pitchFamily="34" charset="0"/>
                          <a:cs typeface="Arial" panose="020B0604020202020204" pitchFamily="34" charset="0"/>
                        </a:rPr>
                        <a:t>msubandh@ariesagro.com</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Arial" panose="020B0604020202020204" pitchFamily="34" charset="0"/>
                          <a:cs typeface="Arial" panose="020B0604020202020204" pitchFamily="34" charset="0"/>
                        </a:rPr>
                        <a:t>919819703112</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a:solidFill>
                            <a:srgbClr val="000000"/>
                          </a:solidFill>
                          <a:effectLst/>
                          <a:latin typeface="Arial" panose="020B0604020202020204" pitchFamily="34" charset="0"/>
                          <a:cs typeface="Arial" panose="020B0604020202020204" pitchFamily="34" charset="0"/>
                        </a:rPr>
                        <a:t>Sales Executive</a:t>
                      </a:r>
                      <a:endParaRPr lang="en-IN" sz="10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794992562"/>
                  </a:ext>
                </a:extLst>
              </a:tr>
              <a:tr h="335841">
                <a:tc>
                  <a:txBody>
                    <a:bodyPr/>
                    <a:lstStyle/>
                    <a:p>
                      <a:pPr algn="ctr">
                        <a:lnSpc>
                          <a:spcPct val="107000"/>
                        </a:lnSpc>
                        <a:spcAft>
                          <a:spcPts val="800"/>
                        </a:spcAft>
                      </a:pPr>
                      <a:r>
                        <a:rPr lang="en-IN" sz="1000" dirty="0" err="1">
                          <a:solidFill>
                            <a:srgbClr val="000000"/>
                          </a:solidFill>
                          <a:effectLst/>
                          <a:latin typeface="Arial" panose="020B0604020202020204" pitchFamily="34" charset="0"/>
                          <a:cs typeface="Arial" panose="020B0604020202020204" pitchFamily="34" charset="0"/>
                        </a:rPr>
                        <a:t>Srikar</a:t>
                      </a:r>
                      <a:r>
                        <a:rPr lang="en-IN" sz="1000" dirty="0">
                          <a:solidFill>
                            <a:srgbClr val="000000"/>
                          </a:solidFill>
                          <a:effectLst/>
                          <a:latin typeface="Arial" panose="020B0604020202020204" pitchFamily="34" charset="0"/>
                          <a:cs typeface="Arial" panose="020B0604020202020204" pitchFamily="34" charset="0"/>
                        </a:rPr>
                        <a:t> Biotech Private Limited</a:t>
                      </a:r>
                      <a:endParaRPr lang="en-IN" sz="1000" dirty="0">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Arial" panose="020B0604020202020204" pitchFamily="34" charset="0"/>
                          <a:cs typeface="Arial" panose="020B0604020202020204" pitchFamily="34" charset="0"/>
                        </a:rPr>
                        <a:t>anjiva.kumar.rai@yara.com</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a:solidFill>
                            <a:srgbClr val="000000"/>
                          </a:solidFill>
                          <a:effectLst/>
                          <a:latin typeface="Arial" panose="020B0604020202020204" pitchFamily="34" charset="0"/>
                          <a:cs typeface="Arial" panose="020B0604020202020204" pitchFamily="34" charset="0"/>
                        </a:rPr>
                        <a:t>918308823122</a:t>
                      </a:r>
                      <a:endParaRPr lang="en-IN" sz="10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a:solidFill>
                            <a:srgbClr val="000000"/>
                          </a:solidFill>
                          <a:effectLst/>
                          <a:latin typeface="Arial" panose="020B0604020202020204" pitchFamily="34" charset="0"/>
                          <a:cs typeface="Arial" panose="020B0604020202020204" pitchFamily="34" charset="0"/>
                        </a:rPr>
                        <a:t>sales manager</a:t>
                      </a:r>
                      <a:endParaRPr lang="en-IN" sz="10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006592826"/>
                  </a:ext>
                </a:extLst>
              </a:tr>
              <a:tr h="365649">
                <a:tc>
                  <a:txBody>
                    <a:bodyPr/>
                    <a:lstStyle/>
                    <a:p>
                      <a:pPr algn="ctr">
                        <a:lnSpc>
                          <a:spcPct val="107000"/>
                        </a:lnSpc>
                        <a:spcAft>
                          <a:spcPts val="800"/>
                        </a:spcAft>
                      </a:pPr>
                      <a:r>
                        <a:rPr lang="en-IN" sz="1000">
                          <a:solidFill>
                            <a:srgbClr val="000000"/>
                          </a:solidFill>
                          <a:effectLst/>
                          <a:latin typeface="Arial" panose="020B0604020202020204" pitchFamily="34" charset="0"/>
                          <a:cs typeface="Arial" panose="020B0604020202020204" pitchFamily="34" charset="0"/>
                        </a:rPr>
                        <a:t>Fertinagro India Private Limited</a:t>
                      </a:r>
                      <a:endParaRPr lang="en-IN" sz="1000">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Arial" panose="020B0604020202020204" pitchFamily="34" charset="0"/>
                          <a:cs typeface="Arial" panose="020B0604020202020204" pitchFamily="34" charset="0"/>
                        </a:rPr>
                        <a:t>srikarbio@gmail.com</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a:solidFill>
                            <a:srgbClr val="000000"/>
                          </a:solidFill>
                          <a:effectLst/>
                          <a:latin typeface="Arial" panose="020B0604020202020204" pitchFamily="34" charset="0"/>
                          <a:cs typeface="Arial" panose="020B0604020202020204" pitchFamily="34" charset="0"/>
                        </a:rPr>
                        <a:t>040 27176685</a:t>
                      </a:r>
                      <a:endParaRPr lang="en-IN" sz="10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a:solidFill>
                            <a:srgbClr val="000000"/>
                          </a:solidFill>
                          <a:effectLst/>
                          <a:latin typeface="Arial" panose="020B0604020202020204" pitchFamily="34" charset="0"/>
                          <a:cs typeface="Arial" panose="020B0604020202020204" pitchFamily="34" charset="0"/>
                        </a:rPr>
                        <a:t>Sales Lead</a:t>
                      </a:r>
                      <a:endParaRPr lang="en-IN" sz="10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808660346"/>
                  </a:ext>
                </a:extLst>
              </a:tr>
              <a:tr h="365649">
                <a:tc>
                  <a:txBody>
                    <a:bodyPr/>
                    <a:lstStyle/>
                    <a:p>
                      <a:pPr algn="ctr">
                        <a:lnSpc>
                          <a:spcPct val="107000"/>
                        </a:lnSpc>
                        <a:spcAft>
                          <a:spcPts val="800"/>
                        </a:spcAft>
                      </a:pPr>
                      <a:r>
                        <a:rPr lang="en-IN" sz="1000">
                          <a:solidFill>
                            <a:srgbClr val="000000"/>
                          </a:solidFill>
                          <a:effectLst/>
                          <a:latin typeface="Arial" panose="020B0604020202020204" pitchFamily="34" charset="0"/>
                          <a:cs typeface="Arial" panose="020B0604020202020204" pitchFamily="34" charset="0"/>
                        </a:rPr>
                        <a:t>K S Fertilizers India Private Limited</a:t>
                      </a:r>
                      <a:endParaRPr lang="en-IN" sz="1000">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Arial" panose="020B0604020202020204" pitchFamily="34" charset="0"/>
                          <a:cs typeface="Arial" panose="020B0604020202020204" pitchFamily="34" charset="0"/>
                        </a:rPr>
                        <a:t>shrikant@rathiandkabra.com</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a:solidFill>
                            <a:srgbClr val="000000"/>
                          </a:solidFill>
                          <a:effectLst/>
                          <a:latin typeface="Arial" panose="020B0604020202020204" pitchFamily="34" charset="0"/>
                          <a:cs typeface="Arial" panose="020B0604020202020204" pitchFamily="34" charset="0"/>
                        </a:rPr>
                        <a:t>919890547886</a:t>
                      </a:r>
                      <a:endParaRPr lang="en-IN" sz="10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a:solidFill>
                            <a:srgbClr val="000000"/>
                          </a:solidFill>
                          <a:effectLst/>
                          <a:latin typeface="Arial" panose="020B0604020202020204" pitchFamily="34" charset="0"/>
                          <a:cs typeface="Arial" panose="020B0604020202020204" pitchFamily="34" charset="0"/>
                        </a:rPr>
                        <a:t>Sales</a:t>
                      </a:r>
                      <a:endParaRPr lang="en-IN" sz="10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413260445"/>
                  </a:ext>
                </a:extLst>
              </a:tr>
              <a:tr h="365649">
                <a:tc>
                  <a:txBody>
                    <a:bodyPr/>
                    <a:lstStyle/>
                    <a:p>
                      <a:pPr algn="ctr">
                        <a:lnSpc>
                          <a:spcPct val="107000"/>
                        </a:lnSpc>
                        <a:spcAft>
                          <a:spcPts val="800"/>
                        </a:spcAft>
                      </a:pPr>
                      <a:r>
                        <a:rPr lang="en-IN" sz="1000" dirty="0">
                          <a:solidFill>
                            <a:srgbClr val="000000"/>
                          </a:solidFill>
                          <a:effectLst/>
                          <a:latin typeface="Arial" panose="020B0604020202020204" pitchFamily="34" charset="0"/>
                          <a:cs typeface="Arial" panose="020B0604020202020204" pitchFamily="34" charset="0"/>
                        </a:rPr>
                        <a:t>Positive Chemicals Private Limited</a:t>
                      </a:r>
                      <a:endParaRPr lang="en-IN" sz="1000" dirty="0">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Arial" panose="020B0604020202020204" pitchFamily="34" charset="0"/>
                          <a:cs typeface="Arial" panose="020B0604020202020204" pitchFamily="34" charset="0"/>
                        </a:rPr>
                        <a:t>joska.gerendas@k-plus-s.com</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a:solidFill>
                            <a:srgbClr val="000000"/>
                          </a:solidFill>
                          <a:effectLst/>
                          <a:latin typeface="Arial" panose="020B0604020202020204" pitchFamily="34" charset="0"/>
                          <a:cs typeface="Arial" panose="020B0604020202020204" pitchFamily="34" charset="0"/>
                        </a:rPr>
                        <a:t>918588864645</a:t>
                      </a:r>
                      <a:endParaRPr lang="en-IN" sz="10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a:solidFill>
                            <a:srgbClr val="000000"/>
                          </a:solidFill>
                          <a:effectLst/>
                          <a:latin typeface="Arial" panose="020B0604020202020204" pitchFamily="34" charset="0"/>
                          <a:cs typeface="Arial" panose="020B0604020202020204" pitchFamily="34" charset="0"/>
                        </a:rPr>
                        <a:t>Sales Executive</a:t>
                      </a:r>
                      <a:endParaRPr lang="en-IN" sz="10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167554844"/>
                  </a:ext>
                </a:extLst>
              </a:tr>
              <a:tr h="365649">
                <a:tc>
                  <a:txBody>
                    <a:bodyPr/>
                    <a:lstStyle/>
                    <a:p>
                      <a:pPr algn="ctr">
                        <a:lnSpc>
                          <a:spcPct val="107000"/>
                        </a:lnSpc>
                        <a:spcAft>
                          <a:spcPts val="800"/>
                        </a:spcAft>
                      </a:pPr>
                      <a:r>
                        <a:rPr lang="en-IN" sz="1000" dirty="0">
                          <a:solidFill>
                            <a:srgbClr val="000000"/>
                          </a:solidFill>
                          <a:effectLst/>
                          <a:latin typeface="Arial" panose="020B0604020202020204" pitchFamily="34" charset="0"/>
                          <a:cs typeface="Arial" panose="020B0604020202020204" pitchFamily="34" charset="0"/>
                        </a:rPr>
                        <a:t>Akshat Fertilizers and Plant Nutrition Private Limited</a:t>
                      </a:r>
                      <a:endParaRPr lang="en-IN" sz="1000" dirty="0">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Arial" panose="020B0604020202020204" pitchFamily="34" charset="0"/>
                          <a:cs typeface="Arial" panose="020B0604020202020204" pitchFamily="34" charset="0"/>
                        </a:rPr>
                        <a:t>lead@positiveplus.in</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Arial" panose="020B0604020202020204" pitchFamily="34" charset="0"/>
                          <a:cs typeface="Arial" panose="020B0604020202020204" pitchFamily="34" charset="0"/>
                        </a:rPr>
                        <a:t>918511112288</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a:solidFill>
                            <a:srgbClr val="000000"/>
                          </a:solidFill>
                          <a:effectLst/>
                          <a:latin typeface="Arial" panose="020B0604020202020204" pitchFamily="34" charset="0"/>
                          <a:cs typeface="Arial" panose="020B0604020202020204" pitchFamily="34" charset="0"/>
                        </a:rPr>
                        <a:t>Sales Manager</a:t>
                      </a:r>
                      <a:endParaRPr lang="en-IN" sz="10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4128889014"/>
                  </a:ext>
                </a:extLst>
              </a:tr>
              <a:tr h="443195">
                <a:tc>
                  <a:txBody>
                    <a:bodyPr/>
                    <a:lstStyle/>
                    <a:p>
                      <a:pPr algn="ctr">
                        <a:lnSpc>
                          <a:spcPct val="107000"/>
                        </a:lnSpc>
                        <a:spcAft>
                          <a:spcPts val="800"/>
                        </a:spcAft>
                      </a:pPr>
                      <a:r>
                        <a:rPr lang="en-IN" sz="1000">
                          <a:solidFill>
                            <a:srgbClr val="000000"/>
                          </a:solidFill>
                          <a:effectLst/>
                          <a:latin typeface="Arial" panose="020B0604020202020204" pitchFamily="34" charset="0"/>
                          <a:cs typeface="Arial" panose="020B0604020202020204" pitchFamily="34" charset="0"/>
                        </a:rPr>
                        <a:t>Green Grow Nutrients Private Limited</a:t>
                      </a:r>
                      <a:endParaRPr lang="en-IN" sz="1000">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Arial" panose="020B0604020202020204" pitchFamily="34" charset="0"/>
                          <a:cs typeface="Arial" panose="020B0604020202020204" pitchFamily="34" charset="0"/>
                        </a:rPr>
                        <a:t>akshatfertilizers@gmail.com</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a:solidFill>
                            <a:srgbClr val="000000"/>
                          </a:solidFill>
                          <a:effectLst/>
                          <a:latin typeface="Arial" panose="020B0604020202020204" pitchFamily="34" charset="0"/>
                          <a:cs typeface="Arial" panose="020B0604020202020204" pitchFamily="34" charset="0"/>
                        </a:rPr>
                        <a:t>918236069698                                                          </a:t>
                      </a:r>
                      <a:endParaRPr lang="en-IN" sz="10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Arial" panose="020B0604020202020204" pitchFamily="34" charset="0"/>
                          <a:cs typeface="Arial" panose="020B0604020202020204" pitchFamily="34" charset="0"/>
                        </a:rPr>
                        <a:t>Sales Executive</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650047850"/>
                  </a:ext>
                </a:extLst>
              </a:tr>
              <a:tr h="443195">
                <a:tc>
                  <a:txBody>
                    <a:bodyPr/>
                    <a:lstStyle/>
                    <a:p>
                      <a:pPr algn="ctr">
                        <a:lnSpc>
                          <a:spcPct val="107000"/>
                        </a:lnSpc>
                        <a:spcAft>
                          <a:spcPts val="800"/>
                        </a:spcAft>
                      </a:pPr>
                      <a:r>
                        <a:rPr lang="en-IN" sz="1000" dirty="0" err="1">
                          <a:solidFill>
                            <a:srgbClr val="000000"/>
                          </a:solidFill>
                          <a:effectLst/>
                          <a:latin typeface="Arial" panose="020B0604020202020204" pitchFamily="34" charset="0"/>
                          <a:cs typeface="Arial" panose="020B0604020202020204" pitchFamily="34" charset="0"/>
                        </a:rPr>
                        <a:t>Smartchem</a:t>
                      </a:r>
                      <a:r>
                        <a:rPr lang="en-IN" sz="1000" dirty="0">
                          <a:solidFill>
                            <a:srgbClr val="000000"/>
                          </a:solidFill>
                          <a:effectLst/>
                          <a:latin typeface="Arial" panose="020B0604020202020204" pitchFamily="34" charset="0"/>
                          <a:cs typeface="Arial" panose="020B0604020202020204" pitchFamily="34" charset="0"/>
                        </a:rPr>
                        <a:t> Technologies limited</a:t>
                      </a:r>
                      <a:endParaRPr lang="en-IN" sz="1000" dirty="0">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Arial" panose="020B0604020202020204" pitchFamily="34" charset="0"/>
                          <a:cs typeface="Arial" panose="020B0604020202020204" pitchFamily="34" charset="0"/>
                        </a:rPr>
                        <a:t>gromornutrients@gmail.com</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a:solidFill>
                            <a:srgbClr val="000000"/>
                          </a:solidFill>
                          <a:effectLst/>
                          <a:latin typeface="Arial" panose="020B0604020202020204" pitchFamily="34" charset="0"/>
                          <a:cs typeface="Arial" panose="020B0604020202020204" pitchFamily="34" charset="0"/>
                        </a:rPr>
                        <a:t>919686195503</a:t>
                      </a:r>
                      <a:endParaRPr lang="en-IN" sz="10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Arial" panose="020B0604020202020204" pitchFamily="34" charset="0"/>
                          <a:cs typeface="Arial" panose="020B0604020202020204" pitchFamily="34" charset="0"/>
                        </a:rPr>
                        <a:t>Sales Executive</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983506185"/>
                  </a:ext>
                </a:extLst>
              </a:tr>
              <a:tr h="365649">
                <a:tc>
                  <a:txBody>
                    <a:bodyPr/>
                    <a:lstStyle/>
                    <a:p>
                      <a:pPr algn="ctr">
                        <a:lnSpc>
                          <a:spcPct val="107000"/>
                        </a:lnSpc>
                        <a:spcAft>
                          <a:spcPts val="800"/>
                        </a:spcAft>
                      </a:pPr>
                      <a:r>
                        <a:rPr lang="en-IN" sz="1000">
                          <a:solidFill>
                            <a:srgbClr val="000000"/>
                          </a:solidFill>
                          <a:effectLst/>
                          <a:latin typeface="Arial" panose="020B0604020202020204" pitchFamily="34" charset="0"/>
                          <a:cs typeface="Arial" panose="020B0604020202020204" pitchFamily="34" charset="0"/>
                        </a:rPr>
                        <a:t>Krisshidhaan Agro Limited</a:t>
                      </a:r>
                      <a:endParaRPr lang="en-IN" sz="1000">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Arial" panose="020B0604020202020204" pitchFamily="34" charset="0"/>
                          <a:cs typeface="Arial" panose="020B0604020202020204" pitchFamily="34" charset="0"/>
                        </a:rPr>
                        <a:t>vd210954@gmail.com</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a:solidFill>
                            <a:srgbClr val="000000"/>
                          </a:solidFill>
                          <a:effectLst/>
                          <a:latin typeface="Arial" panose="020B0604020202020204" pitchFamily="34" charset="0"/>
                          <a:cs typeface="Arial" panose="020B0604020202020204" pitchFamily="34" charset="0"/>
                        </a:rPr>
                        <a:t>919423534280</a:t>
                      </a:r>
                      <a:endParaRPr lang="en-IN" sz="1000" b="0" i="0" u="none" strike="noStrike">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Arial" panose="020B0604020202020204" pitchFamily="34" charset="0"/>
                          <a:cs typeface="Arial" panose="020B0604020202020204" pitchFamily="34" charset="0"/>
                        </a:rPr>
                        <a:t>Sales Executive</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111850978"/>
                  </a:ext>
                </a:extLst>
              </a:tr>
              <a:tr h="365649">
                <a:tc>
                  <a:txBody>
                    <a:bodyPr/>
                    <a:lstStyle/>
                    <a:p>
                      <a:pPr algn="ctr">
                        <a:lnSpc>
                          <a:spcPct val="107000"/>
                        </a:lnSpc>
                        <a:spcAft>
                          <a:spcPts val="800"/>
                        </a:spcAft>
                      </a:pPr>
                      <a:r>
                        <a:rPr lang="en-IN" sz="1000" dirty="0">
                          <a:solidFill>
                            <a:srgbClr val="000000"/>
                          </a:solidFill>
                          <a:effectLst/>
                          <a:latin typeface="Arial" panose="020B0604020202020204" pitchFamily="34" charset="0"/>
                          <a:cs typeface="Arial" panose="020B0604020202020204" pitchFamily="34" charset="0"/>
                        </a:rPr>
                        <a:t>Yara Fertilisers India Private Limited</a:t>
                      </a:r>
                      <a:endParaRPr lang="en-IN" sz="1000" dirty="0">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Arial" panose="020B0604020202020204" pitchFamily="34" charset="0"/>
                          <a:cs typeface="Arial" panose="020B0604020202020204" pitchFamily="34" charset="0"/>
                        </a:rPr>
                        <a:t>krisshidhaan@gmail.com</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Arial" panose="020B0604020202020204" pitchFamily="34" charset="0"/>
                          <a:cs typeface="Arial" panose="020B0604020202020204" pitchFamily="34" charset="0"/>
                        </a:rPr>
                        <a:t>09270527185</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IN" sz="1000" b="0" u="none" strike="noStrike" dirty="0">
                          <a:solidFill>
                            <a:srgbClr val="000000"/>
                          </a:solidFill>
                          <a:effectLst/>
                          <a:latin typeface="Arial" panose="020B0604020202020204" pitchFamily="34" charset="0"/>
                          <a:cs typeface="Arial" panose="020B0604020202020204" pitchFamily="34" charset="0"/>
                        </a:rPr>
                        <a:t>Sales Manager</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595875842"/>
                  </a:ext>
                </a:extLst>
              </a:tr>
              <a:tr h="365649">
                <a:tc>
                  <a:txBody>
                    <a:bodyPr/>
                    <a:lstStyle/>
                    <a:p>
                      <a:pPr algn="ctr">
                        <a:lnSpc>
                          <a:spcPct val="107000"/>
                        </a:lnSpc>
                        <a:spcAft>
                          <a:spcPts val="800"/>
                        </a:spcAft>
                      </a:pPr>
                      <a:r>
                        <a:rPr lang="en-US" sz="1000" dirty="0" err="1">
                          <a:effectLst/>
                          <a:latin typeface="Arial" panose="020B0604020202020204" pitchFamily="34" charset="0"/>
                          <a:cs typeface="Arial" panose="020B0604020202020204" pitchFamily="34" charset="0"/>
                        </a:rPr>
                        <a:t>Fertinagro</a:t>
                      </a:r>
                      <a:r>
                        <a:rPr lang="en-US" sz="1000" dirty="0">
                          <a:effectLst/>
                          <a:latin typeface="Arial" panose="020B0604020202020204" pitchFamily="34" charset="0"/>
                          <a:cs typeface="Arial" panose="020B0604020202020204" pitchFamily="34" charset="0"/>
                        </a:rPr>
                        <a:t> India Pvt. Ltd.</a:t>
                      </a:r>
                      <a:endParaRPr lang="en-IN" sz="1000" dirty="0">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info@fertinagro.co.in</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02024245588</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Sales Manager</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05286393"/>
                  </a:ext>
                </a:extLst>
              </a:tr>
              <a:tr h="365649">
                <a:tc>
                  <a:txBody>
                    <a:bodyPr/>
                    <a:lstStyle/>
                    <a:p>
                      <a:pPr algn="ctr">
                        <a:lnSpc>
                          <a:spcPct val="107000"/>
                        </a:lnSpc>
                        <a:spcAft>
                          <a:spcPts val="800"/>
                        </a:spcAft>
                      </a:pPr>
                      <a:r>
                        <a:rPr lang="en-US" sz="1000" dirty="0" err="1">
                          <a:effectLst/>
                          <a:latin typeface="Arial" panose="020B0604020202020204" pitchFamily="34" charset="0"/>
                          <a:cs typeface="Arial" panose="020B0604020202020204" pitchFamily="34" charset="0"/>
                        </a:rPr>
                        <a:t>Uthaya</a:t>
                      </a:r>
                      <a:r>
                        <a:rPr lang="en-US" sz="1000" dirty="0">
                          <a:effectLst/>
                          <a:latin typeface="Arial" panose="020B0604020202020204" pitchFamily="34" charset="0"/>
                          <a:cs typeface="Arial" panose="020B0604020202020204" pitchFamily="34" charset="0"/>
                        </a:rPr>
                        <a:t> Chemicals</a:t>
                      </a:r>
                      <a:endParaRPr lang="en-IN" sz="1000" dirty="0">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NA</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08046067976</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Sales Executive</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444352810"/>
                  </a:ext>
                </a:extLst>
              </a:tr>
              <a:tr h="365649">
                <a:tc>
                  <a:txBody>
                    <a:bodyPr/>
                    <a:lstStyle/>
                    <a:p>
                      <a:pPr algn="ctr">
                        <a:lnSpc>
                          <a:spcPct val="107000"/>
                        </a:lnSpc>
                        <a:spcAft>
                          <a:spcPts val="800"/>
                        </a:spcAft>
                      </a:pPr>
                      <a:r>
                        <a:rPr lang="en-US" sz="1000" dirty="0">
                          <a:effectLst/>
                          <a:latin typeface="Arial" panose="020B0604020202020204" pitchFamily="34" charset="0"/>
                          <a:cs typeface="Arial" panose="020B0604020202020204" pitchFamily="34" charset="0"/>
                        </a:rPr>
                        <a:t>Joshi </a:t>
                      </a:r>
                      <a:r>
                        <a:rPr lang="en-US" sz="1000" dirty="0" err="1">
                          <a:effectLst/>
                          <a:latin typeface="Arial" panose="020B0604020202020204" pitchFamily="34" charset="0"/>
                          <a:cs typeface="Arial" panose="020B0604020202020204" pitchFamily="34" charset="0"/>
                        </a:rPr>
                        <a:t>Agro</a:t>
                      </a:r>
                      <a:r>
                        <a:rPr lang="en-US" sz="1000" dirty="0">
                          <a:effectLst/>
                          <a:latin typeface="Arial" panose="020B0604020202020204" pitchFamily="34" charset="0"/>
                          <a:cs typeface="Arial" panose="020B0604020202020204" pitchFamily="34" charset="0"/>
                        </a:rPr>
                        <a:t> India</a:t>
                      </a:r>
                      <a:endParaRPr lang="en-IN" sz="1000" dirty="0">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NA</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9082183343</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tc>
                  <a:txBody>
                    <a:bodyPr/>
                    <a:lstStyle/>
                    <a:p>
                      <a:pPr algn="ctr" fontAlgn="b"/>
                      <a:r>
                        <a:rPr lang="en-US" sz="1000" b="0" u="none" strike="noStrike" dirty="0">
                          <a:solidFill>
                            <a:srgbClr val="000000"/>
                          </a:solidFill>
                          <a:effectLst/>
                          <a:latin typeface="Arial" panose="020B0604020202020204" pitchFamily="34" charset="0"/>
                          <a:cs typeface="Arial" panose="020B0604020202020204" pitchFamily="34" charset="0"/>
                        </a:rPr>
                        <a:t>Sales Officer</a:t>
                      </a:r>
                      <a:endParaRPr lang="en-IN" sz="10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641526321"/>
                  </a:ext>
                </a:extLst>
              </a:tr>
            </a:tbl>
          </a:graphicData>
        </a:graphic>
      </p:graphicFrame>
      <p:sp>
        <p:nvSpPr>
          <p:cNvPr id="5" name="Title 1">
            <a:extLst>
              <a:ext uri="{FF2B5EF4-FFF2-40B4-BE49-F238E27FC236}">
                <a16:creationId xmlns:a16="http://schemas.microsoft.com/office/drawing/2014/main" id="{11C1872A-F175-7185-5A62-CE51AF365624}"/>
              </a:ext>
            </a:extLst>
          </p:cNvPr>
          <p:cNvSpPr txBox="1">
            <a:spLocks/>
          </p:cNvSpPr>
          <p:nvPr/>
        </p:nvSpPr>
        <p:spPr>
          <a:xfrm>
            <a:off x="248950" y="-20039"/>
            <a:ext cx="6075650" cy="736227"/>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ts val="1700"/>
              </a:lnSpc>
              <a:defRPr/>
            </a:pPr>
            <a:r>
              <a:rPr lang="en-US" sz="1400" b="1" spc="300" dirty="0">
                <a:solidFill>
                  <a:prstClr val="black"/>
                </a:solidFill>
                <a:latin typeface="Montserrat" panose="02000505000000020004"/>
                <a:ea typeface="Verdana" panose="020B0604030504040204" pitchFamily="34" charset="0"/>
                <a:cs typeface="Verdana" panose="020B0604030504040204" pitchFamily="34" charset="0"/>
              </a:rPr>
              <a:t>Partial list of Primary Respondents for Determination of Raw Material &amp; WSF Quarterly Pricing</a:t>
            </a:r>
            <a:endParaRPr lang="en-IN" sz="1400" b="1" spc="300" dirty="0">
              <a:solidFill>
                <a:prstClr val="black"/>
              </a:solidFill>
              <a:latin typeface="Montserrat" panose="02000505000000020004"/>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687238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42319" y="140006"/>
            <a:ext cx="7862888" cy="246221"/>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West India Water Soluble Fertilizer </a:t>
            </a:r>
            <a:r>
              <a:rPr lang="en-IN" sz="1600" b="1" kern="1200" dirty="0">
                <a:solidFill>
                  <a:prstClr val="black"/>
                </a:solidFill>
                <a:latin typeface="Arial" panose="020B0604020202020204" pitchFamily="34" charset="0"/>
                <a:cs typeface="Arial" panose="020B0604020202020204" pitchFamily="34" charset="0"/>
              </a:rPr>
              <a:t>Market Share, By Type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90</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7CC7456-CD95-4041-BAED-0CD33653F4CD}"/>
              </a:ext>
            </a:extLst>
          </p:cNvPr>
          <p:cNvSpPr txBox="1"/>
          <p:nvPr/>
        </p:nvSpPr>
        <p:spPr>
          <a:xfrm>
            <a:off x="7681092" y="6517939"/>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5" name="TextBox 4">
            <a:extLst>
              <a:ext uri="{FF2B5EF4-FFF2-40B4-BE49-F238E27FC236}">
                <a16:creationId xmlns:a16="http://schemas.microsoft.com/office/drawing/2014/main" id="{B942D254-FDBD-469D-AEB2-6DAF8106BA73}"/>
              </a:ext>
            </a:extLst>
          </p:cNvPr>
          <p:cNvSpPr txBox="1"/>
          <p:nvPr/>
        </p:nvSpPr>
        <p:spPr>
          <a:xfrm>
            <a:off x="27482" y="671652"/>
            <a:ext cx="8899620" cy="385306"/>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9: West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Water Soluble Fertilizer Market Share, By Type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graphicFrame>
        <p:nvGraphicFramePr>
          <p:cNvPr id="7" name="Table 6">
            <a:extLst>
              <a:ext uri="{FF2B5EF4-FFF2-40B4-BE49-F238E27FC236}">
                <a16:creationId xmlns:a16="http://schemas.microsoft.com/office/drawing/2014/main" id="{865A33C2-54EE-4FEC-9F0D-559C73E581EB}"/>
              </a:ext>
            </a:extLst>
          </p:cNvPr>
          <p:cNvGraphicFramePr>
            <a:graphicFrameLocks noGrp="1"/>
          </p:cNvGraphicFramePr>
          <p:nvPr/>
        </p:nvGraphicFramePr>
        <p:xfrm>
          <a:off x="132586" y="1285450"/>
          <a:ext cx="8794523" cy="5115344"/>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393488">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Calcium Nitrate (15.5-0-0-19)</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48.85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60.32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63.96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72.81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77.96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83.43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89.31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95.48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102.08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136.59</a:t>
                      </a:r>
                    </a:p>
                  </a:txBody>
                  <a:tcPr marL="9525" marR="9525" marT="9525" marB="0" anchor="ctr"/>
                </a:tc>
                <a:extLst>
                  <a:ext uri="{0D108BD9-81ED-4DB2-BD59-A6C34878D82A}">
                    <a16:rowId xmlns:a16="http://schemas.microsoft.com/office/drawing/2014/main" val="2833964604"/>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46.97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49.65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52.35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55.66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59.11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62.98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67.25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71.68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76.15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80.90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106.94</a:t>
                      </a:r>
                    </a:p>
                  </a:txBody>
                  <a:tcPr marL="9525" marR="9525" marT="9525" marB="0" anchor="ctr"/>
                </a:tc>
                <a:extLst>
                  <a:ext uri="{0D108BD9-81ED-4DB2-BD59-A6C34878D82A}">
                    <a16:rowId xmlns:a16="http://schemas.microsoft.com/office/drawing/2014/main" val="1372216856"/>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Potassium Nitrate (13-0-45)</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24.84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32.76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35.28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37.94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58.84</a:t>
                      </a:r>
                    </a:p>
                  </a:txBody>
                  <a:tcPr marL="9525" marR="9525" marT="9525" marB="0" anchor="ctr"/>
                </a:tc>
                <a:extLst>
                  <a:ext uri="{0D108BD9-81ED-4DB2-BD59-A6C34878D82A}">
                    <a16:rowId xmlns:a16="http://schemas.microsoft.com/office/drawing/2014/main" val="2259304797"/>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16.44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17.48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24.56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37.16</a:t>
                      </a:r>
                    </a:p>
                  </a:txBody>
                  <a:tcPr marL="9525" marR="9525" marT="9525" marB="0" anchor="ctr"/>
                </a:tc>
                <a:extLst>
                  <a:ext uri="{0D108BD9-81ED-4DB2-BD59-A6C34878D82A}">
                    <a16:rowId xmlns:a16="http://schemas.microsoft.com/office/drawing/2014/main" val="3399116827"/>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Potassium Sulphate (0-0-50)</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13.30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20.27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29.69</a:t>
                      </a:r>
                    </a:p>
                  </a:txBody>
                  <a:tcPr marL="9525" marR="9525" marT="9525" marB="0" anchor="ctr"/>
                </a:tc>
                <a:extLst>
                  <a:ext uri="{0D108BD9-81ED-4DB2-BD59-A6C34878D82A}">
                    <a16:rowId xmlns:a16="http://schemas.microsoft.com/office/drawing/2014/main" val="1110602595"/>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7.94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7.58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8.25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9.87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15.27</a:t>
                      </a:r>
                    </a:p>
                  </a:txBody>
                  <a:tcPr marL="9525" marR="9525" marT="9525" marB="0" anchor="ctr"/>
                </a:tc>
                <a:extLst>
                  <a:ext uri="{0D108BD9-81ED-4DB2-BD59-A6C34878D82A}">
                    <a16:rowId xmlns:a16="http://schemas.microsoft.com/office/drawing/2014/main" val="1316181384"/>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Mono Ammonium Phosphate (12-61-0)</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43.42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51.35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53.68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56.86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60.40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64.19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68.54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73.16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78.05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83.27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88.93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118.81</a:t>
                      </a:r>
                    </a:p>
                  </a:txBody>
                  <a:tcPr marL="9525" marR="9525" marT="9525" marB="0" anchor="ctr"/>
                </a:tc>
                <a:extLst>
                  <a:ext uri="{0D108BD9-81ED-4DB2-BD59-A6C34878D82A}">
                    <a16:rowId xmlns:a16="http://schemas.microsoft.com/office/drawing/2014/main" val="986280555"/>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38.34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40.35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42.58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45.18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48.00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51.11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54.29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61.06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80.54</a:t>
                      </a:r>
                    </a:p>
                  </a:txBody>
                  <a:tcPr marL="9525" marR="9525" marT="9525" marB="0" anchor="ctr"/>
                </a:tc>
                <a:extLst>
                  <a:ext uri="{0D108BD9-81ED-4DB2-BD59-A6C34878D82A}">
                    <a16:rowId xmlns:a16="http://schemas.microsoft.com/office/drawing/2014/main" val="1388743580"/>
                  </a:ext>
                </a:extLst>
              </a:tr>
              <a:tr h="393488">
                <a:tc rowSpan="2">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Mono Potassium Phosphate (0- 52-34)</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28.14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47.79</a:t>
                      </a:r>
                    </a:p>
                  </a:txBody>
                  <a:tcPr marL="9525" marR="9525" marT="9525" marB="0" anchor="ctr"/>
                </a:tc>
                <a:extLst>
                  <a:ext uri="{0D108BD9-81ED-4DB2-BD59-A6C34878D82A}">
                    <a16:rowId xmlns:a16="http://schemas.microsoft.com/office/drawing/2014/main" val="2233664863"/>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10.52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14.68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15.74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16.92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21.36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35.15</a:t>
                      </a:r>
                    </a:p>
                  </a:txBody>
                  <a:tcPr marL="9525" marR="9525" marT="9525" marB="0" anchor="ctr"/>
                </a:tc>
                <a:extLst>
                  <a:ext uri="{0D108BD9-81ED-4DB2-BD59-A6C34878D82A}">
                    <a16:rowId xmlns:a16="http://schemas.microsoft.com/office/drawing/2014/main" val="1558120228"/>
                  </a:ext>
                </a:extLst>
              </a:tr>
              <a:tr h="393488">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140.57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162.82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171.46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182.23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194.66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207.26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222.10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237.91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254.81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272.48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291.57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391.72</a:t>
                      </a:r>
                    </a:p>
                  </a:txBody>
                  <a:tcPr marL="9525" marR="9525" marT="9525" marB="0" anchor="ctr"/>
                </a:tc>
                <a:extLst>
                  <a:ext uri="{0D108BD9-81ED-4DB2-BD59-A6C34878D82A}">
                    <a16:rowId xmlns:a16="http://schemas.microsoft.com/office/drawing/2014/main" val="892287102"/>
                  </a:ext>
                </a:extLst>
              </a:tr>
              <a:tr h="393488">
                <a:tc vMerge="1">
                  <a:txBody>
                    <a:bodyPr/>
                    <a:lstStyle/>
                    <a:p>
                      <a:endParaRPr lang="en-IN" dirty="0"/>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105.33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120.38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126.69</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133.84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142.03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151.01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161.02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172.08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183.52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195.02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207.34</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275.05</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7C5E4985-8347-4D8A-81E7-F3FBCC0BA511}"/>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6" name="Slide Number Placeholder 5">
            <a:extLst>
              <a:ext uri="{FF2B5EF4-FFF2-40B4-BE49-F238E27FC236}">
                <a16:creationId xmlns:a16="http://schemas.microsoft.com/office/drawing/2014/main" id="{8FB68DEF-9A92-D8D6-2FAE-332672AF38D4}"/>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90</a:t>
            </a:fld>
            <a:endParaRPr lang="en-IN" dirty="0"/>
          </a:p>
        </p:txBody>
      </p:sp>
    </p:spTree>
    <p:extLst>
      <p:ext uri="{BB962C8B-B14F-4D97-AF65-F5344CB8AC3E}">
        <p14:creationId xmlns:p14="http://schemas.microsoft.com/office/powerpoint/2010/main" val="33944191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20983" y="201112"/>
            <a:ext cx="5927417" cy="246221"/>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West India Water Soluble Fertilizer </a:t>
            </a:r>
            <a:r>
              <a:rPr lang="en-IN" sz="1600" b="1" kern="1200"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91</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6298D9FA-B917-42D4-85F8-A132B2AB6CE6}"/>
              </a:ext>
            </a:extLst>
          </p:cNvPr>
          <p:cNvSpPr txBox="1"/>
          <p:nvPr/>
        </p:nvSpPr>
        <p:spPr>
          <a:xfrm>
            <a:off x="7495" y="704327"/>
            <a:ext cx="9201081" cy="436410"/>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Table 10: West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Water Soluble Fertilizer Market Share, By </a:t>
            </a: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sp>
        <p:nvSpPr>
          <p:cNvPr id="5" name="TextBox 4">
            <a:extLst>
              <a:ext uri="{FF2B5EF4-FFF2-40B4-BE49-F238E27FC236}">
                <a16:creationId xmlns:a16="http://schemas.microsoft.com/office/drawing/2014/main" id="{F172E082-716E-427F-BE14-DE9291F61716}"/>
              </a:ext>
            </a:extLst>
          </p:cNvPr>
          <p:cNvSpPr txBox="1"/>
          <p:nvPr/>
        </p:nvSpPr>
        <p:spPr>
          <a:xfrm>
            <a:off x="7461977" y="6482438"/>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6" name="Table 5">
            <a:extLst>
              <a:ext uri="{FF2B5EF4-FFF2-40B4-BE49-F238E27FC236}">
                <a16:creationId xmlns:a16="http://schemas.microsoft.com/office/drawing/2014/main" id="{9384C8B6-9983-4F34-A984-F73B5D68FF27}"/>
              </a:ext>
            </a:extLst>
          </p:cNvPr>
          <p:cNvGraphicFramePr>
            <a:graphicFrameLocks noGrp="1"/>
          </p:cNvGraphicFramePr>
          <p:nvPr/>
        </p:nvGraphicFramePr>
        <p:xfrm>
          <a:off x="111250" y="1303737"/>
          <a:ext cx="8794523" cy="4896419"/>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45129">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Gardening &amp; Horticulture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56.18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65.21</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68.69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73.07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78.12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83.24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89.24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95.66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102.53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109.70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117.47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158.10</a:t>
                      </a:r>
                    </a:p>
                  </a:txBody>
                  <a:tcPr marL="9525" marR="9525" marT="9525" marB="0" anchor="ctr"/>
                </a:tc>
                <a:extLst>
                  <a:ext uri="{0D108BD9-81ED-4DB2-BD59-A6C34878D82A}">
                    <a16:rowId xmlns:a16="http://schemas.microsoft.com/office/drawing/2014/main" val="2833964604"/>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46.63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53.39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56.20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59.41</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63.03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67.06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71.53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76.41</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81.56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86.65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92.18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122.37</a:t>
                      </a:r>
                    </a:p>
                  </a:txBody>
                  <a:tcPr marL="9525" marR="9525" marT="9525" marB="0" anchor="ctr"/>
                </a:tc>
                <a:extLst>
                  <a:ext uri="{0D108BD9-81ED-4DB2-BD59-A6C34878D82A}">
                    <a16:rowId xmlns:a16="http://schemas.microsoft.com/office/drawing/2014/main" val="1372216856"/>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Foliage Crops</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33.96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39.37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41.49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44.14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47.20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50.30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53.88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57.79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61.87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66.13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70.70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94.72</a:t>
                      </a:r>
                    </a:p>
                  </a:txBody>
                  <a:tcPr marL="9525" marR="9525" marT="9525" marB="0" anchor="ctr"/>
                </a:tc>
                <a:extLst>
                  <a:ext uri="{0D108BD9-81ED-4DB2-BD59-A6C34878D82A}">
                    <a16:rowId xmlns:a16="http://schemas.microsoft.com/office/drawing/2014/main" val="2259304797"/>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21.96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25.12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26.47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27.99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29.74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31.65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33.73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36.10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38.48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40.88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43.42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57.40</a:t>
                      </a:r>
                    </a:p>
                  </a:txBody>
                  <a:tcPr marL="9525" marR="9525" marT="9525" marB="0" anchor="ctr"/>
                </a:tc>
                <a:extLst>
                  <a:ext uri="{0D108BD9-81ED-4DB2-BD59-A6C34878D82A}">
                    <a16:rowId xmlns:a16="http://schemas.microsoft.com/office/drawing/2014/main" val="3399116827"/>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Fruits &amp; Vegetable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38.33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44.46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46.89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49.88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53.26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56.77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60.81</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65.19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69.84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74.77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80.03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107.61</a:t>
                      </a:r>
                    </a:p>
                  </a:txBody>
                  <a:tcPr marL="9525" marR="9525" marT="9525" marB="0" anchor="ctr"/>
                </a:tc>
                <a:extLst>
                  <a:ext uri="{0D108BD9-81ED-4DB2-BD59-A6C34878D82A}">
                    <a16:rowId xmlns:a16="http://schemas.microsoft.com/office/drawing/2014/main" val="111060259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25.56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29.29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30.85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32.62</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34.60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36.83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39.26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41.99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44.80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47.66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50.69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67.47</a:t>
                      </a:r>
                    </a:p>
                  </a:txBody>
                  <a:tcPr marL="9525" marR="9525" marT="9525" marB="0" anchor="ctr"/>
                </a:tc>
                <a:extLst>
                  <a:ext uri="{0D108BD9-81ED-4DB2-BD59-A6C34878D82A}">
                    <a16:rowId xmlns:a16="http://schemas.microsoft.com/office/drawing/2014/main" val="1316181384"/>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Field &amp; Cash Crops</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12.09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13.77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14.39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15.14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16.08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16.95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18.17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19.27</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20.56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21.88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23.35</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31.30</a:t>
                      </a:r>
                    </a:p>
                  </a:txBody>
                  <a:tcPr marL="9525" marR="9525" marT="9525" marB="0" anchor="ctr"/>
                </a:tc>
                <a:extLst>
                  <a:ext uri="{0D108BD9-81ED-4DB2-BD59-A6C34878D82A}">
                    <a16:rowId xmlns:a16="http://schemas.microsoft.com/office/drawing/2014/main" val="98628055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11.18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12.58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13.18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13.83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14.66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15.46</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16.50</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17.59</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18.68</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19.83</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21.04</a:t>
                      </a:r>
                    </a:p>
                  </a:txBody>
                  <a:tcPr marL="9525" marR="9525" marT="9525" marB="0" anchor="ctr"/>
                </a:tc>
                <a:tc>
                  <a:txBody>
                    <a:bodyPr/>
                    <a:lstStyle/>
                    <a:p>
                      <a:pPr algn="ctr" fontAlgn="b"/>
                      <a:r>
                        <a:rPr lang="en-IN" sz="900" b="0" i="0" u="none" strike="noStrike">
                          <a:solidFill>
                            <a:srgbClr val="000000"/>
                          </a:solidFill>
                          <a:effectLst/>
                          <a:latin typeface="Verdana" panose="020B0604030504040204" pitchFamily="34" charset="0"/>
                          <a:ea typeface="Verdana" panose="020B0604030504040204" pitchFamily="34" charset="0"/>
                        </a:rPr>
                        <a:t>27.81</a:t>
                      </a:r>
                    </a:p>
                  </a:txBody>
                  <a:tcPr marL="9525" marR="9525" marT="9525" marB="0" anchor="ctr"/>
                </a:tc>
                <a:extLst>
                  <a:ext uri="{0D108BD9-81ED-4DB2-BD59-A6C34878D82A}">
                    <a16:rowId xmlns:a16="http://schemas.microsoft.com/office/drawing/2014/main" val="1388743580"/>
                  </a:ext>
                </a:extLst>
              </a:tr>
              <a:tr h="445129">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140.57</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162.82</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171.46</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182.23</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194.66</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207.26</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222.10</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237.91</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254.81</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272.48</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291.57</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391.72</a:t>
                      </a:r>
                    </a:p>
                  </a:txBody>
                  <a:tcPr marL="9525" marR="9525" marT="9525" marB="0" anchor="ctr"/>
                </a:tc>
                <a:extLst>
                  <a:ext uri="{0D108BD9-81ED-4DB2-BD59-A6C34878D82A}">
                    <a16:rowId xmlns:a16="http://schemas.microsoft.com/office/drawing/2014/main" val="892287102"/>
                  </a:ext>
                </a:extLst>
              </a:tr>
              <a:tr h="445129">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105.33</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120.38</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126.69</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133.84</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142.03</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151.01</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161.02</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172.08</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183.52</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195.02</a:t>
                      </a:r>
                    </a:p>
                  </a:txBody>
                  <a:tcPr marL="9525" marR="9525" marT="9525" marB="0" anchor="ctr"/>
                </a:tc>
                <a:tc>
                  <a:txBody>
                    <a:bodyPr/>
                    <a:lstStyle/>
                    <a:p>
                      <a:pPr algn="ctr" fontAlgn="b"/>
                      <a:r>
                        <a:rPr lang="en-IN" sz="900" b="1" i="0" u="none" strike="noStrike">
                          <a:solidFill>
                            <a:srgbClr val="000000"/>
                          </a:solidFill>
                          <a:effectLst/>
                          <a:latin typeface="Verdana" panose="020B0604030504040204" pitchFamily="34" charset="0"/>
                          <a:ea typeface="Verdana" panose="020B0604030504040204" pitchFamily="34" charset="0"/>
                        </a:rPr>
                        <a:t>207.34</a:t>
                      </a:r>
                    </a:p>
                  </a:txBody>
                  <a:tcPr marL="9525" marR="9525" marT="9525" marB="0" anchor="ctr"/>
                </a:tc>
                <a:tc>
                  <a:txBody>
                    <a:bodyPr/>
                    <a:lstStyle/>
                    <a:p>
                      <a:pPr algn="ctr" fontAlgn="b"/>
                      <a:r>
                        <a:rPr lang="en-IN" sz="900" b="1" i="0" u="none" strike="noStrike" dirty="0">
                          <a:solidFill>
                            <a:srgbClr val="000000"/>
                          </a:solidFill>
                          <a:effectLst/>
                          <a:latin typeface="Verdana" panose="020B0604030504040204" pitchFamily="34" charset="0"/>
                          <a:ea typeface="Verdana" panose="020B0604030504040204" pitchFamily="34" charset="0"/>
                        </a:rPr>
                        <a:t>275.05</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1A53051A-3A0D-4524-B3E8-B6267FFAAA3B}"/>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9" name="Slide Number Placeholder 8">
            <a:extLst>
              <a:ext uri="{FF2B5EF4-FFF2-40B4-BE49-F238E27FC236}">
                <a16:creationId xmlns:a16="http://schemas.microsoft.com/office/drawing/2014/main" id="{7BAC2B03-F09A-47B5-8866-3E16539384B7}"/>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91</a:t>
            </a:fld>
            <a:endParaRPr lang="en-IN" dirty="0"/>
          </a:p>
        </p:txBody>
      </p:sp>
    </p:spTree>
    <p:extLst>
      <p:ext uri="{BB962C8B-B14F-4D97-AF65-F5344CB8AC3E}">
        <p14:creationId xmlns:p14="http://schemas.microsoft.com/office/powerpoint/2010/main" val="42771553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sz="half" idx="4294967295"/>
          </p:nvPr>
        </p:nvSpPr>
        <p:spPr>
          <a:xfrm>
            <a:off x="362383" y="152401"/>
            <a:ext cx="5962217" cy="292068"/>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West India Water Soluble Fertilizer </a:t>
            </a:r>
            <a:r>
              <a:rPr lang="en-IN" sz="1600" b="1" kern="1200" dirty="0">
                <a:solidFill>
                  <a:prstClr val="black"/>
                </a:solidFill>
                <a:latin typeface="Arial" panose="020B0604020202020204" pitchFamily="34" charset="0"/>
                <a:cs typeface="Arial" panose="020B0604020202020204" pitchFamily="34" charset="0"/>
              </a:rPr>
              <a:t>Market Share, By Type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92</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6F54838-DCC4-4118-A715-895564CAB047}"/>
              </a:ext>
            </a:extLst>
          </p:cNvPr>
          <p:cNvSpPr txBox="1"/>
          <p:nvPr/>
        </p:nvSpPr>
        <p:spPr>
          <a:xfrm>
            <a:off x="324908" y="524699"/>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30</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West India Water Soluble Fertilizer Market Share, By Type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2" name="TextBox 11">
            <a:extLst>
              <a:ext uri="{FF2B5EF4-FFF2-40B4-BE49-F238E27FC236}">
                <a16:creationId xmlns:a16="http://schemas.microsoft.com/office/drawing/2014/main" id="{D7CC7456-CD95-4041-BAED-0CD33653F4CD}"/>
              </a:ext>
            </a:extLst>
          </p:cNvPr>
          <p:cNvSpPr txBox="1"/>
          <p:nvPr/>
        </p:nvSpPr>
        <p:spPr>
          <a:xfrm>
            <a:off x="7681092" y="6517939"/>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1B9D484A-AEF0-4991-A1E0-55D4E9B555E6}"/>
              </a:ext>
            </a:extLst>
          </p:cNvPr>
          <p:cNvSpPr txBox="1"/>
          <p:nvPr/>
        </p:nvSpPr>
        <p:spPr>
          <a:xfrm>
            <a:off x="7551132" y="3370995"/>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1" name="Chart 10">
            <a:extLst>
              <a:ext uri="{FF2B5EF4-FFF2-40B4-BE49-F238E27FC236}">
                <a16:creationId xmlns:a16="http://schemas.microsoft.com/office/drawing/2014/main" id="{99C8E522-0E61-4E68-9CA8-305C133A5397}"/>
              </a:ext>
            </a:extLst>
          </p:cNvPr>
          <p:cNvGraphicFramePr/>
          <p:nvPr>
            <p:extLst>
              <p:ext uri="{D42A27DB-BD31-4B8C-83A1-F6EECF244321}">
                <p14:modId xmlns:p14="http://schemas.microsoft.com/office/powerpoint/2010/main" val="3705215612"/>
              </p:ext>
            </p:extLst>
          </p:nvPr>
        </p:nvGraphicFramePr>
        <p:xfrm>
          <a:off x="201758" y="539602"/>
          <a:ext cx="8617334" cy="2799682"/>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E4A34DCD-8064-4564-992F-CF85C6EBE1AB}"/>
              </a:ext>
            </a:extLst>
          </p:cNvPr>
          <p:cNvSpPr txBox="1"/>
          <p:nvPr/>
        </p:nvSpPr>
        <p:spPr>
          <a:xfrm>
            <a:off x="224203" y="3533977"/>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31</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West India Water Soluble Fertilizer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graphicFrame>
        <p:nvGraphicFramePr>
          <p:cNvPr id="15" name="Chart 14">
            <a:extLst>
              <a:ext uri="{FF2B5EF4-FFF2-40B4-BE49-F238E27FC236}">
                <a16:creationId xmlns:a16="http://schemas.microsoft.com/office/drawing/2014/main" id="{3925C852-A53F-4B6C-93FD-F4E41280EEBB}"/>
              </a:ext>
            </a:extLst>
          </p:cNvPr>
          <p:cNvGraphicFramePr/>
          <p:nvPr>
            <p:extLst>
              <p:ext uri="{D42A27DB-BD31-4B8C-83A1-F6EECF244321}">
                <p14:modId xmlns:p14="http://schemas.microsoft.com/office/powerpoint/2010/main" val="2861177829"/>
              </p:ext>
            </p:extLst>
          </p:nvPr>
        </p:nvGraphicFramePr>
        <p:xfrm>
          <a:off x="318662" y="3680011"/>
          <a:ext cx="8660354" cy="2833521"/>
        </p:xfrm>
        <a:graphic>
          <a:graphicData uri="http://schemas.openxmlformats.org/drawingml/2006/chart">
            <c:chart xmlns:c="http://schemas.openxmlformats.org/drawingml/2006/chart" xmlns:r="http://schemas.openxmlformats.org/officeDocument/2006/relationships" r:id="rId4"/>
          </a:graphicData>
        </a:graphic>
      </p:graphicFrame>
      <p:sp>
        <p:nvSpPr>
          <p:cNvPr id="2" name="Footer Placeholder 1">
            <a:extLst>
              <a:ext uri="{FF2B5EF4-FFF2-40B4-BE49-F238E27FC236}">
                <a16:creationId xmlns:a16="http://schemas.microsoft.com/office/drawing/2014/main" id="{757C2740-75AD-4B63-89D4-FCA76CC2C75C}"/>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4" name="Slide Number Placeholder 3">
            <a:extLst>
              <a:ext uri="{FF2B5EF4-FFF2-40B4-BE49-F238E27FC236}">
                <a16:creationId xmlns:a16="http://schemas.microsoft.com/office/drawing/2014/main" id="{13A44397-3438-2EC8-121B-BBB29B8420E9}"/>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92</a:t>
            </a:fld>
            <a:endParaRPr lang="en-IN" dirty="0"/>
          </a:p>
        </p:txBody>
      </p:sp>
    </p:spTree>
    <p:extLst>
      <p:ext uri="{BB962C8B-B14F-4D97-AF65-F5344CB8AC3E}">
        <p14:creationId xmlns:p14="http://schemas.microsoft.com/office/powerpoint/2010/main" val="9903819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343490" y="182472"/>
            <a:ext cx="7863840" cy="246221"/>
          </a:xfrm>
          <a:prstGeom prst="rect">
            <a:avLst/>
          </a:prstGeom>
        </p:spPr>
        <p:txBody>
          <a:bodyPr wrap="square" lIns="0" tIns="0" rIns="0" bIns="0">
            <a:spAutoFit/>
          </a:bodyPr>
          <a:lstStyle>
            <a:defPPr>
              <a:defRPr lang="en-US"/>
            </a:defPPr>
            <a:lvl1pPr>
              <a:defRPr sz="1600" b="1" i="0">
                <a:solidFill>
                  <a:prstClr val="black"/>
                </a:solidFill>
                <a:latin typeface="Arial" panose="020B0604020202020204" pitchFamily="34" charset="0"/>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West India Water Soluble Fertilizer Market : Key Takeaways</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2" y="6581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93</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Folded Corner 11">
            <a:extLst>
              <a:ext uri="{FF2B5EF4-FFF2-40B4-BE49-F238E27FC236}">
                <a16:creationId xmlns:a16="http://schemas.microsoft.com/office/drawing/2014/main" id="{53933380-E26F-4B7A-8020-2FBD99AF47D7}"/>
              </a:ext>
            </a:extLst>
          </p:cNvPr>
          <p:cNvSpPr/>
          <p:nvPr/>
        </p:nvSpPr>
        <p:spPr>
          <a:xfrm>
            <a:off x="211849" y="919354"/>
            <a:ext cx="8627351" cy="5405246"/>
          </a:xfrm>
          <a:prstGeom prst="foldedCorner">
            <a:avLst>
              <a:gd name="adj" fmla="val 12341"/>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spcBef>
                <a:spcPts val="600"/>
              </a:spcBef>
              <a:buFont typeface="Arial" panose="020B0604020202020204" pitchFamily="34" charset="0"/>
              <a:buChar char="•"/>
            </a:pP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The primary fertiliser-consuming states in the west zone include Gujarat, Madhya Pradesh, Chhattisgarh, Maharashtra, and Rajasthan. These five states together account for 31% of the country's total fertiliser use. Goa, Daman and Diu, and Dadra Nagar Haveli have a tiny share of the zone (0.03 per cent). Maharashtra is ranked third in terms of overall consumption, accounting for 12% of total consumption in India.</a:t>
            </a:r>
          </a:p>
          <a:p>
            <a:pPr marL="171450" indent="-171450" algn="just">
              <a:lnSpc>
                <a:spcPct val="150000"/>
              </a:lnSpc>
              <a:spcBef>
                <a:spcPts val="600"/>
              </a:spcBef>
              <a:buFont typeface="Arial" panose="020B0604020202020204" pitchFamily="34" charset="0"/>
              <a:buChar char="•"/>
            </a:pP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Except in Rajasthan and Madhya Pradesh, soil fertility in the west zone is low to medium in terms of N and P and medium to high in terms of K, with an NPK ratio that is more or less balanced. The zone's overall NPK utilisation ratio is 7.3:4:1.</a:t>
            </a:r>
          </a:p>
          <a:p>
            <a:pPr marL="171450" indent="-171450" algn="just">
              <a:lnSpc>
                <a:spcPct val="150000"/>
              </a:lnSpc>
              <a:spcBef>
                <a:spcPts val="600"/>
              </a:spcBef>
              <a:buFont typeface="Arial" panose="020B0604020202020204" pitchFamily="34" charset="0"/>
              <a:buChar char="•"/>
            </a:pP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Gardening &amp; horticulture followed by Fruits and Vegetables are expected to lead the demand share for water soluble fertilizers in terms of consumption, whereas Cash and Field Crops is also likely to remain as a prominent end user as compared to other regions e.g. cotton, groundnut, sugarcane.</a:t>
            </a:r>
          </a:p>
          <a:p>
            <a:pPr marL="171450" indent="-171450" algn="just">
              <a:lnSpc>
                <a:spcPct val="150000"/>
              </a:lnSpc>
              <a:spcBef>
                <a:spcPts val="600"/>
              </a:spcBef>
              <a:buFont typeface="Arial" panose="020B0604020202020204" pitchFamily="34" charset="0"/>
              <a:buChar char="•"/>
            </a:pP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Drip irrigation is now required for sugar cane cultivation on more than 3.05 lakh hectares in Maharashtra, according to the Maharashtrian government. Farmers who choose drip irrigation will be granted loans with a 2% interest rate and a maximum loan amount of Rs85,400 per acre. However, as the need for drip irrigation systems grows, so will the demand for water soluble fertilisers. In 2021-2022, Maharashtra's GDP is predicted to grow by 12.1%, with agriculture and related sectors growing by 4.4 percent.</a:t>
            </a:r>
          </a:p>
          <a:p>
            <a:pPr marL="171450" indent="-171450" algn="just">
              <a:lnSpc>
                <a:spcPct val="150000"/>
              </a:lnSpc>
              <a:spcBef>
                <a:spcPts val="600"/>
              </a:spcBef>
              <a:buFont typeface="Arial" panose="020B0604020202020204" pitchFamily="34" charset="0"/>
              <a:buChar char="•"/>
            </a:pPr>
            <a:r>
              <a:rPr lang="en-IN" sz="1000" dirty="0">
                <a:solidFill>
                  <a:schemeClr val="tx1"/>
                </a:solidFill>
                <a:latin typeface="Verdana" panose="020B0604030504040204" pitchFamily="34" charset="0"/>
                <a:ea typeface="Verdana" panose="020B0604030504040204" pitchFamily="34" charset="0"/>
                <a:cs typeface="Verdana" panose="020B0604030504040204" pitchFamily="34" charset="0"/>
              </a:rPr>
              <a:t>Similarly, the Gujarat Green Revolution Company (GGRC), on behalf of the Government of Gujarat and the Government of India, has been implementing the Micro Irrigation Scheme in Gujarat in a uniform manner since May 2005. Since May 2005, the Gujarat Green Revolution Company (GGRC) has been implementing the Micro Irrigation Scheme in Gujarat in a uniform manner on behalf of the Government of Gujarat and the Government of India, which is one of the key drivers for water soluble fertiliser consumption in west India.</a:t>
            </a:r>
          </a:p>
        </p:txBody>
      </p:sp>
      <p:sp>
        <p:nvSpPr>
          <p:cNvPr id="2" name="Footer Placeholder 1">
            <a:extLst>
              <a:ext uri="{FF2B5EF4-FFF2-40B4-BE49-F238E27FC236}">
                <a16:creationId xmlns:a16="http://schemas.microsoft.com/office/drawing/2014/main" id="{0A2F689D-1F44-4039-AFBE-FC2FDA1B09A3}"/>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6" name="Slide Number Placeholder 5">
            <a:extLst>
              <a:ext uri="{FF2B5EF4-FFF2-40B4-BE49-F238E27FC236}">
                <a16:creationId xmlns:a16="http://schemas.microsoft.com/office/drawing/2014/main" id="{1158438C-2D76-A022-4D2E-01991C5D2DA4}"/>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93</a:t>
            </a:fld>
            <a:endParaRPr lang="en-IN" dirty="0"/>
          </a:p>
        </p:txBody>
      </p:sp>
    </p:spTree>
    <p:extLst>
      <p:ext uri="{BB962C8B-B14F-4D97-AF65-F5344CB8AC3E}">
        <p14:creationId xmlns:p14="http://schemas.microsoft.com/office/powerpoint/2010/main" val="20508133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45583966-5582-472F-BCE9-C17A7AE99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154" y="0"/>
            <a:ext cx="2028825" cy="523875"/>
          </a:xfrm>
          <a:prstGeom prst="rect">
            <a:avLst/>
          </a:prstGeom>
        </p:spPr>
      </p:pic>
      <p:sp>
        <p:nvSpPr>
          <p:cNvPr id="3" name="object 3"/>
          <p:cNvSpPr txBox="1">
            <a:spLocks noGrp="1"/>
          </p:cNvSpPr>
          <p:nvPr>
            <p:ph type="title"/>
          </p:nvPr>
        </p:nvSpPr>
        <p:spPr>
          <a:xfrm>
            <a:off x="0" y="685800"/>
            <a:ext cx="9126511" cy="319318"/>
          </a:xfrm>
          <a:prstGeom prst="rect">
            <a:avLst/>
          </a:prstGeom>
        </p:spPr>
        <p:txBody>
          <a:bodyPr vert="horz" wrap="square" lIns="0" tIns="11430" rIns="0" bIns="0" rtlCol="0">
            <a:spAutoFit/>
          </a:bodyPr>
          <a:lstStyle/>
          <a:p>
            <a:pPr marL="12700" algn="ctr">
              <a:lnSpc>
                <a:spcPct val="100000"/>
              </a:lnSpc>
              <a:spcBef>
                <a:spcPts val="90"/>
              </a:spcBef>
              <a:tabLst>
                <a:tab pos="3808095" algn="l"/>
              </a:tabLst>
            </a:pPr>
            <a:r>
              <a:rPr lang="en-US" sz="2000" spc="-30" dirty="0">
                <a:solidFill>
                  <a:schemeClr val="tx1"/>
                </a:solidFill>
                <a:latin typeface="Arial"/>
                <a:cs typeface="Arial"/>
              </a:rPr>
              <a:t>South India WSF Market Outlook (2022-2035)</a:t>
            </a:r>
          </a:p>
        </p:txBody>
      </p:sp>
      <p:pic>
        <p:nvPicPr>
          <p:cNvPr id="5" name="Picture 4" descr="Rows of plants in rows&#10;&#10;Description automatically generated with low confidence">
            <a:extLst>
              <a:ext uri="{FF2B5EF4-FFF2-40B4-BE49-F238E27FC236}">
                <a16:creationId xmlns:a16="http://schemas.microsoft.com/office/drawing/2014/main" id="{703ABAC9-410A-417C-B3FE-AFE405B4BCE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10000" y="1570269"/>
            <a:ext cx="4956615" cy="3717461"/>
          </a:xfrm>
          <a:prstGeom prst="rect">
            <a:avLst/>
          </a:prstGeom>
          <a:scene3d>
            <a:camera prst="orthographicFront"/>
            <a:lightRig rig="threePt" dir="t"/>
          </a:scene3d>
          <a:sp3d>
            <a:bevelT w="165100" prst="coolSlant"/>
          </a:sp3d>
        </p:spPr>
      </p:pic>
      <p:grpSp>
        <p:nvGrpSpPr>
          <p:cNvPr id="7" name="Group 6">
            <a:extLst>
              <a:ext uri="{FF2B5EF4-FFF2-40B4-BE49-F238E27FC236}">
                <a16:creationId xmlns:a16="http://schemas.microsoft.com/office/drawing/2014/main" id="{DCEBDF6D-8DC6-4C45-93AE-1EB813FD9749}"/>
              </a:ext>
            </a:extLst>
          </p:cNvPr>
          <p:cNvGrpSpPr/>
          <p:nvPr/>
        </p:nvGrpSpPr>
        <p:grpSpPr>
          <a:xfrm>
            <a:off x="228600" y="2133600"/>
            <a:ext cx="3581400" cy="3154130"/>
            <a:chOff x="657393" y="2346104"/>
            <a:chExt cx="2565239" cy="2220591"/>
          </a:xfrm>
        </p:grpSpPr>
        <p:grpSp>
          <p:nvGrpSpPr>
            <p:cNvPr id="6" name="Group 5">
              <a:extLst>
                <a:ext uri="{FF2B5EF4-FFF2-40B4-BE49-F238E27FC236}">
                  <a16:creationId xmlns:a16="http://schemas.microsoft.com/office/drawing/2014/main" id="{43C5CFFD-1EDB-47F8-AF36-0552984E0C72}"/>
                </a:ext>
              </a:extLst>
            </p:cNvPr>
            <p:cNvGrpSpPr/>
            <p:nvPr/>
          </p:nvGrpSpPr>
          <p:grpSpPr>
            <a:xfrm>
              <a:off x="931110" y="2399682"/>
              <a:ext cx="2291522" cy="2167013"/>
              <a:chOff x="579663" y="4766991"/>
              <a:chExt cx="1526451" cy="1238507"/>
            </a:xfrm>
          </p:grpSpPr>
          <p:sp>
            <p:nvSpPr>
              <p:cNvPr id="61" name="Oval 25">
                <a:extLst>
                  <a:ext uri="{FF2B5EF4-FFF2-40B4-BE49-F238E27FC236}">
                    <a16:creationId xmlns:a16="http://schemas.microsoft.com/office/drawing/2014/main" id="{4099EF37-3C8D-48C5-A2E3-2E884513097D}"/>
                  </a:ext>
                </a:extLst>
              </p:cNvPr>
              <p:cNvSpPr>
                <a:spLocks noChangeArrowheads="1"/>
              </p:cNvSpPr>
              <p:nvPr/>
            </p:nvSpPr>
            <p:spPr bwMode="gray">
              <a:xfrm>
                <a:off x="1524000" y="4887442"/>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65" name="TextBox 64">
                <a:extLst>
                  <a:ext uri="{FF2B5EF4-FFF2-40B4-BE49-F238E27FC236}">
                    <a16:creationId xmlns:a16="http://schemas.microsoft.com/office/drawing/2014/main" id="{A6C9D09E-8813-49E2-9C9C-223FAF6B9D18}"/>
                  </a:ext>
                </a:extLst>
              </p:cNvPr>
              <p:cNvSpPr txBox="1"/>
              <p:nvPr/>
            </p:nvSpPr>
            <p:spPr>
              <a:xfrm>
                <a:off x="579663" y="5726237"/>
                <a:ext cx="1217069" cy="175903"/>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Kerala</a:t>
                </a:r>
                <a:endParaRPr lang="en-IN" sz="1400" dirty="0">
                  <a:latin typeface="Arial" panose="020B0604020202020204" pitchFamily="34" charset="0"/>
                  <a:cs typeface="Arial" panose="020B0604020202020204" pitchFamily="34" charset="0"/>
                </a:endParaRPr>
              </a:p>
            </p:txBody>
          </p:sp>
          <p:sp>
            <p:nvSpPr>
              <p:cNvPr id="44" name="Freeform 7">
                <a:extLst>
                  <a:ext uri="{FF2B5EF4-FFF2-40B4-BE49-F238E27FC236}">
                    <a16:creationId xmlns:a16="http://schemas.microsoft.com/office/drawing/2014/main" id="{4FE224C5-056C-43D5-802D-5F8E1A431D2D}"/>
                  </a:ext>
                </a:extLst>
              </p:cNvPr>
              <p:cNvSpPr>
                <a:spLocks/>
              </p:cNvSpPr>
              <p:nvPr/>
            </p:nvSpPr>
            <p:spPr bwMode="auto">
              <a:xfrm>
                <a:off x="779340" y="4922880"/>
                <a:ext cx="552129" cy="711544"/>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69" name="Freeform 18">
                <a:extLst>
                  <a:ext uri="{FF2B5EF4-FFF2-40B4-BE49-F238E27FC236}">
                    <a16:creationId xmlns:a16="http://schemas.microsoft.com/office/drawing/2014/main" id="{F382E34B-DE1E-4DEC-A247-45DD532B9272}"/>
                  </a:ext>
                </a:extLst>
              </p:cNvPr>
              <p:cNvSpPr>
                <a:spLocks/>
              </p:cNvSpPr>
              <p:nvPr/>
            </p:nvSpPr>
            <p:spPr bwMode="auto">
              <a:xfrm>
                <a:off x="1028035" y="5430716"/>
                <a:ext cx="528330" cy="574782"/>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70" name="Freeform 19">
                <a:extLst>
                  <a:ext uri="{FF2B5EF4-FFF2-40B4-BE49-F238E27FC236}">
                    <a16:creationId xmlns:a16="http://schemas.microsoft.com/office/drawing/2014/main" id="{B7CA161E-F449-4CAA-842A-9042D451F01E}"/>
                  </a:ext>
                </a:extLst>
              </p:cNvPr>
              <p:cNvSpPr>
                <a:spLocks/>
              </p:cNvSpPr>
              <p:nvPr/>
            </p:nvSpPr>
            <p:spPr bwMode="auto">
              <a:xfrm>
                <a:off x="860255" y="5510094"/>
                <a:ext cx="317712" cy="484883"/>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4" name="Freeform 42">
                <a:extLst>
                  <a:ext uri="{FF2B5EF4-FFF2-40B4-BE49-F238E27FC236}">
                    <a16:creationId xmlns:a16="http://schemas.microsoft.com/office/drawing/2014/main" id="{C76F8694-B960-4BC1-AFDC-3862A0E80DC5}"/>
                  </a:ext>
                </a:extLst>
              </p:cNvPr>
              <p:cNvSpPr>
                <a:spLocks/>
              </p:cNvSpPr>
              <p:nvPr/>
            </p:nvSpPr>
            <p:spPr bwMode="auto">
              <a:xfrm>
                <a:off x="1467121" y="5688937"/>
                <a:ext cx="29749" cy="22953"/>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5" name="Freeform 43">
                <a:extLst>
                  <a:ext uri="{FF2B5EF4-FFF2-40B4-BE49-F238E27FC236}">
                    <a16:creationId xmlns:a16="http://schemas.microsoft.com/office/drawing/2014/main" id="{B52E823A-D9F1-4F07-A92B-5DE1F5D75EB5}"/>
                  </a:ext>
                </a:extLst>
              </p:cNvPr>
              <p:cNvSpPr>
                <a:spLocks/>
              </p:cNvSpPr>
              <p:nvPr/>
            </p:nvSpPr>
            <p:spPr bwMode="auto">
              <a:xfrm>
                <a:off x="1457601" y="5581823"/>
                <a:ext cx="29749" cy="29648"/>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6" name="Freeform 44">
                <a:extLst>
                  <a:ext uri="{FF2B5EF4-FFF2-40B4-BE49-F238E27FC236}">
                    <a16:creationId xmlns:a16="http://schemas.microsoft.com/office/drawing/2014/main" id="{83BFF262-DF5C-4671-936A-2296046EBCA7}"/>
                  </a:ext>
                </a:extLst>
              </p:cNvPr>
              <p:cNvSpPr>
                <a:spLocks/>
              </p:cNvSpPr>
              <p:nvPr/>
            </p:nvSpPr>
            <p:spPr bwMode="auto">
              <a:xfrm>
                <a:off x="1786023" y="5086420"/>
                <a:ext cx="21419" cy="15302"/>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87" name="Freeform 45">
                <a:extLst>
                  <a:ext uri="{FF2B5EF4-FFF2-40B4-BE49-F238E27FC236}">
                    <a16:creationId xmlns:a16="http://schemas.microsoft.com/office/drawing/2014/main" id="{B4E92728-D827-48CF-8765-21A40E361ED7}"/>
                  </a:ext>
                </a:extLst>
              </p:cNvPr>
              <p:cNvSpPr>
                <a:spLocks/>
              </p:cNvSpPr>
              <p:nvPr/>
            </p:nvSpPr>
            <p:spPr bwMode="auto">
              <a:xfrm>
                <a:off x="925702" y="5601907"/>
                <a:ext cx="15470" cy="12433"/>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1" name="Freeform 4">
                <a:extLst>
                  <a:ext uri="{FF2B5EF4-FFF2-40B4-BE49-F238E27FC236}">
                    <a16:creationId xmlns:a16="http://schemas.microsoft.com/office/drawing/2014/main" id="{D4C303A9-7F7D-4E48-B0AC-FEDFF1694E21}"/>
                  </a:ext>
                </a:extLst>
              </p:cNvPr>
              <p:cNvSpPr>
                <a:spLocks/>
              </p:cNvSpPr>
              <p:nvPr/>
            </p:nvSpPr>
            <p:spPr bwMode="auto">
              <a:xfrm>
                <a:off x="1182726" y="4766991"/>
                <a:ext cx="553319" cy="417936"/>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92" name="Freeform 4">
                <a:extLst>
                  <a:ext uri="{FF2B5EF4-FFF2-40B4-BE49-F238E27FC236}">
                    <a16:creationId xmlns:a16="http://schemas.microsoft.com/office/drawing/2014/main" id="{592B8BB3-005F-453D-A0A2-21ABD688018F}"/>
                  </a:ext>
                </a:extLst>
              </p:cNvPr>
              <p:cNvSpPr>
                <a:spLocks/>
              </p:cNvSpPr>
              <p:nvPr/>
            </p:nvSpPr>
            <p:spPr bwMode="auto">
              <a:xfrm>
                <a:off x="1103001" y="4835850"/>
                <a:ext cx="1003113" cy="689547"/>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等线" panose="02010600030101010101" pitchFamily="2" charset="-122"/>
                  <a:cs typeface="+mn-cs"/>
                </a:endParaRPr>
              </a:p>
            </p:txBody>
          </p:sp>
          <p:sp>
            <p:nvSpPr>
              <p:cNvPr id="100" name="Oval 25">
                <a:extLst>
                  <a:ext uri="{FF2B5EF4-FFF2-40B4-BE49-F238E27FC236}">
                    <a16:creationId xmlns:a16="http://schemas.microsoft.com/office/drawing/2014/main" id="{B8122037-55E7-47EF-AFCE-F9E96F5C9220}"/>
                  </a:ext>
                </a:extLst>
              </p:cNvPr>
              <p:cNvSpPr>
                <a:spLocks noChangeArrowheads="1"/>
              </p:cNvSpPr>
              <p:nvPr/>
            </p:nvSpPr>
            <p:spPr bwMode="gray">
              <a:xfrm>
                <a:off x="1228979" y="5311169"/>
                <a:ext cx="81569" cy="65558"/>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grpSp>
        <p:sp>
          <p:nvSpPr>
            <p:cNvPr id="107" name="Oval 25">
              <a:extLst>
                <a:ext uri="{FF2B5EF4-FFF2-40B4-BE49-F238E27FC236}">
                  <a16:creationId xmlns:a16="http://schemas.microsoft.com/office/drawing/2014/main" id="{39C0DBBF-3504-49E9-AB19-CCFF76CC117C}"/>
                </a:ext>
              </a:extLst>
            </p:cNvPr>
            <p:cNvSpPr>
              <a:spLocks noChangeArrowheads="1"/>
            </p:cNvSpPr>
            <p:nvPr/>
          </p:nvSpPr>
          <p:spPr bwMode="gray">
            <a:xfrm>
              <a:off x="1325348" y="3124200"/>
              <a:ext cx="122452" cy="114707"/>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08" name="Oval 25">
              <a:extLst>
                <a:ext uri="{FF2B5EF4-FFF2-40B4-BE49-F238E27FC236}">
                  <a16:creationId xmlns:a16="http://schemas.microsoft.com/office/drawing/2014/main" id="{6046AB58-7198-4ECA-9C81-1DFE1658EE42}"/>
                </a:ext>
              </a:extLst>
            </p:cNvPr>
            <p:cNvSpPr>
              <a:spLocks noChangeArrowheads="1"/>
            </p:cNvSpPr>
            <p:nvPr/>
          </p:nvSpPr>
          <p:spPr bwMode="gray">
            <a:xfrm>
              <a:off x="1630148" y="4152493"/>
              <a:ext cx="122452" cy="114707"/>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09" name="Oval 25">
              <a:extLst>
                <a:ext uri="{FF2B5EF4-FFF2-40B4-BE49-F238E27FC236}">
                  <a16:creationId xmlns:a16="http://schemas.microsoft.com/office/drawing/2014/main" id="{E42768BF-16C6-45D9-8B81-E18EB7772B32}"/>
                </a:ext>
              </a:extLst>
            </p:cNvPr>
            <p:cNvSpPr>
              <a:spLocks noChangeArrowheads="1"/>
            </p:cNvSpPr>
            <p:nvPr/>
          </p:nvSpPr>
          <p:spPr bwMode="gray">
            <a:xfrm>
              <a:off x="2057400" y="3810000"/>
              <a:ext cx="122452" cy="114707"/>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110" name="Oval 25">
              <a:extLst>
                <a:ext uri="{FF2B5EF4-FFF2-40B4-BE49-F238E27FC236}">
                  <a16:creationId xmlns:a16="http://schemas.microsoft.com/office/drawing/2014/main" id="{831F11BA-DA05-428A-A32B-907CD5B51A80}"/>
                </a:ext>
              </a:extLst>
            </p:cNvPr>
            <p:cNvSpPr>
              <a:spLocks noChangeArrowheads="1"/>
            </p:cNvSpPr>
            <p:nvPr/>
          </p:nvSpPr>
          <p:spPr bwMode="gray">
            <a:xfrm>
              <a:off x="2057400" y="2667000"/>
              <a:ext cx="122452" cy="114707"/>
            </a:xfrm>
            <a:prstGeom prst="ellipse">
              <a:avLst/>
            </a:prstGeom>
            <a:solidFill>
              <a:schemeClr val="tx2">
                <a:lumMod val="50000"/>
              </a:schemeClr>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Calibri" pitchFamily="34" charset="0"/>
                <a:ea typeface="等线" panose="02010600030101010101" pitchFamily="2" charset="-122"/>
                <a:cs typeface="+mn-cs"/>
              </a:endParaRPr>
            </a:p>
          </p:txBody>
        </p:sp>
        <p:sp>
          <p:nvSpPr>
            <p:cNvPr id="66" name="TextBox 65">
              <a:extLst>
                <a:ext uri="{FF2B5EF4-FFF2-40B4-BE49-F238E27FC236}">
                  <a16:creationId xmlns:a16="http://schemas.microsoft.com/office/drawing/2014/main" id="{3874A95C-5153-412E-AA3B-46780450EF8F}"/>
                </a:ext>
              </a:extLst>
            </p:cNvPr>
            <p:cNvSpPr txBox="1"/>
            <p:nvPr/>
          </p:nvSpPr>
          <p:spPr>
            <a:xfrm>
              <a:off x="1861156" y="3899081"/>
              <a:ext cx="1217069"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Tamil</a:t>
              </a:r>
            </a:p>
            <a:p>
              <a:r>
                <a:rPr lang="en-US" sz="1400" dirty="0">
                  <a:latin typeface="Arial" panose="020B0604020202020204" pitchFamily="34" charset="0"/>
                  <a:cs typeface="Arial" panose="020B0604020202020204" pitchFamily="34" charset="0"/>
                </a:rPr>
                <a:t>Nadu</a:t>
              </a:r>
              <a:endParaRPr lang="en-IN" sz="1400" dirty="0">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A59B17B1-8160-4D37-8A11-B3E12DB4523F}"/>
                </a:ext>
              </a:extLst>
            </p:cNvPr>
            <p:cNvSpPr txBox="1"/>
            <p:nvPr/>
          </p:nvSpPr>
          <p:spPr>
            <a:xfrm>
              <a:off x="657393" y="3184315"/>
              <a:ext cx="12170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Karnataka</a:t>
              </a:r>
              <a:endParaRPr lang="en-IN" sz="1400" dirty="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8055CA7D-BC00-465E-BC73-BCEB883D2333}"/>
                </a:ext>
              </a:extLst>
            </p:cNvPr>
            <p:cNvSpPr txBox="1"/>
            <p:nvPr/>
          </p:nvSpPr>
          <p:spPr>
            <a:xfrm>
              <a:off x="1993388" y="3037216"/>
              <a:ext cx="1217069"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Andhra</a:t>
              </a:r>
            </a:p>
            <a:p>
              <a:r>
                <a:rPr lang="en-US" sz="1400" dirty="0">
                  <a:latin typeface="Arial" panose="020B0604020202020204" pitchFamily="34" charset="0"/>
                  <a:cs typeface="Arial" panose="020B0604020202020204" pitchFamily="34" charset="0"/>
                </a:rPr>
                <a:t>Pradesh</a:t>
              </a:r>
              <a:endParaRPr lang="en-IN"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9EE11E8-1295-45A4-9286-7A1F21B288A5}"/>
                </a:ext>
              </a:extLst>
            </p:cNvPr>
            <p:cNvSpPr txBox="1"/>
            <p:nvPr/>
          </p:nvSpPr>
          <p:spPr>
            <a:xfrm>
              <a:off x="1935895" y="2346104"/>
              <a:ext cx="121706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Telangana</a:t>
              </a:r>
              <a:endParaRPr lang="en-IN" sz="1400" dirty="0">
                <a:latin typeface="Arial" panose="020B0604020202020204" pitchFamily="34" charset="0"/>
                <a:cs typeface="Arial" panose="020B0604020202020204" pitchFamily="34" charset="0"/>
              </a:endParaRPr>
            </a:p>
          </p:txBody>
        </p:sp>
      </p:grpSp>
      <p:sp>
        <p:nvSpPr>
          <p:cNvPr id="12" name="Footer Placeholder 11">
            <a:extLst>
              <a:ext uri="{FF2B5EF4-FFF2-40B4-BE49-F238E27FC236}">
                <a16:creationId xmlns:a16="http://schemas.microsoft.com/office/drawing/2014/main" id="{494884BA-6B53-4281-85E1-722E0B98901E}"/>
              </a:ext>
            </a:extLst>
          </p:cNvPr>
          <p:cNvSpPr>
            <a:spLocks noGrp="1"/>
          </p:cNvSpPr>
          <p:nvPr>
            <p:ph type="ftr" sz="quarter" idx="5"/>
          </p:nvPr>
        </p:nvSpPr>
        <p:spPr/>
        <p:txBody>
          <a:bodyPr/>
          <a:lstStyle/>
          <a:p>
            <a:pPr algn="ctr">
              <a:lnSpc>
                <a:spcPct val="100000"/>
              </a:lnSpc>
              <a:spcBef>
                <a:spcPts val="100"/>
              </a:spcBef>
            </a:pPr>
            <a:r>
              <a:rPr lang="en-IN" dirty="0">
                <a:solidFill>
                  <a:schemeClr val="tx1"/>
                </a:solidFill>
              </a:rPr>
              <a:t>© ChemAnalyst</a:t>
            </a:r>
            <a:endParaRPr lang="en-IN" spc="-5" dirty="0">
              <a:solidFill>
                <a:schemeClr val="tx1"/>
              </a:solidFill>
            </a:endParaRPr>
          </a:p>
        </p:txBody>
      </p:sp>
      <p:sp>
        <p:nvSpPr>
          <p:cNvPr id="14" name="Slide Number Placeholder 13">
            <a:extLst>
              <a:ext uri="{FF2B5EF4-FFF2-40B4-BE49-F238E27FC236}">
                <a16:creationId xmlns:a16="http://schemas.microsoft.com/office/drawing/2014/main" id="{B05E8060-7CEC-4743-8C03-6EFF860588FF}"/>
              </a:ext>
            </a:extLst>
          </p:cNvPr>
          <p:cNvSpPr>
            <a:spLocks noGrp="1"/>
          </p:cNvSpPr>
          <p:nvPr>
            <p:ph type="sldNum" sz="quarter" idx="7"/>
          </p:nvPr>
        </p:nvSpPr>
        <p:spPr/>
        <p:txBody>
          <a:bodyPr/>
          <a:lstStyle/>
          <a:p>
            <a:pPr marL="38100">
              <a:lnSpc>
                <a:spcPts val="1150"/>
              </a:lnSpc>
            </a:pPr>
            <a:fld id="{81D60167-4931-47E6-BA6A-407CBD079E47}" type="slidenum">
              <a:rPr lang="en-IN" smtClean="0"/>
              <a:t>94</a:t>
            </a:fld>
            <a:endParaRPr lang="en-IN" dirty="0"/>
          </a:p>
        </p:txBody>
      </p:sp>
      <p:sp>
        <p:nvSpPr>
          <p:cNvPr id="29" name="TextBox 28">
            <a:extLst>
              <a:ext uri="{FF2B5EF4-FFF2-40B4-BE49-F238E27FC236}">
                <a16:creationId xmlns:a16="http://schemas.microsoft.com/office/drawing/2014/main" id="{3BD9C2B7-4B43-D66B-2CF0-F7A2ED6D4BC7}"/>
              </a:ext>
            </a:extLst>
          </p:cNvPr>
          <p:cNvSpPr txBox="1"/>
          <p:nvPr/>
        </p:nvSpPr>
        <p:spPr>
          <a:xfrm>
            <a:off x="7848600" y="6324600"/>
            <a:ext cx="967740" cy="261610"/>
          </a:xfrm>
          <a:prstGeom prst="rect">
            <a:avLst/>
          </a:prstGeom>
          <a:noFill/>
        </p:spPr>
        <p:txBody>
          <a:bodyPr wrap="square" rtlCol="0">
            <a:spAutoFit/>
          </a:bodyPr>
          <a:lstStyle/>
          <a:p>
            <a:pPr algn="ctr"/>
            <a:r>
              <a:rPr lang="en-US" sz="1100" b="1" dirty="0"/>
              <a:t>85</a:t>
            </a:r>
            <a:endParaRPr lang="en-IN" sz="1100" b="1" dirty="0"/>
          </a:p>
        </p:txBody>
      </p:sp>
    </p:spTree>
    <p:extLst>
      <p:ext uri="{BB962C8B-B14F-4D97-AF65-F5344CB8AC3E}">
        <p14:creationId xmlns:p14="http://schemas.microsoft.com/office/powerpoint/2010/main" val="3845084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8EC0AE6-2BC2-4A94-89AF-A6C06CD2CD8A}"/>
              </a:ext>
            </a:extLst>
          </p:cNvPr>
          <p:cNvGraphicFramePr/>
          <p:nvPr>
            <p:extLst>
              <p:ext uri="{D42A27DB-BD31-4B8C-83A1-F6EECF244321}">
                <p14:modId xmlns:p14="http://schemas.microsoft.com/office/powerpoint/2010/main" val="1287957055"/>
              </p:ext>
            </p:extLst>
          </p:nvPr>
        </p:nvGraphicFramePr>
        <p:xfrm>
          <a:off x="130812" y="836438"/>
          <a:ext cx="8967305" cy="264698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3026AE9-2FEC-4BC4-B8A5-D3CCC46D54CC}"/>
              </a:ext>
            </a:extLst>
          </p:cNvPr>
          <p:cNvSpPr txBox="1"/>
          <p:nvPr/>
        </p:nvSpPr>
        <p:spPr>
          <a:xfrm>
            <a:off x="160078" y="544370"/>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3</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2</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South India Water Soluble Fertilizer Market Size, By Value (USD Million), 2017-2035F</a:t>
            </a:r>
          </a:p>
        </p:txBody>
      </p:sp>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343490" y="182472"/>
            <a:ext cx="7863840" cy="246221"/>
          </a:xfrm>
          <a:prstGeom prst="rect">
            <a:avLst/>
          </a:prstGeom>
        </p:spPr>
        <p:txBody>
          <a:bodyPr wrap="square" lIns="0" tIns="0" rIns="0" bIns="0">
            <a:spAutoFit/>
          </a:bodyPr>
          <a:lstStyle>
            <a:lvl1pPr>
              <a:defRPr sz="1600" b="1" i="0">
                <a:solidFill>
                  <a:prstClr val="black"/>
                </a:solidFill>
                <a:latin typeface="Arial" panose="020B0604020202020204" pitchFamily="34" charset="0"/>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South India Water Soluble Fertilizer Market Size, By Value</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2" y="6581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95</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7386208-F784-4C40-84CB-91B478ED4935}"/>
              </a:ext>
            </a:extLst>
          </p:cNvPr>
          <p:cNvSpPr txBox="1"/>
          <p:nvPr/>
        </p:nvSpPr>
        <p:spPr>
          <a:xfrm>
            <a:off x="7654328" y="3309398"/>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7" name="Rectangle 6">
            <a:extLst>
              <a:ext uri="{FF2B5EF4-FFF2-40B4-BE49-F238E27FC236}">
                <a16:creationId xmlns:a16="http://schemas.microsoft.com/office/drawing/2014/main" id="{D7996BEE-F71C-4DFE-AA72-4DC747EF2B89}"/>
              </a:ext>
            </a:extLst>
          </p:cNvPr>
          <p:cNvSpPr/>
          <p:nvPr/>
        </p:nvSpPr>
        <p:spPr>
          <a:xfrm>
            <a:off x="933354" y="82678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3.74</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505D62FB-077F-4DDB-8414-C4F005354BE5}"/>
              </a:ext>
            </a:extLst>
          </p:cNvPr>
          <p:cNvSpPr/>
          <p:nvPr/>
        </p:nvSpPr>
        <p:spPr>
          <a:xfrm>
            <a:off x="6302676" y="836438"/>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6.04</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786F450F-050E-4D3E-9D60-4CDE8A5F2428}"/>
              </a:ext>
            </a:extLst>
          </p:cNvPr>
          <p:cNvSpPr txBox="1"/>
          <p:nvPr/>
        </p:nvSpPr>
        <p:spPr>
          <a:xfrm>
            <a:off x="7235693" y="6464152"/>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4" name="Rectangle 13">
            <a:extLst>
              <a:ext uri="{FF2B5EF4-FFF2-40B4-BE49-F238E27FC236}">
                <a16:creationId xmlns:a16="http://schemas.microsoft.com/office/drawing/2014/main" id="{90D78B55-8D7B-46E7-89FB-F0F778B522D3}"/>
              </a:ext>
            </a:extLst>
          </p:cNvPr>
          <p:cNvSpPr/>
          <p:nvPr/>
        </p:nvSpPr>
        <p:spPr>
          <a:xfrm>
            <a:off x="3691749" y="826789"/>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6.89</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2" name="Chart 11">
            <a:extLst>
              <a:ext uri="{FF2B5EF4-FFF2-40B4-BE49-F238E27FC236}">
                <a16:creationId xmlns:a16="http://schemas.microsoft.com/office/drawing/2014/main" id="{7161272F-798E-4316-9FFB-1F189AF01600}"/>
              </a:ext>
            </a:extLst>
          </p:cNvPr>
          <p:cNvGraphicFramePr/>
          <p:nvPr>
            <p:extLst>
              <p:ext uri="{D42A27DB-BD31-4B8C-83A1-F6EECF244321}">
                <p14:modId xmlns:p14="http://schemas.microsoft.com/office/powerpoint/2010/main" val="2895120752"/>
              </p:ext>
            </p:extLst>
          </p:nvPr>
        </p:nvGraphicFramePr>
        <p:xfrm>
          <a:off x="310703" y="3829312"/>
          <a:ext cx="8790534" cy="2790134"/>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9B0D09DB-5172-46C1-B792-BA2E034CC7EA}"/>
              </a:ext>
            </a:extLst>
          </p:cNvPr>
          <p:cNvSpPr txBox="1"/>
          <p:nvPr/>
        </p:nvSpPr>
        <p:spPr>
          <a:xfrm>
            <a:off x="310703" y="3471372"/>
            <a:ext cx="8522594" cy="302006"/>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3</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3</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South India Water Soluble Fertilizer Market Size, By Volume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Kilo Tonnes</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sp>
        <p:nvSpPr>
          <p:cNvPr id="15" name="Rectangle 14">
            <a:extLst>
              <a:ext uri="{FF2B5EF4-FFF2-40B4-BE49-F238E27FC236}">
                <a16:creationId xmlns:a16="http://schemas.microsoft.com/office/drawing/2014/main" id="{ADA96220-BF65-4A65-B5D7-7A2380B6ADC4}"/>
              </a:ext>
            </a:extLst>
          </p:cNvPr>
          <p:cNvSpPr/>
          <p:nvPr/>
        </p:nvSpPr>
        <p:spPr>
          <a:xfrm>
            <a:off x="1120988" y="3876335"/>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2017-2021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3.40</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76A19085-DE8F-45B2-AD6C-22CCC4F78779}"/>
              </a:ext>
            </a:extLst>
          </p:cNvPr>
          <p:cNvSpPr/>
          <p:nvPr/>
        </p:nvSpPr>
        <p:spPr>
          <a:xfrm>
            <a:off x="6490310" y="3885984"/>
            <a:ext cx="2141928" cy="383795"/>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2031F-2035F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5.78</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Rectangle 17">
            <a:extLst>
              <a:ext uri="{FF2B5EF4-FFF2-40B4-BE49-F238E27FC236}">
                <a16:creationId xmlns:a16="http://schemas.microsoft.com/office/drawing/2014/main" id="{434BDF20-2E3F-4E7A-8232-CCCF0870D9C0}"/>
              </a:ext>
            </a:extLst>
          </p:cNvPr>
          <p:cNvSpPr/>
          <p:nvPr/>
        </p:nvSpPr>
        <p:spPr>
          <a:xfrm>
            <a:off x="3879383" y="3876335"/>
            <a:ext cx="2141928" cy="403084"/>
          </a:xfrm>
          <a:prstGeom prst="rect">
            <a:avLst/>
          </a:prstGeom>
          <a:solidFill>
            <a:schemeClr val="bg1"/>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CAGR 2022E-2030F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ysClr val="windowText" lastClr="000000"/>
                </a:solidFill>
                <a:effectLst/>
                <a:uLnTx/>
                <a:uFillTx/>
                <a:latin typeface="Verdana" panose="020B0604030504040204" pitchFamily="34" charset="0"/>
                <a:ea typeface="Verdana" panose="020B0604030504040204" pitchFamily="34" charset="0"/>
                <a:cs typeface="Verdana" panose="020B0604030504040204" pitchFamily="34" charset="0"/>
              </a:rPr>
              <a:t>By Value: </a:t>
            </a:r>
            <a:r>
              <a:rPr lang="en-US" sz="1000" b="1" i="1" dirty="0">
                <a:solidFill>
                  <a:prstClr val="black">
                    <a:lumMod val="95000"/>
                    <a:lumOff val="5000"/>
                  </a:prstClr>
                </a:solidFill>
                <a:latin typeface="Verdana" panose="020B0604030504040204" pitchFamily="34" charset="0"/>
                <a:ea typeface="Verdana" panose="020B0604030504040204" pitchFamily="34" charset="0"/>
                <a:cs typeface="Verdana" panose="020B0604030504040204" pitchFamily="34" charset="0"/>
              </a:rPr>
              <a:t>6.39</a:t>
            </a:r>
            <a:r>
              <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dirty="0">
              <a:ln>
                <a:noFill/>
              </a:ln>
              <a:solidFill>
                <a:prstClr val="black">
                  <a:lumMod val="95000"/>
                  <a:lumOff val="5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8">
            <a:extLst>
              <a:ext uri="{FF2B5EF4-FFF2-40B4-BE49-F238E27FC236}">
                <a16:creationId xmlns:a16="http://schemas.microsoft.com/office/drawing/2014/main" id="{2587FF39-D6F4-4647-912D-3B699C931482}"/>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16" name="Slide Number Placeholder 15">
            <a:extLst>
              <a:ext uri="{FF2B5EF4-FFF2-40B4-BE49-F238E27FC236}">
                <a16:creationId xmlns:a16="http://schemas.microsoft.com/office/drawing/2014/main" id="{5C8137D0-1FBF-ABC8-EA9B-3426903C099C}"/>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95</a:t>
            </a:fld>
            <a:endParaRPr lang="en-IN" dirty="0"/>
          </a:p>
        </p:txBody>
      </p:sp>
    </p:spTree>
    <p:extLst>
      <p:ext uri="{BB962C8B-B14F-4D97-AF65-F5344CB8AC3E}">
        <p14:creationId xmlns:p14="http://schemas.microsoft.com/office/powerpoint/2010/main" val="39877455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213792" y="176612"/>
            <a:ext cx="6110808" cy="246221"/>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South India Water Soluble Fertilizer </a:t>
            </a:r>
            <a:r>
              <a:rPr lang="en-IN" sz="1600" b="1" kern="1200" dirty="0">
                <a:solidFill>
                  <a:prstClr val="black"/>
                </a:solidFill>
                <a:latin typeface="Arial" panose="020B0604020202020204" pitchFamily="34" charset="0"/>
                <a:cs typeface="Arial" panose="020B0604020202020204" pitchFamily="34" charset="0"/>
              </a:rPr>
              <a:t>Market Share, By Type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96</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04961E3-6881-4030-AD58-6A6127E201F0}"/>
              </a:ext>
            </a:extLst>
          </p:cNvPr>
          <p:cNvSpPr txBox="1"/>
          <p:nvPr/>
        </p:nvSpPr>
        <p:spPr>
          <a:xfrm>
            <a:off x="7618906" y="6481333"/>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5" name="TextBox 4">
            <a:extLst>
              <a:ext uri="{FF2B5EF4-FFF2-40B4-BE49-F238E27FC236}">
                <a16:creationId xmlns:a16="http://schemas.microsoft.com/office/drawing/2014/main" id="{7B5662FE-F9FC-4A20-A866-E5952DB3E04C}"/>
              </a:ext>
            </a:extLst>
          </p:cNvPr>
          <p:cNvSpPr txBox="1"/>
          <p:nvPr/>
        </p:nvSpPr>
        <p:spPr>
          <a:xfrm>
            <a:off x="198810" y="689956"/>
            <a:ext cx="8728299" cy="328371"/>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Table 11: South</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Water Soluble Fertilizer Market Share, By Type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graphicFrame>
        <p:nvGraphicFramePr>
          <p:cNvPr id="7" name="Table 6">
            <a:extLst>
              <a:ext uri="{FF2B5EF4-FFF2-40B4-BE49-F238E27FC236}">
                <a16:creationId xmlns:a16="http://schemas.microsoft.com/office/drawing/2014/main" id="{469836A5-DC89-4533-BAD2-7865E331A3C3}"/>
              </a:ext>
            </a:extLst>
          </p:cNvPr>
          <p:cNvGraphicFramePr>
            <a:graphicFrameLocks noGrp="1"/>
          </p:cNvGraphicFramePr>
          <p:nvPr/>
        </p:nvGraphicFramePr>
        <p:xfrm>
          <a:off x="132586" y="1285450"/>
          <a:ext cx="8794523" cy="5115344"/>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393488">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Calcium Nitrate (15.5-0-0-19)</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41.69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44.23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47.35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50.35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53.98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57.73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66.12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70.69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94.66</a:t>
                      </a:r>
                    </a:p>
                  </a:txBody>
                  <a:tcPr marL="9525" marR="9525" marT="9525" marB="0" anchor="ctr"/>
                </a:tc>
                <a:extLst>
                  <a:ext uri="{0D108BD9-81ED-4DB2-BD59-A6C34878D82A}">
                    <a16:rowId xmlns:a16="http://schemas.microsoft.com/office/drawing/2014/main" val="2833964604"/>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22.56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32.71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34.91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37.25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42.24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44.88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59.41</a:t>
                      </a:r>
                    </a:p>
                  </a:txBody>
                  <a:tcPr marL="9525" marR="9525" marT="9525" marB="0" anchor="ctr"/>
                </a:tc>
                <a:extLst>
                  <a:ext uri="{0D108BD9-81ED-4DB2-BD59-A6C34878D82A}">
                    <a16:rowId xmlns:a16="http://schemas.microsoft.com/office/drawing/2014/main" val="1372216856"/>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Potassium Nitrate (13-0-45)</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21.18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22.64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28.24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30.28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43.86</a:t>
                      </a:r>
                    </a:p>
                  </a:txBody>
                  <a:tcPr marL="9525" marR="9525" marT="9525" marB="0" anchor="ctr"/>
                </a:tc>
                <a:extLst>
                  <a:ext uri="{0D108BD9-81ED-4DB2-BD59-A6C34878D82A}">
                    <a16:rowId xmlns:a16="http://schemas.microsoft.com/office/drawing/2014/main" val="2259304797"/>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9.56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10.21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13.47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19.17</a:t>
                      </a:r>
                    </a:p>
                  </a:txBody>
                  <a:tcPr marL="9525" marR="9525" marT="9525" marB="0" anchor="ctr"/>
                </a:tc>
                <a:extLst>
                  <a:ext uri="{0D108BD9-81ED-4DB2-BD59-A6C34878D82A}">
                    <a16:rowId xmlns:a16="http://schemas.microsoft.com/office/drawing/2014/main" val="3399116827"/>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Potassium Sulphate (0-0-50)</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8.56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11.43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12.04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12.94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13.89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19.02</a:t>
                      </a:r>
                    </a:p>
                  </a:txBody>
                  <a:tcPr marL="9525" marR="9525" marT="9525" marB="0" anchor="ctr"/>
                </a:tc>
                <a:extLst>
                  <a:ext uri="{0D108BD9-81ED-4DB2-BD59-A6C34878D82A}">
                    <a16:rowId xmlns:a16="http://schemas.microsoft.com/office/drawing/2014/main" val="1110602595"/>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4.62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4.84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6.53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9.44</a:t>
                      </a:r>
                    </a:p>
                  </a:txBody>
                  <a:tcPr marL="9525" marR="9525" marT="9525" marB="0" anchor="ctr"/>
                </a:tc>
                <a:extLst>
                  <a:ext uri="{0D108BD9-81ED-4DB2-BD59-A6C34878D82A}">
                    <a16:rowId xmlns:a16="http://schemas.microsoft.com/office/drawing/2014/main" val="1316181384"/>
                  </a:ext>
                </a:extLst>
              </a:tr>
              <a:tr h="393488">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Mono Ammonium Phosphate (12-61-0)</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36.04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37.68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39.94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48.19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51.40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54.83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62.53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83.61</a:t>
                      </a:r>
                    </a:p>
                  </a:txBody>
                  <a:tcPr marL="9525" marR="9525" marT="9525" marB="0" anchor="ctr"/>
                </a:tc>
                <a:extLst>
                  <a:ext uri="{0D108BD9-81ED-4DB2-BD59-A6C34878D82A}">
                    <a16:rowId xmlns:a16="http://schemas.microsoft.com/office/drawing/2014/main" val="986280555"/>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17.18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20.06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22.10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26.33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28.02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29.77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33.53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44.29</a:t>
                      </a:r>
                    </a:p>
                  </a:txBody>
                  <a:tcPr marL="9525" marR="9525" marT="9525" marB="0" anchor="ctr"/>
                </a:tc>
                <a:extLst>
                  <a:ext uri="{0D108BD9-81ED-4DB2-BD59-A6C34878D82A}">
                    <a16:rowId xmlns:a16="http://schemas.microsoft.com/office/drawing/2014/main" val="1388743580"/>
                  </a:ext>
                </a:extLst>
              </a:tr>
              <a:tr h="393488">
                <a:tc rowSpan="2">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Mono Potassium Phosphate (0- 52-34)</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11.56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16.07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17.31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20.15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21.91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40.17</a:t>
                      </a:r>
                    </a:p>
                  </a:txBody>
                  <a:tcPr marL="9525" marR="9525" marT="9525" marB="0" anchor="ctr"/>
                </a:tc>
                <a:extLst>
                  <a:ext uri="{0D108BD9-81ED-4DB2-BD59-A6C34878D82A}">
                    <a16:rowId xmlns:a16="http://schemas.microsoft.com/office/drawing/2014/main" val="2233664863"/>
                  </a:ext>
                </a:extLst>
              </a:tr>
              <a:tr h="393488">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6.03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6.46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7.49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8.10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8.80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11.05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11.79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15.85</a:t>
                      </a:r>
                    </a:p>
                  </a:txBody>
                  <a:tcPr marL="9525" marR="9525" marT="9525" marB="0" anchor="ctr"/>
                </a:tc>
                <a:extLst>
                  <a:ext uri="{0D108BD9-81ED-4DB2-BD59-A6C34878D82A}">
                    <a16:rowId xmlns:a16="http://schemas.microsoft.com/office/drawing/2014/main" val="1558120228"/>
                  </a:ext>
                </a:extLst>
              </a:tr>
              <a:tr h="393488">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100.60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116.52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122.75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130.55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139.42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148.47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159.32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170.53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182.66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195.50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209.20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281.32</a:t>
                      </a:r>
                    </a:p>
                  </a:txBody>
                  <a:tcPr marL="9525" marR="9525" marT="9525" marB="0" anchor="ctr"/>
                </a:tc>
                <a:extLst>
                  <a:ext uri="{0D108BD9-81ED-4DB2-BD59-A6C34878D82A}">
                    <a16:rowId xmlns:a16="http://schemas.microsoft.com/office/drawing/2014/main" val="892287102"/>
                  </a:ext>
                </a:extLst>
              </a:tr>
              <a:tr h="393488">
                <a:tc vMerge="1">
                  <a:txBody>
                    <a:bodyPr/>
                    <a:lstStyle/>
                    <a:p>
                      <a:endParaRPr lang="en-IN" dirty="0"/>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56.44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64.52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67.93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71.84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76.23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81.05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86.56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92.44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98.61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104.88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111.54</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148.16</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3857BB24-C5E3-47E7-9798-AA6DD2CBE9B2}"/>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9" name="Slide Number Placeholder 8">
            <a:extLst>
              <a:ext uri="{FF2B5EF4-FFF2-40B4-BE49-F238E27FC236}">
                <a16:creationId xmlns:a16="http://schemas.microsoft.com/office/drawing/2014/main" id="{B2D616C3-8B88-F0DD-CE3A-2E2AD5F41166}"/>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96</a:t>
            </a:fld>
            <a:endParaRPr lang="en-IN" dirty="0"/>
          </a:p>
        </p:txBody>
      </p:sp>
    </p:spTree>
    <p:extLst>
      <p:ext uri="{BB962C8B-B14F-4D97-AF65-F5344CB8AC3E}">
        <p14:creationId xmlns:p14="http://schemas.microsoft.com/office/powerpoint/2010/main" val="36151405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17396" y="153528"/>
            <a:ext cx="5778604" cy="492443"/>
          </a:xfrm>
        </p:spPr>
        <p:txBody>
          <a:bodyPr wrap="square" lIns="0" tIns="0" rIns="0" bIns="0">
            <a:spAutoFit/>
          </a:bodyPr>
          <a:lstStyle/>
          <a:p>
            <a:pPr algn="l" rtl="0"/>
            <a:r>
              <a:rPr lang="en-US" sz="1600" b="1" kern="1200" dirty="0">
                <a:solidFill>
                  <a:prstClr val="black"/>
                </a:solidFill>
                <a:latin typeface="Arial" panose="020B0604020202020204" pitchFamily="34" charset="0"/>
                <a:cs typeface="Arial" panose="020B0604020202020204" pitchFamily="34" charset="0"/>
              </a:rPr>
              <a:t>South India Water Soluble Fertilizer </a:t>
            </a:r>
            <a:r>
              <a:rPr lang="en-IN" sz="1600" b="1" kern="1200" dirty="0">
                <a:solidFill>
                  <a:prstClr val="black"/>
                </a:solidFill>
                <a:latin typeface="Arial" panose="020B0604020202020204" pitchFamily="34" charset="0"/>
                <a:cs typeface="Arial" panose="020B0604020202020204" pitchFamily="34" charset="0"/>
              </a:rPr>
              <a:t>Market Share, By End Use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97</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036346A-871D-44C3-89BA-A71228258710}"/>
              </a:ext>
            </a:extLst>
          </p:cNvPr>
          <p:cNvSpPr txBox="1"/>
          <p:nvPr/>
        </p:nvSpPr>
        <p:spPr>
          <a:xfrm>
            <a:off x="111250" y="665476"/>
            <a:ext cx="8947414" cy="365124"/>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Table 12: South</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Water Soluble Fertilizer Market Share, By </a:t>
            </a:r>
            <a:r>
              <a:rPr lang="en-IN" sz="1050" b="1" dirty="0">
                <a:solidFill>
                  <a:prstClr val="black"/>
                </a:solidFill>
                <a:latin typeface="Verdana" panose="020B0604030504040204" pitchFamily="34" charset="0"/>
                <a:ea typeface="Verdana" panose="020B0604030504040204" pitchFamily="34" charset="0"/>
                <a:cs typeface="Verdana" panose="020B0604030504040204" pitchFamily="34" charset="0"/>
              </a:rPr>
              <a:t>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Value (USD Million) &amp; By Volume (</a:t>
            </a:r>
            <a:r>
              <a:rPr kumimoji="0" lang="en-US" sz="1050" b="1"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Kilotonnes</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2017-2035F</a:t>
            </a:r>
          </a:p>
        </p:txBody>
      </p:sp>
      <p:sp>
        <p:nvSpPr>
          <p:cNvPr id="5" name="TextBox 4">
            <a:extLst>
              <a:ext uri="{FF2B5EF4-FFF2-40B4-BE49-F238E27FC236}">
                <a16:creationId xmlns:a16="http://schemas.microsoft.com/office/drawing/2014/main" id="{FD2D314B-589A-44D9-9192-1DCED351BBC5}"/>
              </a:ext>
            </a:extLst>
          </p:cNvPr>
          <p:cNvSpPr txBox="1"/>
          <p:nvPr/>
        </p:nvSpPr>
        <p:spPr>
          <a:xfrm>
            <a:off x="7458390" y="6381306"/>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6" name="Table 5">
            <a:extLst>
              <a:ext uri="{FF2B5EF4-FFF2-40B4-BE49-F238E27FC236}">
                <a16:creationId xmlns:a16="http://schemas.microsoft.com/office/drawing/2014/main" id="{1A669993-7D58-4DD0-B0F0-D56068B89B6D}"/>
              </a:ext>
            </a:extLst>
          </p:cNvPr>
          <p:cNvGraphicFramePr>
            <a:graphicFrameLocks noGrp="1"/>
          </p:cNvGraphicFramePr>
          <p:nvPr/>
        </p:nvGraphicFramePr>
        <p:xfrm>
          <a:off x="111250" y="1303737"/>
          <a:ext cx="8794523" cy="4896419"/>
        </p:xfrm>
        <a:graphic>
          <a:graphicData uri="http://schemas.openxmlformats.org/drawingml/2006/table">
            <a:tbl>
              <a:tblPr>
                <a:tableStyleId>{5940675A-B579-460E-94D1-54222C63F5DA}</a:tableStyleId>
              </a:tblPr>
              <a:tblGrid>
                <a:gridCol w="1470154">
                  <a:extLst>
                    <a:ext uri="{9D8B030D-6E8A-4147-A177-3AD203B41FA5}">
                      <a16:colId xmlns:a16="http://schemas.microsoft.com/office/drawing/2014/main" val="2546617345"/>
                    </a:ext>
                  </a:extLst>
                </a:gridCol>
                <a:gridCol w="563413">
                  <a:extLst>
                    <a:ext uri="{9D8B030D-6E8A-4147-A177-3AD203B41FA5}">
                      <a16:colId xmlns:a16="http://schemas.microsoft.com/office/drawing/2014/main" val="82170870"/>
                    </a:ext>
                  </a:extLst>
                </a:gridCol>
                <a:gridCol w="563413">
                  <a:extLst>
                    <a:ext uri="{9D8B030D-6E8A-4147-A177-3AD203B41FA5}">
                      <a16:colId xmlns:a16="http://schemas.microsoft.com/office/drawing/2014/main" val="3380243027"/>
                    </a:ext>
                  </a:extLst>
                </a:gridCol>
                <a:gridCol w="563413">
                  <a:extLst>
                    <a:ext uri="{9D8B030D-6E8A-4147-A177-3AD203B41FA5}">
                      <a16:colId xmlns:a16="http://schemas.microsoft.com/office/drawing/2014/main" val="1124059270"/>
                    </a:ext>
                  </a:extLst>
                </a:gridCol>
                <a:gridCol w="563413">
                  <a:extLst>
                    <a:ext uri="{9D8B030D-6E8A-4147-A177-3AD203B41FA5}">
                      <a16:colId xmlns:a16="http://schemas.microsoft.com/office/drawing/2014/main" val="1570585755"/>
                    </a:ext>
                  </a:extLst>
                </a:gridCol>
                <a:gridCol w="563413">
                  <a:extLst>
                    <a:ext uri="{9D8B030D-6E8A-4147-A177-3AD203B41FA5}">
                      <a16:colId xmlns:a16="http://schemas.microsoft.com/office/drawing/2014/main" val="2200060425"/>
                    </a:ext>
                  </a:extLst>
                </a:gridCol>
                <a:gridCol w="563413">
                  <a:extLst>
                    <a:ext uri="{9D8B030D-6E8A-4147-A177-3AD203B41FA5}">
                      <a16:colId xmlns:a16="http://schemas.microsoft.com/office/drawing/2014/main" val="4288938939"/>
                    </a:ext>
                  </a:extLst>
                </a:gridCol>
                <a:gridCol w="563413">
                  <a:extLst>
                    <a:ext uri="{9D8B030D-6E8A-4147-A177-3AD203B41FA5}">
                      <a16:colId xmlns:a16="http://schemas.microsoft.com/office/drawing/2014/main" val="4085010043"/>
                    </a:ext>
                  </a:extLst>
                </a:gridCol>
                <a:gridCol w="563413">
                  <a:extLst>
                    <a:ext uri="{9D8B030D-6E8A-4147-A177-3AD203B41FA5}">
                      <a16:colId xmlns:a16="http://schemas.microsoft.com/office/drawing/2014/main" val="1088827350"/>
                    </a:ext>
                  </a:extLst>
                </a:gridCol>
                <a:gridCol w="563413">
                  <a:extLst>
                    <a:ext uri="{9D8B030D-6E8A-4147-A177-3AD203B41FA5}">
                      <a16:colId xmlns:a16="http://schemas.microsoft.com/office/drawing/2014/main" val="1888239691"/>
                    </a:ext>
                  </a:extLst>
                </a:gridCol>
                <a:gridCol w="563413">
                  <a:extLst>
                    <a:ext uri="{9D8B030D-6E8A-4147-A177-3AD203B41FA5}">
                      <a16:colId xmlns:a16="http://schemas.microsoft.com/office/drawing/2014/main" val="3167858240"/>
                    </a:ext>
                  </a:extLst>
                </a:gridCol>
                <a:gridCol w="563413">
                  <a:extLst>
                    <a:ext uri="{9D8B030D-6E8A-4147-A177-3AD203B41FA5}">
                      <a16:colId xmlns:a16="http://schemas.microsoft.com/office/drawing/2014/main" val="4235249343"/>
                    </a:ext>
                  </a:extLst>
                </a:gridCol>
                <a:gridCol w="563413">
                  <a:extLst>
                    <a:ext uri="{9D8B030D-6E8A-4147-A177-3AD203B41FA5}">
                      <a16:colId xmlns:a16="http://schemas.microsoft.com/office/drawing/2014/main" val="371118774"/>
                    </a:ext>
                  </a:extLst>
                </a:gridCol>
                <a:gridCol w="563413">
                  <a:extLst>
                    <a:ext uri="{9D8B030D-6E8A-4147-A177-3AD203B41FA5}">
                      <a16:colId xmlns:a16="http://schemas.microsoft.com/office/drawing/2014/main" val="1561842016"/>
                    </a:ext>
                  </a:extLst>
                </a:gridCol>
              </a:tblGrid>
              <a:tr h="445129">
                <a:tc gridSpan="2">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By Type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hMerge="1">
                  <a:txBody>
                    <a:bodyPr/>
                    <a:lstStyle/>
                    <a:p>
                      <a:endParaRPr lang="en-IN"/>
                    </a:p>
                  </a:txBody>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2017</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2021</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2022E</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2023F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2024F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2026F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2027F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2028F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2029F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2030F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tc>
                  <a:txBody>
                    <a:bodyPr/>
                    <a:lstStyle/>
                    <a:p>
                      <a:pPr algn="ctr" fontAlgn="ctr"/>
                      <a:r>
                        <a:rPr lang="en-IN" sz="900" u="none" strike="noStrike" dirty="0">
                          <a:solidFill>
                            <a:schemeClr val="bg1"/>
                          </a:solidFill>
                          <a:effectLst/>
                          <a:latin typeface="Verdana" panose="020B0604030504040204" pitchFamily="34" charset="0"/>
                          <a:ea typeface="Verdana" panose="020B0604030504040204" pitchFamily="34" charset="0"/>
                        </a:rPr>
                        <a:t>2035F</a:t>
                      </a:r>
                      <a:endParaRPr lang="en-IN" sz="900" b="1" i="0" u="none" strike="noStrike" dirty="0">
                        <a:solidFill>
                          <a:schemeClr val="bg1"/>
                        </a:solidFill>
                        <a:effectLst/>
                        <a:latin typeface="Verdana" panose="020B0604030504040204" pitchFamily="34" charset="0"/>
                        <a:ea typeface="Verdana" panose="020B0604030504040204" pitchFamily="34" charset="0"/>
                      </a:endParaRPr>
                    </a:p>
                  </a:txBody>
                  <a:tcPr marL="7897" marR="7897" marT="7897" marB="0" anchor="ctr">
                    <a:solidFill>
                      <a:schemeClr val="accent5">
                        <a:lumMod val="50000"/>
                      </a:schemeClr>
                    </a:solidFill>
                  </a:tcPr>
                </a:tc>
                <a:extLst>
                  <a:ext uri="{0D108BD9-81ED-4DB2-BD59-A6C34878D82A}">
                    <a16:rowId xmlns:a16="http://schemas.microsoft.com/office/drawing/2014/main" val="736095236"/>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Gardening &amp; Horticulture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41.25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47.87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50.44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53.70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57.39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61.16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65.65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70.33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75.38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80.72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86.44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116.44</a:t>
                      </a:r>
                    </a:p>
                  </a:txBody>
                  <a:tcPr marL="9525" marR="9525" marT="9525" marB="0" anchor="ctr"/>
                </a:tc>
                <a:extLst>
                  <a:ext uri="{0D108BD9-81ED-4DB2-BD59-A6C34878D82A}">
                    <a16:rowId xmlns:a16="http://schemas.microsoft.com/office/drawing/2014/main" val="2833964604"/>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23.58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27.01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28.45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30.11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31.94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33.98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36.30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38.75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41.38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44.00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46.82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62.24</a:t>
                      </a:r>
                    </a:p>
                  </a:txBody>
                  <a:tcPr marL="9525" marR="9525" marT="9525" marB="0" anchor="ctr"/>
                </a:tc>
                <a:extLst>
                  <a:ext uri="{0D108BD9-81ED-4DB2-BD59-A6C34878D82A}">
                    <a16:rowId xmlns:a16="http://schemas.microsoft.com/office/drawing/2014/main" val="1372216856"/>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Foliage Crops</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18.40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21.33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22.50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25.63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27.32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29.30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33.63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35.97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38.45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51.51</a:t>
                      </a:r>
                    </a:p>
                  </a:txBody>
                  <a:tcPr marL="9525" marR="9525" marT="9525" marB="0" anchor="ctr"/>
                </a:tc>
                <a:extLst>
                  <a:ext uri="{0D108BD9-81ED-4DB2-BD59-A6C34878D82A}">
                    <a16:rowId xmlns:a16="http://schemas.microsoft.com/office/drawing/2014/main" val="2259304797"/>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9.06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10.37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10.93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11.57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12.30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13.10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13.98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16.95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18.00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23.81</a:t>
                      </a:r>
                    </a:p>
                  </a:txBody>
                  <a:tcPr marL="9525" marR="9525" marT="9525" marB="0" anchor="ctr"/>
                </a:tc>
                <a:extLst>
                  <a:ext uri="{0D108BD9-81ED-4DB2-BD59-A6C34878D82A}">
                    <a16:rowId xmlns:a16="http://schemas.microsoft.com/office/drawing/2014/main" val="3399116827"/>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Fruits &amp; Vegetable</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32.81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38.04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40.13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42.70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48.59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52.13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59.82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64.09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68.60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92.30</a:t>
                      </a:r>
                    </a:p>
                  </a:txBody>
                  <a:tcPr marL="9525" marR="9525" marT="9525" marB="0" anchor="ctr"/>
                </a:tc>
                <a:extLst>
                  <a:ext uri="{0D108BD9-81ED-4DB2-BD59-A6C34878D82A}">
                    <a16:rowId xmlns:a16="http://schemas.microsoft.com/office/drawing/2014/main" val="111060259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19.28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22.08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23.26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24.61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26.11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27.78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29.66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31.70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33.82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36.01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38.30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51.00</a:t>
                      </a:r>
                    </a:p>
                  </a:txBody>
                  <a:tcPr marL="9525" marR="9525" marT="9525" marB="0" anchor="ctr"/>
                </a:tc>
                <a:extLst>
                  <a:ext uri="{0D108BD9-81ED-4DB2-BD59-A6C34878D82A}">
                    <a16:rowId xmlns:a16="http://schemas.microsoft.com/office/drawing/2014/main" val="1316181384"/>
                  </a:ext>
                </a:extLst>
              </a:tr>
              <a:tr h="445129">
                <a:tc rowSpan="2">
                  <a:txBody>
                    <a:bodyPr/>
                    <a:lstStyle/>
                    <a:p>
                      <a:pPr algn="ctr" fontAlgn="ctr"/>
                      <a:r>
                        <a:rPr lang="en-IN" sz="900" b="0" i="0" u="none" strike="noStrike" dirty="0">
                          <a:solidFill>
                            <a:srgbClr val="000000"/>
                          </a:solidFill>
                          <a:effectLst/>
                          <a:latin typeface="Verdana" panose="020B0604030504040204" pitchFamily="34" charset="0"/>
                          <a:ea typeface="Verdana" panose="020B0604030504040204" pitchFamily="34" charset="0"/>
                        </a:rPr>
                        <a:t>Field &amp; Cash Crops</a:t>
                      </a:r>
                    </a:p>
                  </a:txBody>
                  <a:tcPr marL="9525" marR="9525" marT="9525" marB="0" anchor="ctr"/>
                </a:tc>
                <a:tc>
                  <a:txBody>
                    <a:bodyPr/>
                    <a:lstStyle/>
                    <a:p>
                      <a:pPr algn="ctr" fontAlgn="ctr"/>
                      <a:r>
                        <a:rPr lang="en-IN" sz="900"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8.15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9.27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9.69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10.20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10.82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11.40</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12.24</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12.96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13.83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14.72</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15.71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21.07</a:t>
                      </a:r>
                    </a:p>
                  </a:txBody>
                  <a:tcPr marL="9525" marR="9525" marT="9525" marB="0" anchor="ctr"/>
                </a:tc>
                <a:extLst>
                  <a:ext uri="{0D108BD9-81ED-4DB2-BD59-A6C34878D82A}">
                    <a16:rowId xmlns:a16="http://schemas.microsoft.com/office/drawing/2014/main" val="986280555"/>
                  </a:ext>
                </a:extLst>
              </a:tr>
              <a:tr h="445129">
                <a:tc vMerge="1">
                  <a:txBody>
                    <a:bodyPr/>
                    <a:lstStyle/>
                    <a:p>
                      <a:endParaRPr lang="en-IN"/>
                    </a:p>
                  </a:txBody>
                  <a:tcPr/>
                </a:tc>
                <a:tc>
                  <a:txBody>
                    <a:bodyPr/>
                    <a:lstStyle/>
                    <a:p>
                      <a:pPr algn="ctr" fontAlgn="ctr"/>
                      <a:r>
                        <a:rPr lang="en-IN" sz="900"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4.51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5.06</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5.29</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5.55</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5.88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6.18</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6.61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7.03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7.47</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7.93</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8.41</a:t>
                      </a:r>
                    </a:p>
                  </a:txBody>
                  <a:tcPr marL="9525" marR="9525" marT="9525" marB="0" anchor="ctr"/>
                </a:tc>
                <a:tc>
                  <a:txBody>
                    <a:bodyPr/>
                    <a:lstStyle/>
                    <a:p>
                      <a:pPr algn="ctr" fontAlgn="ctr"/>
                      <a:r>
                        <a:rPr lang="en-IN" sz="900" b="0" i="0" u="none" strike="noStrike">
                          <a:solidFill>
                            <a:srgbClr val="000000"/>
                          </a:solidFill>
                          <a:effectLst/>
                          <a:latin typeface="Verdana" panose="020B0604030504040204" pitchFamily="34" charset="0"/>
                          <a:ea typeface="Verdana" panose="020B0604030504040204" pitchFamily="34" charset="0"/>
                        </a:rPr>
                        <a:t>11.11</a:t>
                      </a:r>
                    </a:p>
                  </a:txBody>
                  <a:tcPr marL="9525" marR="9525" marT="9525" marB="0" anchor="ctr"/>
                </a:tc>
                <a:extLst>
                  <a:ext uri="{0D108BD9-81ED-4DB2-BD59-A6C34878D82A}">
                    <a16:rowId xmlns:a16="http://schemas.microsoft.com/office/drawing/2014/main" val="1388743580"/>
                  </a:ext>
                </a:extLst>
              </a:tr>
              <a:tr h="445129">
                <a:tc rowSpan="2">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Total</a:t>
                      </a:r>
                    </a:p>
                  </a:txBody>
                  <a:tcPr marL="9525" marR="9525" marT="9525" marB="0" anchor="ct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Value </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100.60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116.52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122.75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130.55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139.42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148.47</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159.32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170.53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182.66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195.50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209.20</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281.32</a:t>
                      </a:r>
                    </a:p>
                  </a:txBody>
                  <a:tcPr marL="9525" marR="9525" marT="9525" marB="0" anchor="ctr"/>
                </a:tc>
                <a:extLst>
                  <a:ext uri="{0D108BD9-81ED-4DB2-BD59-A6C34878D82A}">
                    <a16:rowId xmlns:a16="http://schemas.microsoft.com/office/drawing/2014/main" val="892287102"/>
                  </a:ext>
                </a:extLst>
              </a:tr>
              <a:tr h="445129">
                <a:tc vMerge="1">
                  <a:txBody>
                    <a:bodyPr/>
                    <a:lstStyle/>
                    <a:p>
                      <a:endParaRPr lang="en-IN"/>
                    </a:p>
                  </a:txBody>
                  <a:tcPr/>
                </a:tc>
                <a:tc>
                  <a:txBody>
                    <a:bodyPr/>
                    <a:lstStyle/>
                    <a:p>
                      <a:pPr algn="ctr" fontAlgn="ctr"/>
                      <a:r>
                        <a:rPr lang="en-IN" sz="900" b="1" u="none" strike="noStrike" dirty="0">
                          <a:effectLst/>
                          <a:latin typeface="Verdana" panose="020B0604030504040204" pitchFamily="34" charset="0"/>
                          <a:ea typeface="Verdana" panose="020B0604030504040204" pitchFamily="34" charset="0"/>
                        </a:rPr>
                        <a:t>Volume</a:t>
                      </a:r>
                      <a:endParaRPr lang="en-IN" sz="900" b="1" i="0" u="none" strike="noStrike" dirty="0">
                        <a:solidFill>
                          <a:srgbClr val="000000"/>
                        </a:solidFill>
                        <a:effectLst/>
                        <a:latin typeface="Verdana" panose="020B0604030504040204" pitchFamily="34" charset="0"/>
                        <a:ea typeface="Verdana" panose="020B0604030504040204" pitchFamily="34" charset="0"/>
                      </a:endParaRPr>
                    </a:p>
                  </a:txBody>
                  <a:tcPr marL="7897" marR="7897" marT="7897"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56.44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64.52</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67.93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71.84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76.23</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81.05</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86.56</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92.44</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98.61</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104.88</a:t>
                      </a:r>
                    </a:p>
                  </a:txBody>
                  <a:tcPr marL="9525" marR="9525" marT="9525" marB="0" anchor="ctr"/>
                </a:tc>
                <a:tc>
                  <a:txBody>
                    <a:bodyPr/>
                    <a:lstStyle/>
                    <a:p>
                      <a:pPr algn="ctr" fontAlgn="ctr"/>
                      <a:r>
                        <a:rPr lang="en-IN" sz="900" b="1" i="0" u="none" strike="noStrike">
                          <a:solidFill>
                            <a:srgbClr val="000000"/>
                          </a:solidFill>
                          <a:effectLst/>
                          <a:latin typeface="Verdana" panose="020B0604030504040204" pitchFamily="34" charset="0"/>
                          <a:ea typeface="Verdana" panose="020B0604030504040204" pitchFamily="34" charset="0"/>
                        </a:rPr>
                        <a:t>111.54</a:t>
                      </a:r>
                    </a:p>
                  </a:txBody>
                  <a:tcPr marL="9525" marR="9525" marT="9525" marB="0" anchor="ctr"/>
                </a:tc>
                <a:tc>
                  <a:txBody>
                    <a:bodyPr/>
                    <a:lstStyle/>
                    <a:p>
                      <a:pPr algn="ctr" fontAlgn="ctr"/>
                      <a:r>
                        <a:rPr lang="en-IN" sz="900" b="1" i="0" u="none" strike="noStrike" dirty="0">
                          <a:solidFill>
                            <a:srgbClr val="000000"/>
                          </a:solidFill>
                          <a:effectLst/>
                          <a:latin typeface="Verdana" panose="020B0604030504040204" pitchFamily="34" charset="0"/>
                          <a:ea typeface="Verdana" panose="020B0604030504040204" pitchFamily="34" charset="0"/>
                        </a:rPr>
                        <a:t>148.16</a:t>
                      </a:r>
                    </a:p>
                  </a:txBody>
                  <a:tcPr marL="9525" marR="9525" marT="9525" marB="0" anchor="ctr"/>
                </a:tc>
                <a:extLst>
                  <a:ext uri="{0D108BD9-81ED-4DB2-BD59-A6C34878D82A}">
                    <a16:rowId xmlns:a16="http://schemas.microsoft.com/office/drawing/2014/main" val="1430352171"/>
                  </a:ext>
                </a:extLst>
              </a:tr>
            </a:tbl>
          </a:graphicData>
        </a:graphic>
      </p:graphicFrame>
      <p:sp>
        <p:nvSpPr>
          <p:cNvPr id="2" name="Footer Placeholder 1">
            <a:extLst>
              <a:ext uri="{FF2B5EF4-FFF2-40B4-BE49-F238E27FC236}">
                <a16:creationId xmlns:a16="http://schemas.microsoft.com/office/drawing/2014/main" id="{4831205D-7FC1-437D-B06F-1F81B4D47221}"/>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9" name="Slide Number Placeholder 8">
            <a:extLst>
              <a:ext uri="{FF2B5EF4-FFF2-40B4-BE49-F238E27FC236}">
                <a16:creationId xmlns:a16="http://schemas.microsoft.com/office/drawing/2014/main" id="{B9C92845-4CD6-9A57-8508-498D67A91926}"/>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97</a:t>
            </a:fld>
            <a:endParaRPr lang="en-IN" dirty="0"/>
          </a:p>
        </p:txBody>
      </p:sp>
    </p:spTree>
    <p:extLst>
      <p:ext uri="{BB962C8B-B14F-4D97-AF65-F5344CB8AC3E}">
        <p14:creationId xmlns:p14="http://schemas.microsoft.com/office/powerpoint/2010/main" val="7470832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331DA7-327A-4421-AFDC-445BEE16BC56}"/>
              </a:ext>
            </a:extLst>
          </p:cNvPr>
          <p:cNvSpPr>
            <a:spLocks noGrp="1"/>
          </p:cNvSpPr>
          <p:nvPr>
            <p:ph type="body" sz="quarter" idx="4294967295"/>
          </p:nvPr>
        </p:nvSpPr>
        <p:spPr>
          <a:xfrm>
            <a:off x="317395" y="177728"/>
            <a:ext cx="7862888" cy="246221"/>
          </a:xfrm>
        </p:spPr>
        <p:txBody>
          <a:bodyPr wrap="square" lIns="0" tIns="0" rIns="0" bIns="0">
            <a:spAutoFit/>
          </a:bodyPr>
          <a:lstStyle/>
          <a:p>
            <a:pPr algn="l" rtl="0"/>
            <a:r>
              <a:rPr lang="en-US" sz="1600" b="1" dirty="0">
                <a:solidFill>
                  <a:prstClr val="black"/>
                </a:solidFill>
                <a:latin typeface="Arial" panose="020B0604020202020204" pitchFamily="34" charset="0"/>
                <a:cs typeface="Arial" panose="020B0604020202020204" pitchFamily="34" charset="0"/>
              </a:rPr>
              <a:t>South India Water Soluble Fertilizer </a:t>
            </a:r>
            <a:r>
              <a:rPr lang="en-IN" sz="1600" b="1" dirty="0">
                <a:solidFill>
                  <a:prstClr val="black"/>
                </a:solidFill>
                <a:latin typeface="Arial" panose="020B0604020202020204" pitchFamily="34" charset="0"/>
                <a:cs typeface="Arial" panose="020B0604020202020204" pitchFamily="34" charset="0"/>
              </a:rPr>
              <a:t>Market Share, By Type</a:t>
            </a:r>
          </a:p>
        </p:txBody>
      </p:sp>
      <p:sp>
        <p:nvSpPr>
          <p:cNvPr id="8" name="Slide Number Placeholder 7">
            <a:extLst>
              <a:ext uri="{FF2B5EF4-FFF2-40B4-BE49-F238E27FC236}">
                <a16:creationId xmlns:a16="http://schemas.microsoft.com/office/drawing/2014/main" id="{0B961F7D-3BD9-44E7-9209-12390C56400D}"/>
              </a:ext>
            </a:extLst>
          </p:cNvPr>
          <p:cNvSpPr txBox="1">
            <a:spLocks/>
          </p:cNvSpPr>
          <p:nvPr/>
        </p:nvSpPr>
        <p:spPr>
          <a:xfrm>
            <a:off x="8679478" y="6581361"/>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98</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6F54838-DCC4-4118-A715-895564CAB047}"/>
              </a:ext>
            </a:extLst>
          </p:cNvPr>
          <p:cNvSpPr txBox="1"/>
          <p:nvPr/>
        </p:nvSpPr>
        <p:spPr>
          <a:xfrm>
            <a:off x="407585" y="512369"/>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34</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South India Water Soluble Fertilizer Market Share, By Type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sp>
        <p:nvSpPr>
          <p:cNvPr id="12" name="TextBox 11">
            <a:extLst>
              <a:ext uri="{FF2B5EF4-FFF2-40B4-BE49-F238E27FC236}">
                <a16:creationId xmlns:a16="http://schemas.microsoft.com/office/drawing/2014/main" id="{D7CC7456-CD95-4041-BAED-0CD33653F4CD}"/>
              </a:ext>
            </a:extLst>
          </p:cNvPr>
          <p:cNvSpPr txBox="1"/>
          <p:nvPr/>
        </p:nvSpPr>
        <p:spPr>
          <a:xfrm>
            <a:off x="7681092" y="6551257"/>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sp>
        <p:nvSpPr>
          <p:cNvPr id="13" name="TextBox 12">
            <a:extLst>
              <a:ext uri="{FF2B5EF4-FFF2-40B4-BE49-F238E27FC236}">
                <a16:creationId xmlns:a16="http://schemas.microsoft.com/office/drawing/2014/main" id="{1B9D484A-AEF0-4991-A1E0-55D4E9B555E6}"/>
              </a:ext>
            </a:extLst>
          </p:cNvPr>
          <p:cNvSpPr txBox="1"/>
          <p:nvPr/>
        </p:nvSpPr>
        <p:spPr>
          <a:xfrm>
            <a:off x="7681091" y="3483539"/>
            <a:ext cx="1443789"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E7E6E6">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Source: ChemAnalyst</a:t>
            </a:r>
          </a:p>
        </p:txBody>
      </p:sp>
      <p:graphicFrame>
        <p:nvGraphicFramePr>
          <p:cNvPr id="11" name="Chart 10">
            <a:extLst>
              <a:ext uri="{FF2B5EF4-FFF2-40B4-BE49-F238E27FC236}">
                <a16:creationId xmlns:a16="http://schemas.microsoft.com/office/drawing/2014/main" id="{22FFA94F-B932-4194-8C88-6302552F0C5C}"/>
              </a:ext>
            </a:extLst>
          </p:cNvPr>
          <p:cNvGraphicFramePr/>
          <p:nvPr>
            <p:extLst>
              <p:ext uri="{D42A27DB-BD31-4B8C-83A1-F6EECF244321}">
                <p14:modId xmlns:p14="http://schemas.microsoft.com/office/powerpoint/2010/main" val="1053316784"/>
              </p:ext>
            </p:extLst>
          </p:nvPr>
        </p:nvGraphicFramePr>
        <p:xfrm>
          <a:off x="260837" y="582460"/>
          <a:ext cx="8617334" cy="2870822"/>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9E8D76F0-9934-49EF-97D3-2D2AA4193588}"/>
              </a:ext>
            </a:extLst>
          </p:cNvPr>
          <p:cNvSpPr txBox="1"/>
          <p:nvPr/>
        </p:nvSpPr>
        <p:spPr>
          <a:xfrm>
            <a:off x="362490" y="3592646"/>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Figure </a:t>
            </a:r>
            <a:r>
              <a:rPr lang="en-US" sz="1050" b="1" dirty="0">
                <a:solidFill>
                  <a:prstClr val="black"/>
                </a:solidFill>
                <a:latin typeface="Verdana" panose="020B0604030504040204" pitchFamily="34" charset="0"/>
                <a:ea typeface="Verdana" panose="020B0604030504040204" pitchFamily="34" charset="0"/>
                <a:cs typeface="Verdana" panose="020B0604030504040204" pitchFamily="34" charset="0"/>
              </a:rPr>
              <a:t>35</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IN"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South India Water Soluble Fertilizer Market Share, By End Use</a:t>
            </a:r>
            <a:r>
              <a:rPr kumimoji="0" lang="en-US" sz="105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By Volume, 2017-2035F</a:t>
            </a:r>
          </a:p>
        </p:txBody>
      </p:sp>
      <p:graphicFrame>
        <p:nvGraphicFramePr>
          <p:cNvPr id="15" name="Chart 14">
            <a:extLst>
              <a:ext uri="{FF2B5EF4-FFF2-40B4-BE49-F238E27FC236}">
                <a16:creationId xmlns:a16="http://schemas.microsoft.com/office/drawing/2014/main" id="{72C400F0-BD0E-4402-9491-CA777836936C}"/>
              </a:ext>
            </a:extLst>
          </p:cNvPr>
          <p:cNvGraphicFramePr/>
          <p:nvPr>
            <p:extLst>
              <p:ext uri="{D42A27DB-BD31-4B8C-83A1-F6EECF244321}">
                <p14:modId xmlns:p14="http://schemas.microsoft.com/office/powerpoint/2010/main" val="1397647692"/>
              </p:ext>
            </p:extLst>
          </p:nvPr>
        </p:nvGraphicFramePr>
        <p:xfrm>
          <a:off x="239327" y="3693528"/>
          <a:ext cx="8660354" cy="2768073"/>
        </p:xfrm>
        <a:graphic>
          <a:graphicData uri="http://schemas.openxmlformats.org/drawingml/2006/chart">
            <c:chart xmlns:c="http://schemas.openxmlformats.org/drawingml/2006/chart" xmlns:r="http://schemas.openxmlformats.org/officeDocument/2006/relationships" r:id="rId4"/>
          </a:graphicData>
        </a:graphic>
      </p:graphicFrame>
      <p:sp>
        <p:nvSpPr>
          <p:cNvPr id="2" name="Footer Placeholder 1">
            <a:extLst>
              <a:ext uri="{FF2B5EF4-FFF2-40B4-BE49-F238E27FC236}">
                <a16:creationId xmlns:a16="http://schemas.microsoft.com/office/drawing/2014/main" id="{38561496-91D4-4DED-B9C2-47B5AC07C503}"/>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4" name="Slide Number Placeholder 3">
            <a:extLst>
              <a:ext uri="{FF2B5EF4-FFF2-40B4-BE49-F238E27FC236}">
                <a16:creationId xmlns:a16="http://schemas.microsoft.com/office/drawing/2014/main" id="{58C7B4BB-AAFF-DBCC-E0CA-48A546787ECD}"/>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98</a:t>
            </a:fld>
            <a:endParaRPr lang="en-IN" dirty="0"/>
          </a:p>
        </p:txBody>
      </p:sp>
    </p:spTree>
    <p:extLst>
      <p:ext uri="{BB962C8B-B14F-4D97-AF65-F5344CB8AC3E}">
        <p14:creationId xmlns:p14="http://schemas.microsoft.com/office/powerpoint/2010/main" val="11677823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7FD6211-C904-4F69-9BFA-D33CB22FD4DD}"/>
              </a:ext>
            </a:extLst>
          </p:cNvPr>
          <p:cNvSpPr txBox="1">
            <a:spLocks/>
          </p:cNvSpPr>
          <p:nvPr/>
        </p:nvSpPr>
        <p:spPr>
          <a:xfrm>
            <a:off x="381000" y="155470"/>
            <a:ext cx="7863840" cy="246221"/>
          </a:xfrm>
          <a:prstGeom prst="rect">
            <a:avLst/>
          </a:prstGeom>
        </p:spPr>
        <p:txBody>
          <a:bodyPr wrap="square" lIns="0" tIns="0" rIns="0" bIns="0">
            <a:spAutoFit/>
          </a:bodyPr>
          <a:lstStyle>
            <a:lvl1pPr>
              <a:defRPr sz="1600" b="1" i="0">
                <a:solidFill>
                  <a:prstClr val="black"/>
                </a:solidFill>
                <a:latin typeface="Arial" panose="020B0604020202020204" pitchFamily="34" charset="0"/>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South India Water Soluble Fertilizer Market: Key Takeaways</a:t>
            </a:r>
          </a:p>
        </p:txBody>
      </p:sp>
      <p:sp>
        <p:nvSpPr>
          <p:cNvPr id="5" name="Slide Number Placeholder 7">
            <a:extLst>
              <a:ext uri="{FF2B5EF4-FFF2-40B4-BE49-F238E27FC236}">
                <a16:creationId xmlns:a16="http://schemas.microsoft.com/office/drawing/2014/main" id="{ABC03E15-064C-4A1A-9666-B15D7A1AE3E6}"/>
              </a:ext>
            </a:extLst>
          </p:cNvPr>
          <p:cNvSpPr txBox="1">
            <a:spLocks/>
          </p:cNvSpPr>
          <p:nvPr/>
        </p:nvSpPr>
        <p:spPr>
          <a:xfrm>
            <a:off x="8679482" y="658136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99</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Folded Corner 10">
            <a:extLst>
              <a:ext uri="{FF2B5EF4-FFF2-40B4-BE49-F238E27FC236}">
                <a16:creationId xmlns:a16="http://schemas.microsoft.com/office/drawing/2014/main" id="{C6E7B581-ED6B-4C2A-BE05-F698A75DD829}"/>
              </a:ext>
            </a:extLst>
          </p:cNvPr>
          <p:cNvSpPr/>
          <p:nvPr/>
        </p:nvSpPr>
        <p:spPr>
          <a:xfrm>
            <a:off x="241829" y="838200"/>
            <a:ext cx="8437653" cy="5558499"/>
          </a:xfrm>
          <a:prstGeom prst="foldedCorner">
            <a:avLst>
              <a:gd name="adj" fmla="val 2917"/>
            </a:avLst>
          </a:prstGeom>
          <a:solidFill>
            <a:schemeClr val="accent1">
              <a:lumMod val="40000"/>
              <a:lumOff val="60000"/>
            </a:schemeClr>
          </a:solid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20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Andhra Pradesh, Tamil Nadu, Karnataka, and Kerala are the most fertiliser-consuming states in the south zone. These four states account for roughly 26% of the country's total fertiliser use.</a:t>
            </a:r>
          </a:p>
          <a:p>
            <a:pPr marL="171450" indent="-171450" algn="just">
              <a:lnSpc>
                <a:spcPct val="20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Andhra Pradesh is in second place, accounting for 12% of total consumption in India, whereas Puducherry and the Andaman &amp; Nicobar Islands account for only 0.08 percent. In the south zone, soil fertility is low to medium in terms of N and P, and medium to high in terms of K. The zone's NPK utilisation ratio is 3.9:2.2:1. </a:t>
            </a:r>
          </a:p>
          <a:p>
            <a:pPr marL="171450" indent="-171450" algn="just">
              <a:lnSpc>
                <a:spcPct val="20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Gardening &amp; horticulture followed by Fruits and Vegetables are expected to lead the demand share for water soluble fertilizers in terms of consumption, whereas Foliage Crops is also likely to contribute to a sound extent to overall market e.g. banana, palm, ornamental plants, etc.</a:t>
            </a:r>
          </a:p>
          <a:p>
            <a:pPr marL="171450" indent="-171450" algn="just">
              <a:lnSpc>
                <a:spcPct val="20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The agriculture department has issued work order to bring 3,768 acres of farmland under drip irrigation at a cost of 11.49 crore in the 2021-22 financial year in Coimbatore.</a:t>
            </a:r>
          </a:p>
          <a:p>
            <a:pPr marL="171450" indent="-171450" algn="just">
              <a:lnSpc>
                <a:spcPct val="20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The agricultural department had continued with the previous system of providing 90 percent subsidy for drip/micro irrigation systems for farmers with landholding sizes of up to two hectares and 45 percent subsidy for farmers with landholding sizes of 2 to 5 hectares.</a:t>
            </a:r>
          </a:p>
          <a:p>
            <a:pPr marL="171450" indent="-171450" algn="just">
              <a:lnSpc>
                <a:spcPct val="200000"/>
              </a:lnSpc>
              <a:spcBef>
                <a:spcPts val="600"/>
              </a:spcBef>
              <a:buFont typeface="Arial" panose="020B0604020202020204" pitchFamily="34" charset="0"/>
              <a:buChar char="•"/>
            </a:pPr>
            <a:r>
              <a:rPr lang="en-IN" sz="1050" dirty="0">
                <a:solidFill>
                  <a:schemeClr val="tx1"/>
                </a:solidFill>
                <a:latin typeface="Verdana" panose="020B0604030504040204" pitchFamily="34" charset="0"/>
                <a:ea typeface="Verdana" panose="020B0604030504040204" pitchFamily="34" charset="0"/>
                <a:cs typeface="Verdana" panose="020B0604030504040204" pitchFamily="34" charset="0"/>
              </a:rPr>
              <a:t>The share of agriculture to Andhra Pradesh’s gross value added (GVA) is 37.27 per cent, almost double of the national level of 19.7 per cent and the highest after bifurcation of the State. Whereas Tamil Nadu’s agriculture contribution is  to GDP is 13.05%.</a:t>
            </a:r>
          </a:p>
        </p:txBody>
      </p:sp>
      <p:sp>
        <p:nvSpPr>
          <p:cNvPr id="2" name="Footer Placeholder 1">
            <a:extLst>
              <a:ext uri="{FF2B5EF4-FFF2-40B4-BE49-F238E27FC236}">
                <a16:creationId xmlns:a16="http://schemas.microsoft.com/office/drawing/2014/main" id="{1AF42EF2-F9DE-4BCE-B81B-F6750A5E874D}"/>
              </a:ext>
            </a:extLst>
          </p:cNvPr>
          <p:cNvSpPr>
            <a:spLocks noGrp="1"/>
          </p:cNvSpPr>
          <p:nvPr>
            <p:ph type="ftr" sz="quarter" idx="5"/>
          </p:nvPr>
        </p:nvSpPr>
        <p:spPr>
          <a:xfrm>
            <a:off x="219862" y="6670544"/>
            <a:ext cx="628650" cy="92333"/>
          </a:xfrm>
        </p:spPr>
        <p:txBody>
          <a:bodyPr/>
          <a:lstStyle/>
          <a:p>
            <a:pPr algn="ctr">
              <a:lnSpc>
                <a:spcPct val="100000"/>
              </a:lnSpc>
              <a:spcBef>
                <a:spcPts val="100"/>
              </a:spcBef>
            </a:pPr>
            <a:r>
              <a:rPr lang="en-IN" dirty="0"/>
              <a:t>©</a:t>
            </a:r>
            <a:r>
              <a:rPr lang="en-IN" spc="-50" dirty="0"/>
              <a:t> </a:t>
            </a:r>
            <a:r>
              <a:rPr lang="en-IN" spc="-5" dirty="0"/>
              <a:t>ChemAnalyst</a:t>
            </a:r>
          </a:p>
        </p:txBody>
      </p:sp>
      <p:sp>
        <p:nvSpPr>
          <p:cNvPr id="6" name="Slide Number Placeholder 5">
            <a:extLst>
              <a:ext uri="{FF2B5EF4-FFF2-40B4-BE49-F238E27FC236}">
                <a16:creationId xmlns:a16="http://schemas.microsoft.com/office/drawing/2014/main" id="{DCE3A4E5-453A-F3E8-83D9-32452240729A}"/>
              </a:ext>
            </a:extLst>
          </p:cNvPr>
          <p:cNvSpPr>
            <a:spLocks noGrp="1"/>
          </p:cNvSpPr>
          <p:nvPr>
            <p:ph type="sldNum" sz="quarter" idx="7"/>
          </p:nvPr>
        </p:nvSpPr>
        <p:spPr/>
        <p:txBody>
          <a:bodyPr/>
          <a:lstStyle/>
          <a:p>
            <a:pPr marL="38100">
              <a:lnSpc>
                <a:spcPts val="1150"/>
              </a:lnSpc>
            </a:pPr>
            <a:fld id="{81D60167-4931-47E6-BA6A-407CBD079E47}" type="slidenum">
              <a:rPr lang="en-IN" smtClean="0"/>
              <a:pPr marL="38100">
                <a:lnSpc>
                  <a:spcPts val="1150"/>
                </a:lnSpc>
              </a:pPr>
              <a:t>99</a:t>
            </a:fld>
            <a:endParaRPr lang="en-IN" dirty="0"/>
          </a:p>
        </p:txBody>
      </p:sp>
    </p:spTree>
    <p:extLst>
      <p:ext uri="{BB962C8B-B14F-4D97-AF65-F5344CB8AC3E}">
        <p14:creationId xmlns:p14="http://schemas.microsoft.com/office/powerpoint/2010/main" val="42359211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TOP" val=" 200.875"/>
  <p:tag name="LLEFT" val=" 169"/>
</p:tagLst>
</file>

<file path=ppt/tags/tag10.xml><?xml version="1.0" encoding="utf-8"?>
<p:tagLst xmlns:a="http://schemas.openxmlformats.org/drawingml/2006/main" xmlns:r="http://schemas.openxmlformats.org/officeDocument/2006/relationships" xmlns:p="http://schemas.openxmlformats.org/presentationml/2006/main">
  <p:tag name="LTOP" val=" 200.875"/>
  <p:tag name="LLEFT" val=" 169"/>
</p:tagLst>
</file>

<file path=ppt/tags/tag11.xml><?xml version="1.0" encoding="utf-8"?>
<p:tagLst xmlns:a="http://schemas.openxmlformats.org/drawingml/2006/main" xmlns:r="http://schemas.openxmlformats.org/officeDocument/2006/relationships" xmlns:p="http://schemas.openxmlformats.org/presentationml/2006/main">
  <p:tag name="LTOP" val=" 200.875"/>
  <p:tag name="LLEFT" val=" 169"/>
</p:tagLst>
</file>

<file path=ppt/tags/tag12.xml><?xml version="1.0" encoding="utf-8"?>
<p:tagLst xmlns:a="http://schemas.openxmlformats.org/drawingml/2006/main" xmlns:r="http://schemas.openxmlformats.org/officeDocument/2006/relationships" xmlns:p="http://schemas.openxmlformats.org/presentationml/2006/main">
  <p:tag name="LTOP" val=" 200.875"/>
  <p:tag name="LLEFT" val=" 169"/>
</p:tagLst>
</file>

<file path=ppt/tags/tag13.xml><?xml version="1.0" encoding="utf-8"?>
<p:tagLst xmlns:a="http://schemas.openxmlformats.org/drawingml/2006/main" xmlns:r="http://schemas.openxmlformats.org/officeDocument/2006/relationships" xmlns:p="http://schemas.openxmlformats.org/presentationml/2006/main">
  <p:tag name="LTOP" val=" 200.875"/>
  <p:tag name="LLEFT" val=" 169"/>
</p:tagLst>
</file>

<file path=ppt/tags/tag14.xml><?xml version="1.0" encoding="utf-8"?>
<p:tagLst xmlns:a="http://schemas.openxmlformats.org/drawingml/2006/main" xmlns:r="http://schemas.openxmlformats.org/officeDocument/2006/relationships" xmlns:p="http://schemas.openxmlformats.org/presentationml/2006/main">
  <p:tag name="LTOP" val=" 200.875"/>
  <p:tag name="LLEFT" val=" 169"/>
</p:tagLst>
</file>

<file path=ppt/tags/tag15.xml><?xml version="1.0" encoding="utf-8"?>
<p:tagLst xmlns:a="http://schemas.openxmlformats.org/drawingml/2006/main" xmlns:r="http://schemas.openxmlformats.org/officeDocument/2006/relationships" xmlns:p="http://schemas.openxmlformats.org/presentationml/2006/main">
  <p:tag name="LTOP" val=" 200.875"/>
  <p:tag name="LLEFT" val=" 169"/>
</p:tagLst>
</file>

<file path=ppt/tags/tag16.xml><?xml version="1.0" encoding="utf-8"?>
<p:tagLst xmlns:a="http://schemas.openxmlformats.org/drawingml/2006/main" xmlns:r="http://schemas.openxmlformats.org/officeDocument/2006/relationships" xmlns:p="http://schemas.openxmlformats.org/presentationml/2006/main">
  <p:tag name="LTOP" val=" 200.875"/>
  <p:tag name="LLEFT" val=" 169"/>
</p:tagLst>
</file>

<file path=ppt/tags/tag17.xml><?xml version="1.0" encoding="utf-8"?>
<p:tagLst xmlns:a="http://schemas.openxmlformats.org/drawingml/2006/main" xmlns:r="http://schemas.openxmlformats.org/officeDocument/2006/relationships" xmlns:p="http://schemas.openxmlformats.org/presentationml/2006/main">
  <p:tag name="LTOP" val=" 200.875"/>
  <p:tag name="LLEFT" val=" 169"/>
</p:tagLst>
</file>

<file path=ppt/tags/tag18.xml><?xml version="1.0" encoding="utf-8"?>
<p:tagLst xmlns:a="http://schemas.openxmlformats.org/drawingml/2006/main" xmlns:r="http://schemas.openxmlformats.org/officeDocument/2006/relationships" xmlns:p="http://schemas.openxmlformats.org/presentationml/2006/main">
  <p:tag name="LTOP" val=" 200.875"/>
  <p:tag name="LLEFT" val=" 169"/>
</p:tagLst>
</file>

<file path=ppt/tags/tag19.xml><?xml version="1.0" encoding="utf-8"?>
<p:tagLst xmlns:a="http://schemas.openxmlformats.org/drawingml/2006/main" xmlns:r="http://schemas.openxmlformats.org/officeDocument/2006/relationships" xmlns:p="http://schemas.openxmlformats.org/presentationml/2006/main">
  <p:tag name="LTOP" val=" 200.875"/>
  <p:tag name="LLEFT" val=" 169"/>
</p:tagLst>
</file>

<file path=ppt/tags/tag2.xml><?xml version="1.0" encoding="utf-8"?>
<p:tagLst xmlns:a="http://schemas.openxmlformats.org/drawingml/2006/main" xmlns:r="http://schemas.openxmlformats.org/officeDocument/2006/relationships" xmlns:p="http://schemas.openxmlformats.org/presentationml/2006/main">
  <p:tag name="LTOP" val=" 200.875"/>
  <p:tag name="LLEFT" val=" 169"/>
</p:tagLst>
</file>

<file path=ppt/tags/tag20.xml><?xml version="1.0" encoding="utf-8"?>
<p:tagLst xmlns:a="http://schemas.openxmlformats.org/drawingml/2006/main" xmlns:r="http://schemas.openxmlformats.org/officeDocument/2006/relationships" xmlns:p="http://schemas.openxmlformats.org/presentationml/2006/main">
  <p:tag name="LTOP" val=" 200.875"/>
  <p:tag name="LLEFT" val=" 169"/>
</p:tagLst>
</file>

<file path=ppt/tags/tag21.xml><?xml version="1.0" encoding="utf-8"?>
<p:tagLst xmlns:a="http://schemas.openxmlformats.org/drawingml/2006/main" xmlns:r="http://schemas.openxmlformats.org/officeDocument/2006/relationships" xmlns:p="http://schemas.openxmlformats.org/presentationml/2006/main">
  <p:tag name="LTOP" val=" 200.875"/>
  <p:tag name="LLEFT" val=" 169"/>
</p:tagLst>
</file>

<file path=ppt/tags/tag3.xml><?xml version="1.0" encoding="utf-8"?>
<p:tagLst xmlns:a="http://schemas.openxmlformats.org/drawingml/2006/main" xmlns:r="http://schemas.openxmlformats.org/officeDocument/2006/relationships" xmlns:p="http://schemas.openxmlformats.org/presentationml/2006/main">
  <p:tag name="LTOP" val=" 200.875"/>
  <p:tag name="LLEFT" val=" 169"/>
</p:tagLst>
</file>

<file path=ppt/tags/tag4.xml><?xml version="1.0" encoding="utf-8"?>
<p:tagLst xmlns:a="http://schemas.openxmlformats.org/drawingml/2006/main" xmlns:r="http://schemas.openxmlformats.org/officeDocument/2006/relationships" xmlns:p="http://schemas.openxmlformats.org/presentationml/2006/main">
  <p:tag name="LTOP" val=" 200.875"/>
  <p:tag name="LLEFT" val=" 169"/>
</p:tagLst>
</file>

<file path=ppt/tags/tag5.xml><?xml version="1.0" encoding="utf-8"?>
<p:tagLst xmlns:a="http://schemas.openxmlformats.org/drawingml/2006/main" xmlns:r="http://schemas.openxmlformats.org/officeDocument/2006/relationships" xmlns:p="http://schemas.openxmlformats.org/presentationml/2006/main">
  <p:tag name="LTOP" val=" 200.875"/>
  <p:tag name="LLEFT" val=" 169"/>
</p:tagLst>
</file>

<file path=ppt/tags/tag6.xml><?xml version="1.0" encoding="utf-8"?>
<p:tagLst xmlns:a="http://schemas.openxmlformats.org/drawingml/2006/main" xmlns:r="http://schemas.openxmlformats.org/officeDocument/2006/relationships" xmlns:p="http://schemas.openxmlformats.org/presentationml/2006/main">
  <p:tag name="LTOP" val=" 200.875"/>
  <p:tag name="LLEFT" val=" 169"/>
</p:tagLst>
</file>

<file path=ppt/tags/tag7.xml><?xml version="1.0" encoding="utf-8"?>
<p:tagLst xmlns:a="http://schemas.openxmlformats.org/drawingml/2006/main" xmlns:r="http://schemas.openxmlformats.org/officeDocument/2006/relationships" xmlns:p="http://schemas.openxmlformats.org/presentationml/2006/main">
  <p:tag name="LTOP" val=" 200.875"/>
  <p:tag name="LLEFT" val=" 169"/>
</p:tagLst>
</file>

<file path=ppt/tags/tag8.xml><?xml version="1.0" encoding="utf-8"?>
<p:tagLst xmlns:a="http://schemas.openxmlformats.org/drawingml/2006/main" xmlns:r="http://schemas.openxmlformats.org/officeDocument/2006/relationships" xmlns:p="http://schemas.openxmlformats.org/presentationml/2006/main">
  <p:tag name="LTOP" val=" 200.875"/>
  <p:tag name="LLEFT" val=" 169"/>
</p:tagLst>
</file>

<file path=ppt/tags/tag9.xml><?xml version="1.0" encoding="utf-8"?>
<p:tagLst xmlns:a="http://schemas.openxmlformats.org/drawingml/2006/main" xmlns:r="http://schemas.openxmlformats.org/officeDocument/2006/relationships" xmlns:p="http://schemas.openxmlformats.org/presentationml/2006/main">
  <p:tag name="LTOP" val=" 200.875"/>
  <p:tag name="LLEFT" val=" 16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14576</TotalTime>
  <Words>19914</Words>
  <Application>Microsoft Office PowerPoint</Application>
  <PresentationFormat>On-screen Show (4:3)</PresentationFormat>
  <Paragraphs>5244</Paragraphs>
  <Slides>127</Slides>
  <Notes>41</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127</vt:i4>
      </vt:variant>
    </vt:vector>
  </HeadingPairs>
  <TitlesOfParts>
    <vt:vector size="146" baseType="lpstr">
      <vt:lpstr>Arial</vt:lpstr>
      <vt:lpstr>Arial</vt:lpstr>
      <vt:lpstr>Arial </vt:lpstr>
      <vt:lpstr>Arial MT</vt:lpstr>
      <vt:lpstr>Calibri</vt:lpstr>
      <vt:lpstr>Calibri Light</vt:lpstr>
      <vt:lpstr>Courier New</vt:lpstr>
      <vt:lpstr>Hind</vt:lpstr>
      <vt:lpstr>Montserrat</vt:lpstr>
      <vt:lpstr>Segoe UI</vt:lpstr>
      <vt:lpstr>Times New Roman</vt:lpstr>
      <vt:lpstr>Verdana</vt:lpstr>
      <vt:lpstr>Verdhana</vt:lpstr>
      <vt:lpstr>Wingdings</vt:lpstr>
      <vt:lpstr>Office Theme</vt:lpstr>
      <vt:lpstr>1_Office Theme</vt:lpstr>
      <vt:lpstr>3_Office Theme</vt:lpstr>
      <vt:lpstr>4_Office Theme</vt:lpstr>
      <vt:lpstr>2_Office Theme</vt:lpstr>
      <vt:lpstr>Custom Research Study on Global &amp;India WSF (Water Soluble Fertilizers) Market Demand Assessment, 2017-2035 &amp; Production Overview- Final Report</vt:lpstr>
      <vt:lpstr>PowerPoint Presentation</vt:lpstr>
      <vt:lpstr>PowerPoint Presentation</vt:lpstr>
      <vt:lpstr>PowerPoint Presentation</vt:lpstr>
      <vt:lpstr>Target Market: WSF</vt:lpstr>
      <vt:lpstr>PowerPoint Presentation</vt:lpstr>
      <vt:lpstr>Research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India WSF Market Outlook (2022-2035)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India WSF Market Outlook by Type (2022-2035)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West India WSF Market Outlook (2022-2035)</vt:lpstr>
      <vt:lpstr>PowerPoint Presentation</vt:lpstr>
      <vt:lpstr>PowerPoint Presentation</vt:lpstr>
      <vt:lpstr>PowerPoint Presentation</vt:lpstr>
      <vt:lpstr>PowerPoint Presentation</vt:lpstr>
      <vt:lpstr>PowerPoint Presentation</vt:lpstr>
      <vt:lpstr>South India WSF Market Outlook (2022-2035)</vt:lpstr>
      <vt:lpstr>PowerPoint Presentation</vt:lpstr>
      <vt:lpstr>PowerPoint Presentation</vt:lpstr>
      <vt:lpstr>PowerPoint Presentation</vt:lpstr>
      <vt:lpstr>PowerPoint Presentation</vt:lpstr>
      <vt:lpstr>PowerPoint Presentation</vt:lpstr>
      <vt:lpstr>North India WSF Market Outlook (2022-2035)</vt:lpstr>
      <vt:lpstr>PowerPoint Presentation</vt:lpstr>
      <vt:lpstr>PowerPoint Presentation</vt:lpstr>
      <vt:lpstr>PowerPoint Presentation</vt:lpstr>
      <vt:lpstr>PowerPoint Presentation</vt:lpstr>
      <vt:lpstr>PowerPoint Presentation</vt:lpstr>
      <vt:lpstr>East India WSF Market Outlook (2022-2035)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Arpit</dc:creator>
  <cp:lastModifiedBy>Hardik Malhotra</cp:lastModifiedBy>
  <cp:revision>248</cp:revision>
  <dcterms:created xsi:type="dcterms:W3CDTF">2021-11-30T07:18:55Z</dcterms:created>
  <dcterms:modified xsi:type="dcterms:W3CDTF">2023-05-17T12:27:02Z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2020-09-08T00:00:00Z</vt:filetime>
  </property>
  <property fmtid="{D5CDD505-2E9C-101B-9397-08002B2CF9AE}" pid="3" name="Creator">
    <vt:lpwstr>Microsoft® PowerPoint® for Office 365</vt:lpwstr>
  </property>
  <property fmtid="{D5CDD505-2E9C-101B-9397-08002B2CF9AE}" pid="4" name="LastSaved">
    <vt:filetime>2021-11-30T00:00:00Z</vt:filetime>
  </property>
</Properties>
</file>